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56" r:id="rId5"/>
    <p:sldId id="257" r:id="rId6"/>
    <p:sldId id="258" r:id="rId7"/>
    <p:sldId id="260" r:id="rId8"/>
    <p:sldId id="259" r:id="rId9"/>
    <p:sldId id="261" r:id="rId10"/>
    <p:sldId id="262" r:id="rId11"/>
    <p:sldId id="263" r:id="rId12"/>
    <p:sldId id="264" r:id="rId13"/>
    <p:sldId id="265" r:id="rId14"/>
    <p:sldId id="266" r:id="rId15"/>
    <p:sldId id="267" r:id="rId16"/>
    <p:sldId id="269" r:id="rId17"/>
    <p:sldId id="270" r:id="rId18"/>
    <p:sldId id="271" r:id="rId19"/>
    <p:sldId id="272" r:id="rId20"/>
    <p:sldId id="274" r:id="rId21"/>
    <p:sldId id="275" r:id="rId22"/>
    <p:sldId id="276" r:id="rId23"/>
    <p:sldId id="278" r:id="rId24"/>
    <p:sldId id="279"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9" r:id="rId43"/>
    <p:sldId id="300" r:id="rId44"/>
    <p:sldId id="302" r:id="rId45"/>
    <p:sldId id="303" r:id="rId46"/>
    <p:sldId id="305" r:id="rId47"/>
    <p:sldId id="306"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2F82779-0874-4EED-96E9-A9501C122E4B}">
          <p14:sldIdLst>
            <p14:sldId id="256"/>
            <p14:sldId id="257"/>
            <p14:sldId id="258"/>
            <p14:sldId id="260"/>
            <p14:sldId id="259"/>
            <p14:sldId id="261"/>
            <p14:sldId id="262"/>
            <p14:sldId id="263"/>
          </p14:sldIdLst>
        </p14:section>
        <p14:section name="Participant Demographics" id="{A776940C-4407-4256-AB7E-93D61BD8D80B}">
          <p14:sldIdLst>
            <p14:sldId id="264"/>
            <p14:sldId id="265"/>
            <p14:sldId id="266"/>
            <p14:sldId id="267"/>
          </p14:sldIdLst>
        </p14:section>
        <p14:section name="School Connectedness" id="{B24151A5-1BCF-487E-8254-4B4BE8A6F4A2}">
          <p14:sldIdLst>
            <p14:sldId id="269"/>
            <p14:sldId id="270"/>
            <p14:sldId id="271"/>
            <p14:sldId id="272"/>
          </p14:sldIdLst>
        </p14:section>
        <p14:section name="Campus Culture" id="{4AB5DAE8-9BF0-48E9-A900-7276B4E7EE4A}">
          <p14:sldIdLst>
            <p14:sldId id="274"/>
            <p14:sldId id="275"/>
            <p14:sldId id="276"/>
          </p14:sldIdLst>
        </p14:section>
        <p14:section name="Campus Resources and Policies" id="{C2559E2F-F914-4BF1-ABEE-810D19841CE6}">
          <p14:sldIdLst>
            <p14:sldId id="278"/>
            <p14:sldId id="279"/>
          </p14:sldIdLst>
        </p14:section>
        <p14:section name="Personal Experience - SIV" id="{CAD0DB94-F6C2-4F61-B085-5146973EBE76}">
          <p14:sldIdLst>
            <p14:sldId id="281"/>
            <p14:sldId id="282"/>
            <p14:sldId id="283"/>
            <p14:sldId id="284"/>
            <p14:sldId id="285"/>
            <p14:sldId id="286"/>
            <p14:sldId id="287"/>
            <p14:sldId id="288"/>
            <p14:sldId id="289"/>
            <p14:sldId id="290"/>
            <p14:sldId id="291"/>
            <p14:sldId id="292"/>
            <p14:sldId id="293"/>
            <p14:sldId id="294"/>
            <p14:sldId id="295"/>
            <p14:sldId id="296"/>
            <p14:sldId id="297"/>
            <p14:sldId id="299"/>
            <p14:sldId id="300"/>
            <p14:sldId id="302"/>
            <p14:sldId id="303"/>
            <p14:sldId id="305"/>
            <p14:sldId id="30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D73CAE-55C6-B736-CA7F-C99581683AF0}" name="Beck Rivera" initials="BR" userId="S::barivera@unm.edu::1251aad7-35fd-4034-b47e-85a5d92e375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63D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3DF539-10BA-C6D8-7E76-DB04AFA6541C}" v="3" dt="2026-08-06T14:33:02.673"/>
    <p1510:client id="{696FA42A-288F-7860-A186-1DBAFE54EA67}" v="1" dt="2026-08-06T14:18:14.3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9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EF9FDE-6C89-4354-BC72-150E29CD4DD8}"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7231D51C-8B79-45E4-BF99-1E25F1C9EC0C}">
      <dgm:prSet/>
      <dgm:spPr/>
      <dgm:t>
        <a:bodyPr/>
        <a:lstStyle/>
        <a:p>
          <a:r>
            <a:rPr lang="en-US"/>
            <a:t>Population: Undergrad &amp; Grad students aged 18 or older</a:t>
          </a:r>
        </a:p>
      </dgm:t>
    </dgm:pt>
    <dgm:pt modelId="{8F4EA64C-3F46-411C-8176-ACE1C20964D8}" type="parTrans" cxnId="{053AC02D-8B3A-4FFF-B02C-A440FBB320E4}">
      <dgm:prSet/>
      <dgm:spPr/>
      <dgm:t>
        <a:bodyPr/>
        <a:lstStyle/>
        <a:p>
          <a:endParaRPr lang="en-US"/>
        </a:p>
      </dgm:t>
    </dgm:pt>
    <dgm:pt modelId="{4ACCEAD4-C8EC-4A32-8FF9-1EEEC23DFE57}" type="sibTrans" cxnId="{053AC02D-8B3A-4FFF-B02C-A440FBB320E4}">
      <dgm:prSet/>
      <dgm:spPr/>
      <dgm:t>
        <a:bodyPr/>
        <a:lstStyle/>
        <a:p>
          <a:endParaRPr lang="en-US"/>
        </a:p>
      </dgm:t>
    </dgm:pt>
    <dgm:pt modelId="{CC7EBE1B-B9F9-4B92-A62E-9FC06D680576}">
      <dgm:prSet/>
      <dgm:spPr/>
      <dgm:t>
        <a:bodyPr/>
        <a:lstStyle/>
        <a:p>
          <a:r>
            <a:rPr lang="en-US"/>
            <a:t>Surveyor sent personalized emails to the student body with unique survey links</a:t>
          </a:r>
        </a:p>
      </dgm:t>
    </dgm:pt>
    <dgm:pt modelId="{1E7252D5-70E0-4E2B-8D2E-786741EDBF0E}" type="parTrans" cxnId="{2DEC1643-E803-4E92-8F67-C79CECA8BEF1}">
      <dgm:prSet/>
      <dgm:spPr/>
      <dgm:t>
        <a:bodyPr/>
        <a:lstStyle/>
        <a:p>
          <a:endParaRPr lang="en-US"/>
        </a:p>
      </dgm:t>
    </dgm:pt>
    <dgm:pt modelId="{363801DD-B6AB-4529-9FDE-62F49C51CC7B}" type="sibTrans" cxnId="{2DEC1643-E803-4E92-8F67-C79CECA8BEF1}">
      <dgm:prSet/>
      <dgm:spPr/>
      <dgm:t>
        <a:bodyPr/>
        <a:lstStyle/>
        <a:p>
          <a:endParaRPr lang="en-US"/>
        </a:p>
      </dgm:t>
    </dgm:pt>
    <dgm:pt modelId="{F375B802-3AA6-4CB7-AD1C-0FF1EF592C03}">
      <dgm:prSet/>
      <dgm:spPr/>
      <dgm:t>
        <a:bodyPr/>
        <a:lstStyle/>
        <a:p>
          <a:r>
            <a:rPr lang="en-US"/>
            <a:t>PII was delinked from responses and permanently deleted; pooled into aggregate data</a:t>
          </a:r>
        </a:p>
      </dgm:t>
    </dgm:pt>
    <dgm:pt modelId="{C0FC02DC-0A13-4F32-BD59-E727E8273C4D}" type="parTrans" cxnId="{BAB01791-9C4D-4454-96C3-38FE4181049B}">
      <dgm:prSet/>
      <dgm:spPr/>
      <dgm:t>
        <a:bodyPr/>
        <a:lstStyle/>
        <a:p>
          <a:endParaRPr lang="en-US"/>
        </a:p>
      </dgm:t>
    </dgm:pt>
    <dgm:pt modelId="{C7255296-E97A-41DB-8C5E-8CD4AB7A7397}" type="sibTrans" cxnId="{BAB01791-9C4D-4454-96C3-38FE4181049B}">
      <dgm:prSet/>
      <dgm:spPr/>
      <dgm:t>
        <a:bodyPr/>
        <a:lstStyle/>
        <a:p>
          <a:endParaRPr lang="en-US"/>
        </a:p>
      </dgm:t>
    </dgm:pt>
    <dgm:pt modelId="{074F19C7-ADC2-48B4-854C-BC15F8E72669}">
      <dgm:prSet/>
      <dgm:spPr/>
      <dgm:t>
        <a:bodyPr/>
        <a:lstStyle/>
        <a:p>
          <a:r>
            <a:rPr lang="en-US"/>
            <a:t>Survey offered in English and Spanish</a:t>
          </a:r>
        </a:p>
      </dgm:t>
    </dgm:pt>
    <dgm:pt modelId="{71B0E5D0-036A-4FA0-B2E8-25CF5D124E52}" type="parTrans" cxnId="{E124C066-58E6-428E-8A84-1375516C033D}">
      <dgm:prSet/>
      <dgm:spPr/>
      <dgm:t>
        <a:bodyPr/>
        <a:lstStyle/>
        <a:p>
          <a:endParaRPr lang="en-US"/>
        </a:p>
      </dgm:t>
    </dgm:pt>
    <dgm:pt modelId="{AAB39E60-A84A-4E29-AFEB-A9E00FE799D5}" type="sibTrans" cxnId="{E124C066-58E6-428E-8A84-1375516C033D}">
      <dgm:prSet/>
      <dgm:spPr/>
      <dgm:t>
        <a:bodyPr/>
        <a:lstStyle/>
        <a:p>
          <a:endParaRPr lang="en-US"/>
        </a:p>
      </dgm:t>
    </dgm:pt>
    <dgm:pt modelId="{2F7AE791-E3E3-4B10-A54F-426D25DFFB09}">
      <dgm:prSet/>
      <dgm:spPr/>
      <dgm:t>
        <a:bodyPr/>
        <a:lstStyle/>
        <a:p>
          <a:r>
            <a:rPr lang="en-US"/>
            <a:t>Participants were given the opportunity to win one of ten LoboCash/Bookstore giftcards</a:t>
          </a:r>
        </a:p>
      </dgm:t>
    </dgm:pt>
    <dgm:pt modelId="{DD361CCE-5A6E-46E8-B7F8-B39401462FEC}" type="parTrans" cxnId="{BEDB7EAD-2D1F-41C5-A367-1A6C1E6106FB}">
      <dgm:prSet/>
      <dgm:spPr/>
      <dgm:t>
        <a:bodyPr/>
        <a:lstStyle/>
        <a:p>
          <a:endParaRPr lang="en-US"/>
        </a:p>
      </dgm:t>
    </dgm:pt>
    <dgm:pt modelId="{6BDF905F-C3FD-4497-9812-156A56508A8A}" type="sibTrans" cxnId="{BEDB7EAD-2D1F-41C5-A367-1A6C1E6106FB}">
      <dgm:prSet/>
      <dgm:spPr/>
      <dgm:t>
        <a:bodyPr/>
        <a:lstStyle/>
        <a:p>
          <a:endParaRPr lang="en-US"/>
        </a:p>
      </dgm:t>
    </dgm:pt>
    <dgm:pt modelId="{9969A6CF-C217-4033-B540-DF8C50623681}" type="pres">
      <dgm:prSet presAssocID="{9AEF9FDE-6C89-4354-BC72-150E29CD4DD8}" presName="vert0" presStyleCnt="0">
        <dgm:presLayoutVars>
          <dgm:dir/>
          <dgm:animOne val="branch"/>
          <dgm:animLvl val="lvl"/>
        </dgm:presLayoutVars>
      </dgm:prSet>
      <dgm:spPr/>
    </dgm:pt>
    <dgm:pt modelId="{9D6B9E05-7B89-4342-966A-90DDFCD6C9AC}" type="pres">
      <dgm:prSet presAssocID="{7231D51C-8B79-45E4-BF99-1E25F1C9EC0C}" presName="thickLine" presStyleLbl="alignNode1" presStyleIdx="0" presStyleCnt="5"/>
      <dgm:spPr/>
    </dgm:pt>
    <dgm:pt modelId="{4ED08D9D-E3E5-4916-98C4-486F316F84CC}" type="pres">
      <dgm:prSet presAssocID="{7231D51C-8B79-45E4-BF99-1E25F1C9EC0C}" presName="horz1" presStyleCnt="0"/>
      <dgm:spPr/>
    </dgm:pt>
    <dgm:pt modelId="{D139C568-DA3C-4038-9F26-86AC0AEB1F24}" type="pres">
      <dgm:prSet presAssocID="{7231D51C-8B79-45E4-BF99-1E25F1C9EC0C}" presName="tx1" presStyleLbl="revTx" presStyleIdx="0" presStyleCnt="5"/>
      <dgm:spPr/>
    </dgm:pt>
    <dgm:pt modelId="{CF290C28-8956-48E4-A946-ACF94F2ABCBF}" type="pres">
      <dgm:prSet presAssocID="{7231D51C-8B79-45E4-BF99-1E25F1C9EC0C}" presName="vert1" presStyleCnt="0"/>
      <dgm:spPr/>
    </dgm:pt>
    <dgm:pt modelId="{6E492F37-9248-4EF1-B177-59D0E142EEA3}" type="pres">
      <dgm:prSet presAssocID="{CC7EBE1B-B9F9-4B92-A62E-9FC06D680576}" presName="thickLine" presStyleLbl="alignNode1" presStyleIdx="1" presStyleCnt="5"/>
      <dgm:spPr/>
    </dgm:pt>
    <dgm:pt modelId="{2AE9CF33-C2DA-49BB-A1FB-E50740B4AFB9}" type="pres">
      <dgm:prSet presAssocID="{CC7EBE1B-B9F9-4B92-A62E-9FC06D680576}" presName="horz1" presStyleCnt="0"/>
      <dgm:spPr/>
    </dgm:pt>
    <dgm:pt modelId="{0073703E-24D2-43E6-BDC1-A1847A2F9265}" type="pres">
      <dgm:prSet presAssocID="{CC7EBE1B-B9F9-4B92-A62E-9FC06D680576}" presName="tx1" presStyleLbl="revTx" presStyleIdx="1" presStyleCnt="5"/>
      <dgm:spPr/>
    </dgm:pt>
    <dgm:pt modelId="{979DAF97-07A3-436D-A237-2412761EA944}" type="pres">
      <dgm:prSet presAssocID="{CC7EBE1B-B9F9-4B92-A62E-9FC06D680576}" presName="vert1" presStyleCnt="0"/>
      <dgm:spPr/>
    </dgm:pt>
    <dgm:pt modelId="{DD7C190C-D0D5-4EA4-96AE-DC34D22FB680}" type="pres">
      <dgm:prSet presAssocID="{F375B802-3AA6-4CB7-AD1C-0FF1EF592C03}" presName="thickLine" presStyleLbl="alignNode1" presStyleIdx="2" presStyleCnt="5"/>
      <dgm:spPr/>
    </dgm:pt>
    <dgm:pt modelId="{AF6036AD-1484-49B6-AC81-6D5BEA24E0FD}" type="pres">
      <dgm:prSet presAssocID="{F375B802-3AA6-4CB7-AD1C-0FF1EF592C03}" presName="horz1" presStyleCnt="0"/>
      <dgm:spPr/>
    </dgm:pt>
    <dgm:pt modelId="{2450F04A-863D-4AF0-A87D-08671226B1A3}" type="pres">
      <dgm:prSet presAssocID="{F375B802-3AA6-4CB7-AD1C-0FF1EF592C03}" presName="tx1" presStyleLbl="revTx" presStyleIdx="2" presStyleCnt="5"/>
      <dgm:spPr/>
    </dgm:pt>
    <dgm:pt modelId="{9D69AF6F-2AAB-47F5-A3A4-E110DB7BB86A}" type="pres">
      <dgm:prSet presAssocID="{F375B802-3AA6-4CB7-AD1C-0FF1EF592C03}" presName="vert1" presStyleCnt="0"/>
      <dgm:spPr/>
    </dgm:pt>
    <dgm:pt modelId="{CA46D54B-A241-4AC9-9A51-CF4D1F063F16}" type="pres">
      <dgm:prSet presAssocID="{074F19C7-ADC2-48B4-854C-BC15F8E72669}" presName="thickLine" presStyleLbl="alignNode1" presStyleIdx="3" presStyleCnt="5"/>
      <dgm:spPr/>
    </dgm:pt>
    <dgm:pt modelId="{4A5A69CE-607B-4BCE-BEBE-950A76973252}" type="pres">
      <dgm:prSet presAssocID="{074F19C7-ADC2-48B4-854C-BC15F8E72669}" presName="horz1" presStyleCnt="0"/>
      <dgm:spPr/>
    </dgm:pt>
    <dgm:pt modelId="{803192F4-29BA-419D-9C61-13B6B0456704}" type="pres">
      <dgm:prSet presAssocID="{074F19C7-ADC2-48B4-854C-BC15F8E72669}" presName="tx1" presStyleLbl="revTx" presStyleIdx="3" presStyleCnt="5"/>
      <dgm:spPr/>
    </dgm:pt>
    <dgm:pt modelId="{E4195570-CFED-4C65-BC80-6384385C6CC2}" type="pres">
      <dgm:prSet presAssocID="{074F19C7-ADC2-48B4-854C-BC15F8E72669}" presName="vert1" presStyleCnt="0"/>
      <dgm:spPr/>
    </dgm:pt>
    <dgm:pt modelId="{2E703134-02F3-474E-A306-957A34AEA067}" type="pres">
      <dgm:prSet presAssocID="{2F7AE791-E3E3-4B10-A54F-426D25DFFB09}" presName="thickLine" presStyleLbl="alignNode1" presStyleIdx="4" presStyleCnt="5"/>
      <dgm:spPr/>
    </dgm:pt>
    <dgm:pt modelId="{BDA912DD-A893-408A-A51F-DD9F9E8916C3}" type="pres">
      <dgm:prSet presAssocID="{2F7AE791-E3E3-4B10-A54F-426D25DFFB09}" presName="horz1" presStyleCnt="0"/>
      <dgm:spPr/>
    </dgm:pt>
    <dgm:pt modelId="{C4D99962-FDA3-41F8-BA46-173D39F12238}" type="pres">
      <dgm:prSet presAssocID="{2F7AE791-E3E3-4B10-A54F-426D25DFFB09}" presName="tx1" presStyleLbl="revTx" presStyleIdx="4" presStyleCnt="5"/>
      <dgm:spPr/>
    </dgm:pt>
    <dgm:pt modelId="{21F16AB4-6C09-4E52-BBA4-2D1AADA565BB}" type="pres">
      <dgm:prSet presAssocID="{2F7AE791-E3E3-4B10-A54F-426D25DFFB09}" presName="vert1" presStyleCnt="0"/>
      <dgm:spPr/>
    </dgm:pt>
  </dgm:ptLst>
  <dgm:cxnLst>
    <dgm:cxn modelId="{053AC02D-8B3A-4FFF-B02C-A440FBB320E4}" srcId="{9AEF9FDE-6C89-4354-BC72-150E29CD4DD8}" destId="{7231D51C-8B79-45E4-BF99-1E25F1C9EC0C}" srcOrd="0" destOrd="0" parTransId="{8F4EA64C-3F46-411C-8176-ACE1C20964D8}" sibTransId="{4ACCEAD4-C8EC-4A32-8FF9-1EEEC23DFE57}"/>
    <dgm:cxn modelId="{A073B035-EE2A-4152-B0C3-65D6AC9EC508}" type="presOf" srcId="{F375B802-3AA6-4CB7-AD1C-0FF1EF592C03}" destId="{2450F04A-863D-4AF0-A87D-08671226B1A3}" srcOrd="0" destOrd="0" presId="urn:microsoft.com/office/officeart/2008/layout/LinedList"/>
    <dgm:cxn modelId="{2DEC1643-E803-4E92-8F67-C79CECA8BEF1}" srcId="{9AEF9FDE-6C89-4354-BC72-150E29CD4DD8}" destId="{CC7EBE1B-B9F9-4B92-A62E-9FC06D680576}" srcOrd="1" destOrd="0" parTransId="{1E7252D5-70E0-4E2B-8D2E-786741EDBF0E}" sibTransId="{363801DD-B6AB-4529-9FDE-62F49C51CC7B}"/>
    <dgm:cxn modelId="{578CBC44-E3BD-4212-B799-365959F07BDB}" type="presOf" srcId="{CC7EBE1B-B9F9-4B92-A62E-9FC06D680576}" destId="{0073703E-24D2-43E6-BDC1-A1847A2F9265}" srcOrd="0" destOrd="0" presId="urn:microsoft.com/office/officeart/2008/layout/LinedList"/>
    <dgm:cxn modelId="{E124C066-58E6-428E-8A84-1375516C033D}" srcId="{9AEF9FDE-6C89-4354-BC72-150E29CD4DD8}" destId="{074F19C7-ADC2-48B4-854C-BC15F8E72669}" srcOrd="3" destOrd="0" parTransId="{71B0E5D0-036A-4FA0-B2E8-25CF5D124E52}" sibTransId="{AAB39E60-A84A-4E29-AFEB-A9E00FE799D5}"/>
    <dgm:cxn modelId="{DB16AB4F-0057-4ADA-B585-12726E051717}" type="presOf" srcId="{9AEF9FDE-6C89-4354-BC72-150E29CD4DD8}" destId="{9969A6CF-C217-4033-B540-DF8C50623681}" srcOrd="0" destOrd="0" presId="urn:microsoft.com/office/officeart/2008/layout/LinedList"/>
    <dgm:cxn modelId="{BAB01791-9C4D-4454-96C3-38FE4181049B}" srcId="{9AEF9FDE-6C89-4354-BC72-150E29CD4DD8}" destId="{F375B802-3AA6-4CB7-AD1C-0FF1EF592C03}" srcOrd="2" destOrd="0" parTransId="{C0FC02DC-0A13-4F32-BD59-E727E8273C4D}" sibTransId="{C7255296-E97A-41DB-8C5E-8CD4AB7A7397}"/>
    <dgm:cxn modelId="{C48423A6-A133-4688-9D37-A61BDB5B7AF3}" type="presOf" srcId="{7231D51C-8B79-45E4-BF99-1E25F1C9EC0C}" destId="{D139C568-DA3C-4038-9F26-86AC0AEB1F24}" srcOrd="0" destOrd="0" presId="urn:microsoft.com/office/officeart/2008/layout/LinedList"/>
    <dgm:cxn modelId="{BEDB7EAD-2D1F-41C5-A367-1A6C1E6106FB}" srcId="{9AEF9FDE-6C89-4354-BC72-150E29CD4DD8}" destId="{2F7AE791-E3E3-4B10-A54F-426D25DFFB09}" srcOrd="4" destOrd="0" parTransId="{DD361CCE-5A6E-46E8-B7F8-B39401462FEC}" sibTransId="{6BDF905F-C3FD-4497-9812-156A56508A8A}"/>
    <dgm:cxn modelId="{302FD4AF-72EC-4EB1-AAAF-992A77A30208}" type="presOf" srcId="{074F19C7-ADC2-48B4-854C-BC15F8E72669}" destId="{803192F4-29BA-419D-9C61-13B6B0456704}" srcOrd="0" destOrd="0" presId="urn:microsoft.com/office/officeart/2008/layout/LinedList"/>
    <dgm:cxn modelId="{16C0A8FD-B147-4C31-A7A8-8346AA7D3D02}" type="presOf" srcId="{2F7AE791-E3E3-4B10-A54F-426D25DFFB09}" destId="{C4D99962-FDA3-41F8-BA46-173D39F12238}" srcOrd="0" destOrd="0" presId="urn:microsoft.com/office/officeart/2008/layout/LinedList"/>
    <dgm:cxn modelId="{9DAD9A5E-F50F-4063-8CBA-43CE1B6A9C88}" type="presParOf" srcId="{9969A6CF-C217-4033-B540-DF8C50623681}" destId="{9D6B9E05-7B89-4342-966A-90DDFCD6C9AC}" srcOrd="0" destOrd="0" presId="urn:microsoft.com/office/officeart/2008/layout/LinedList"/>
    <dgm:cxn modelId="{6F80D85B-DC84-4A15-AED2-919CE0FC1E4B}" type="presParOf" srcId="{9969A6CF-C217-4033-B540-DF8C50623681}" destId="{4ED08D9D-E3E5-4916-98C4-486F316F84CC}" srcOrd="1" destOrd="0" presId="urn:microsoft.com/office/officeart/2008/layout/LinedList"/>
    <dgm:cxn modelId="{EDCFDF9B-0A87-431C-A300-C1433F570A8E}" type="presParOf" srcId="{4ED08D9D-E3E5-4916-98C4-486F316F84CC}" destId="{D139C568-DA3C-4038-9F26-86AC0AEB1F24}" srcOrd="0" destOrd="0" presId="urn:microsoft.com/office/officeart/2008/layout/LinedList"/>
    <dgm:cxn modelId="{5AAFCEBF-3574-409C-BB20-4E894C73CCCB}" type="presParOf" srcId="{4ED08D9D-E3E5-4916-98C4-486F316F84CC}" destId="{CF290C28-8956-48E4-A946-ACF94F2ABCBF}" srcOrd="1" destOrd="0" presId="urn:microsoft.com/office/officeart/2008/layout/LinedList"/>
    <dgm:cxn modelId="{B5631042-5A10-46F5-A0D9-8F0E80753CEE}" type="presParOf" srcId="{9969A6CF-C217-4033-B540-DF8C50623681}" destId="{6E492F37-9248-4EF1-B177-59D0E142EEA3}" srcOrd="2" destOrd="0" presId="urn:microsoft.com/office/officeart/2008/layout/LinedList"/>
    <dgm:cxn modelId="{C4370A08-706E-4A34-9023-50F9F8988F3D}" type="presParOf" srcId="{9969A6CF-C217-4033-B540-DF8C50623681}" destId="{2AE9CF33-C2DA-49BB-A1FB-E50740B4AFB9}" srcOrd="3" destOrd="0" presId="urn:microsoft.com/office/officeart/2008/layout/LinedList"/>
    <dgm:cxn modelId="{B9A5A01F-E372-4FC4-AB33-9BB1BEFDE55E}" type="presParOf" srcId="{2AE9CF33-C2DA-49BB-A1FB-E50740B4AFB9}" destId="{0073703E-24D2-43E6-BDC1-A1847A2F9265}" srcOrd="0" destOrd="0" presId="urn:microsoft.com/office/officeart/2008/layout/LinedList"/>
    <dgm:cxn modelId="{31A56CA4-A0BC-4F46-B4D2-00B5846B7717}" type="presParOf" srcId="{2AE9CF33-C2DA-49BB-A1FB-E50740B4AFB9}" destId="{979DAF97-07A3-436D-A237-2412761EA944}" srcOrd="1" destOrd="0" presId="urn:microsoft.com/office/officeart/2008/layout/LinedList"/>
    <dgm:cxn modelId="{1241C4AA-6FB5-4257-9A1D-FA3BE4998247}" type="presParOf" srcId="{9969A6CF-C217-4033-B540-DF8C50623681}" destId="{DD7C190C-D0D5-4EA4-96AE-DC34D22FB680}" srcOrd="4" destOrd="0" presId="urn:microsoft.com/office/officeart/2008/layout/LinedList"/>
    <dgm:cxn modelId="{9EE76428-EFA6-4F14-A836-3D80205EE505}" type="presParOf" srcId="{9969A6CF-C217-4033-B540-DF8C50623681}" destId="{AF6036AD-1484-49B6-AC81-6D5BEA24E0FD}" srcOrd="5" destOrd="0" presId="urn:microsoft.com/office/officeart/2008/layout/LinedList"/>
    <dgm:cxn modelId="{0DA233F5-8895-452B-846E-ED42845CAB1F}" type="presParOf" srcId="{AF6036AD-1484-49B6-AC81-6D5BEA24E0FD}" destId="{2450F04A-863D-4AF0-A87D-08671226B1A3}" srcOrd="0" destOrd="0" presId="urn:microsoft.com/office/officeart/2008/layout/LinedList"/>
    <dgm:cxn modelId="{8A9AFE95-3380-4F2C-84F1-D117842B983E}" type="presParOf" srcId="{AF6036AD-1484-49B6-AC81-6D5BEA24E0FD}" destId="{9D69AF6F-2AAB-47F5-A3A4-E110DB7BB86A}" srcOrd="1" destOrd="0" presId="urn:microsoft.com/office/officeart/2008/layout/LinedList"/>
    <dgm:cxn modelId="{462E9A85-65C1-4E3B-95B3-8F60E6381799}" type="presParOf" srcId="{9969A6CF-C217-4033-B540-DF8C50623681}" destId="{CA46D54B-A241-4AC9-9A51-CF4D1F063F16}" srcOrd="6" destOrd="0" presId="urn:microsoft.com/office/officeart/2008/layout/LinedList"/>
    <dgm:cxn modelId="{5B2D863E-94ED-4221-865A-75EC5AC1B7F0}" type="presParOf" srcId="{9969A6CF-C217-4033-B540-DF8C50623681}" destId="{4A5A69CE-607B-4BCE-BEBE-950A76973252}" srcOrd="7" destOrd="0" presId="urn:microsoft.com/office/officeart/2008/layout/LinedList"/>
    <dgm:cxn modelId="{CDEF83C2-6B34-45A6-9CB9-6B6EDF610E77}" type="presParOf" srcId="{4A5A69CE-607B-4BCE-BEBE-950A76973252}" destId="{803192F4-29BA-419D-9C61-13B6B0456704}" srcOrd="0" destOrd="0" presId="urn:microsoft.com/office/officeart/2008/layout/LinedList"/>
    <dgm:cxn modelId="{8492964D-132B-4910-95DE-8F18F073E312}" type="presParOf" srcId="{4A5A69CE-607B-4BCE-BEBE-950A76973252}" destId="{E4195570-CFED-4C65-BC80-6384385C6CC2}" srcOrd="1" destOrd="0" presId="urn:microsoft.com/office/officeart/2008/layout/LinedList"/>
    <dgm:cxn modelId="{AA5FD57D-5EE6-4668-B2DC-BFC8B92EE1E6}" type="presParOf" srcId="{9969A6CF-C217-4033-B540-DF8C50623681}" destId="{2E703134-02F3-474E-A306-957A34AEA067}" srcOrd="8" destOrd="0" presId="urn:microsoft.com/office/officeart/2008/layout/LinedList"/>
    <dgm:cxn modelId="{F4BD97A9-09E1-41F6-844F-0C2DC005BFA8}" type="presParOf" srcId="{9969A6CF-C217-4033-B540-DF8C50623681}" destId="{BDA912DD-A893-408A-A51F-DD9F9E8916C3}" srcOrd="9" destOrd="0" presId="urn:microsoft.com/office/officeart/2008/layout/LinedList"/>
    <dgm:cxn modelId="{2EC2BA67-5C28-4375-85A7-1A6CC2B75F37}" type="presParOf" srcId="{BDA912DD-A893-408A-A51F-DD9F9E8916C3}" destId="{C4D99962-FDA3-41F8-BA46-173D39F12238}" srcOrd="0" destOrd="0" presId="urn:microsoft.com/office/officeart/2008/layout/LinedList"/>
    <dgm:cxn modelId="{732263CF-6AEC-4CCF-B367-4D79E4CC8C22}" type="presParOf" srcId="{BDA912DD-A893-408A-A51F-DD9F9E8916C3}" destId="{21F16AB4-6C09-4E52-BBA4-2D1AADA565B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03D9CE-F74D-4140-A737-C80E7A8F96A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7478602-F307-4B00-A54D-A48BB2254BCA}">
      <dgm:prSet phldrT="[Text]" phldr="0"/>
      <dgm:spPr/>
      <dgm:t>
        <a:bodyPr/>
        <a:lstStyle/>
        <a:p>
          <a:r>
            <a:rPr lang="en-US"/>
            <a:t>Demographics</a:t>
          </a:r>
        </a:p>
      </dgm:t>
    </dgm:pt>
    <dgm:pt modelId="{6D9115A4-04E2-489A-9536-D6D0849ECF6B}" type="parTrans" cxnId="{9DD5C41D-2DDF-498E-B581-323B2BBF1BB7}">
      <dgm:prSet/>
      <dgm:spPr/>
      <dgm:t>
        <a:bodyPr/>
        <a:lstStyle/>
        <a:p>
          <a:endParaRPr lang="en-US"/>
        </a:p>
      </dgm:t>
    </dgm:pt>
    <dgm:pt modelId="{F1FC1D84-83DA-4313-A4C7-EA36CD945B7D}" type="sibTrans" cxnId="{9DD5C41D-2DDF-498E-B581-323B2BBF1BB7}">
      <dgm:prSet/>
      <dgm:spPr/>
      <dgm:t>
        <a:bodyPr/>
        <a:lstStyle/>
        <a:p>
          <a:endParaRPr lang="en-US"/>
        </a:p>
      </dgm:t>
    </dgm:pt>
    <dgm:pt modelId="{D8821641-9994-41F7-A25D-6A4A0551E106}">
      <dgm:prSet phldrT="[Text]" phldr="0"/>
      <dgm:spPr/>
      <dgm:t>
        <a:bodyPr/>
        <a:lstStyle/>
        <a:p>
          <a:r>
            <a:rPr lang="en-US"/>
            <a:t>Athlete; first generation college student; military veteran; active-duty military; ROTC student; Greek life member; parental status; sex assigned at birth; gender identity; sexual orientation; disability status; Pell grant recipient; race/ethnicity; academic level; age; class year; residency status; and full/part-time status.</a:t>
          </a:r>
        </a:p>
      </dgm:t>
    </dgm:pt>
    <dgm:pt modelId="{DBE89FC7-ADC4-45A1-BB97-CB22486DFD9C}" type="parTrans" cxnId="{4ACCC4B8-6301-4D2F-ABF1-1C63D19A01E9}">
      <dgm:prSet/>
      <dgm:spPr/>
      <dgm:t>
        <a:bodyPr/>
        <a:lstStyle/>
        <a:p>
          <a:endParaRPr lang="en-US"/>
        </a:p>
      </dgm:t>
    </dgm:pt>
    <dgm:pt modelId="{5506FDA2-E7D1-4184-82B4-FDA38CFE1CF0}" type="sibTrans" cxnId="{4ACCC4B8-6301-4D2F-ABF1-1C63D19A01E9}">
      <dgm:prSet/>
      <dgm:spPr/>
      <dgm:t>
        <a:bodyPr/>
        <a:lstStyle/>
        <a:p>
          <a:endParaRPr lang="en-US"/>
        </a:p>
      </dgm:t>
    </dgm:pt>
    <dgm:pt modelId="{FF06C167-5307-455D-9B44-C21ED0DA3E9C}" type="pres">
      <dgm:prSet presAssocID="{2603D9CE-F74D-4140-A737-C80E7A8F96AA}" presName="linear" presStyleCnt="0">
        <dgm:presLayoutVars>
          <dgm:dir/>
          <dgm:animLvl val="lvl"/>
          <dgm:resizeHandles val="exact"/>
        </dgm:presLayoutVars>
      </dgm:prSet>
      <dgm:spPr/>
    </dgm:pt>
    <dgm:pt modelId="{FF2CD1F9-8775-4FD4-ADFE-E3AFEDE37074}" type="pres">
      <dgm:prSet presAssocID="{87478602-F307-4B00-A54D-A48BB2254BCA}" presName="parentLin" presStyleCnt="0"/>
      <dgm:spPr/>
    </dgm:pt>
    <dgm:pt modelId="{7666D0B4-1F19-438A-BEC4-B0D41C064FED}" type="pres">
      <dgm:prSet presAssocID="{87478602-F307-4B00-A54D-A48BB2254BCA}" presName="parentLeftMargin" presStyleLbl="node1" presStyleIdx="0" presStyleCnt="1"/>
      <dgm:spPr/>
    </dgm:pt>
    <dgm:pt modelId="{822D994D-D0CB-471E-9401-3C53DCED1CFD}" type="pres">
      <dgm:prSet presAssocID="{87478602-F307-4B00-A54D-A48BB2254BCA}" presName="parentText" presStyleLbl="node1" presStyleIdx="0" presStyleCnt="1">
        <dgm:presLayoutVars>
          <dgm:chMax val="0"/>
          <dgm:bulletEnabled val="1"/>
        </dgm:presLayoutVars>
      </dgm:prSet>
      <dgm:spPr/>
    </dgm:pt>
    <dgm:pt modelId="{8BDDBCF9-752B-4534-90ED-E2AEC4461F42}" type="pres">
      <dgm:prSet presAssocID="{87478602-F307-4B00-A54D-A48BB2254BCA}" presName="negativeSpace" presStyleCnt="0"/>
      <dgm:spPr/>
    </dgm:pt>
    <dgm:pt modelId="{8248FE1E-E7C1-4777-9981-E71A009BB7A1}" type="pres">
      <dgm:prSet presAssocID="{87478602-F307-4B00-A54D-A48BB2254BCA}" presName="childText" presStyleLbl="conFgAcc1" presStyleIdx="0" presStyleCnt="1">
        <dgm:presLayoutVars>
          <dgm:bulletEnabled val="1"/>
        </dgm:presLayoutVars>
      </dgm:prSet>
      <dgm:spPr/>
    </dgm:pt>
  </dgm:ptLst>
  <dgm:cxnLst>
    <dgm:cxn modelId="{9DD5C41D-2DDF-498E-B581-323B2BBF1BB7}" srcId="{2603D9CE-F74D-4140-A737-C80E7A8F96AA}" destId="{87478602-F307-4B00-A54D-A48BB2254BCA}" srcOrd="0" destOrd="0" parTransId="{6D9115A4-04E2-489A-9536-D6D0849ECF6B}" sibTransId="{F1FC1D84-83DA-4313-A4C7-EA36CD945B7D}"/>
    <dgm:cxn modelId="{5B235445-03B3-4735-9FAC-EFF7CAF8DE6F}" type="presOf" srcId="{87478602-F307-4B00-A54D-A48BB2254BCA}" destId="{822D994D-D0CB-471E-9401-3C53DCED1CFD}" srcOrd="1" destOrd="0" presId="urn:microsoft.com/office/officeart/2005/8/layout/list1"/>
    <dgm:cxn modelId="{3A3C9351-BC6F-4A55-956C-8A431930CCE3}" type="presOf" srcId="{2603D9CE-F74D-4140-A737-C80E7A8F96AA}" destId="{FF06C167-5307-455D-9B44-C21ED0DA3E9C}" srcOrd="0" destOrd="0" presId="urn:microsoft.com/office/officeart/2005/8/layout/list1"/>
    <dgm:cxn modelId="{4ACCC4B8-6301-4D2F-ABF1-1C63D19A01E9}" srcId="{87478602-F307-4B00-A54D-A48BB2254BCA}" destId="{D8821641-9994-41F7-A25D-6A4A0551E106}" srcOrd="0" destOrd="0" parTransId="{DBE89FC7-ADC4-45A1-BB97-CB22486DFD9C}" sibTransId="{5506FDA2-E7D1-4184-82B4-FDA38CFE1CF0}"/>
    <dgm:cxn modelId="{A09941C7-6203-40A8-B49D-68F818C41D69}" type="presOf" srcId="{87478602-F307-4B00-A54D-A48BB2254BCA}" destId="{7666D0B4-1F19-438A-BEC4-B0D41C064FED}" srcOrd="0" destOrd="0" presId="urn:microsoft.com/office/officeart/2005/8/layout/list1"/>
    <dgm:cxn modelId="{448BEDC9-F039-4A78-A634-90CE424DA932}" type="presOf" srcId="{D8821641-9994-41F7-A25D-6A4A0551E106}" destId="{8248FE1E-E7C1-4777-9981-E71A009BB7A1}" srcOrd="0" destOrd="0" presId="urn:microsoft.com/office/officeart/2005/8/layout/list1"/>
    <dgm:cxn modelId="{28EB925B-096D-4F51-8380-9E8FFD1582A1}" type="presParOf" srcId="{FF06C167-5307-455D-9B44-C21ED0DA3E9C}" destId="{FF2CD1F9-8775-4FD4-ADFE-E3AFEDE37074}" srcOrd="0" destOrd="0" presId="urn:microsoft.com/office/officeart/2005/8/layout/list1"/>
    <dgm:cxn modelId="{3752E792-7774-41B7-9FCA-9C745A6EF4C0}" type="presParOf" srcId="{FF2CD1F9-8775-4FD4-ADFE-E3AFEDE37074}" destId="{7666D0B4-1F19-438A-BEC4-B0D41C064FED}" srcOrd="0" destOrd="0" presId="urn:microsoft.com/office/officeart/2005/8/layout/list1"/>
    <dgm:cxn modelId="{C37FB21E-A90A-49E7-ADB3-F6505ED70B42}" type="presParOf" srcId="{FF2CD1F9-8775-4FD4-ADFE-E3AFEDE37074}" destId="{822D994D-D0CB-471E-9401-3C53DCED1CFD}" srcOrd="1" destOrd="0" presId="urn:microsoft.com/office/officeart/2005/8/layout/list1"/>
    <dgm:cxn modelId="{027E68A2-3F0B-4721-AF88-05D47723B991}" type="presParOf" srcId="{FF06C167-5307-455D-9B44-C21ED0DA3E9C}" destId="{8BDDBCF9-752B-4534-90ED-E2AEC4461F42}" srcOrd="1" destOrd="0" presId="urn:microsoft.com/office/officeart/2005/8/layout/list1"/>
    <dgm:cxn modelId="{CA2E5EF4-FAF8-4B77-8043-53F0C3B3453F}" type="presParOf" srcId="{FF06C167-5307-455D-9B44-C21ED0DA3E9C}" destId="{8248FE1E-E7C1-4777-9981-E71A009BB7A1}"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03D9CE-F74D-4140-A737-C80E7A8F96A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C1BBACC-406A-4FD9-8B70-FA11311F4608}">
      <dgm:prSet phldrT="[Text]" phldr="0"/>
      <dgm:spPr/>
      <dgm:t>
        <a:bodyPr/>
        <a:lstStyle/>
        <a:p>
          <a:r>
            <a:rPr lang="en-US"/>
            <a:t>Knowledge and Campus Culture</a:t>
          </a:r>
        </a:p>
      </dgm:t>
    </dgm:pt>
    <dgm:pt modelId="{3164CEF7-3494-4115-BE74-8D6B25BDCDDE}" type="parTrans" cxnId="{5596C73A-B3E3-46F1-A49F-A8C18D621A08}">
      <dgm:prSet/>
      <dgm:spPr/>
      <dgm:t>
        <a:bodyPr/>
        <a:lstStyle/>
        <a:p>
          <a:endParaRPr lang="en-US"/>
        </a:p>
      </dgm:t>
    </dgm:pt>
    <dgm:pt modelId="{55C94004-4948-488C-9FDF-A1EE6A82CE0E}" type="sibTrans" cxnId="{5596C73A-B3E3-46F1-A49F-A8C18D621A08}">
      <dgm:prSet/>
      <dgm:spPr/>
      <dgm:t>
        <a:bodyPr/>
        <a:lstStyle/>
        <a:p>
          <a:endParaRPr lang="en-US"/>
        </a:p>
      </dgm:t>
    </dgm:pt>
    <dgm:pt modelId="{9175CBA2-4086-4510-89BC-7F3D99E0CC65}">
      <dgm:prSet phldrT="[Text]" phldr="0"/>
      <dgm:spPr/>
      <dgm:t>
        <a:bodyPr/>
        <a:lstStyle/>
        <a:p>
          <a:r>
            <a:rPr lang="en-US" spc="-20">
              <a:solidFill>
                <a:srgbClr val="242424"/>
              </a:solidFill>
              <a:latin typeface="+mn-lt"/>
              <a:cs typeface="Lucida Sans"/>
            </a:rPr>
            <a:t>Students</a:t>
          </a:r>
          <a:r>
            <a:rPr lang="en-US" spc="-50">
              <a:solidFill>
                <a:srgbClr val="242424"/>
              </a:solidFill>
              <a:latin typeface="+mn-lt"/>
              <a:cs typeface="Lucida Sans"/>
            </a:rPr>
            <a:t> </a:t>
          </a:r>
          <a:r>
            <a:rPr lang="en-US">
              <a:solidFill>
                <a:srgbClr val="242424"/>
              </a:solidFill>
              <a:latin typeface="+mn-lt"/>
              <a:cs typeface="Lucida Sans"/>
            </a:rPr>
            <a:t>were</a:t>
          </a:r>
          <a:r>
            <a:rPr lang="en-US" spc="-45">
              <a:solidFill>
                <a:srgbClr val="242424"/>
              </a:solidFill>
              <a:latin typeface="+mn-lt"/>
              <a:cs typeface="Lucida Sans"/>
            </a:rPr>
            <a:t> </a:t>
          </a:r>
          <a:r>
            <a:rPr lang="en-US" spc="-30">
              <a:solidFill>
                <a:srgbClr val="242424"/>
              </a:solidFill>
              <a:latin typeface="+mn-lt"/>
              <a:cs typeface="Lucida Sans"/>
            </a:rPr>
            <a:t>asked</a:t>
          </a:r>
          <a:r>
            <a:rPr lang="en-US" spc="-50">
              <a:solidFill>
                <a:srgbClr val="242424"/>
              </a:solidFill>
              <a:latin typeface="+mn-lt"/>
              <a:cs typeface="Lucida Sans"/>
            </a:rPr>
            <a:t> </a:t>
          </a:r>
          <a:r>
            <a:rPr lang="en-US" spc="-20">
              <a:solidFill>
                <a:srgbClr val="242424"/>
              </a:solidFill>
              <a:latin typeface="+mn-lt"/>
              <a:cs typeface="Lucida Sans"/>
            </a:rPr>
            <a:t>about</a:t>
          </a:r>
          <a:r>
            <a:rPr lang="en-US" spc="-45">
              <a:solidFill>
                <a:srgbClr val="242424"/>
              </a:solidFill>
              <a:latin typeface="+mn-lt"/>
              <a:cs typeface="Lucida Sans"/>
            </a:rPr>
            <a:t> </a:t>
          </a:r>
          <a:r>
            <a:rPr lang="en-US" spc="-20">
              <a:solidFill>
                <a:srgbClr val="242424"/>
              </a:solidFill>
              <a:latin typeface="+mn-lt"/>
              <a:cs typeface="Lucida Sans"/>
            </a:rPr>
            <a:t>their</a:t>
          </a:r>
          <a:r>
            <a:rPr lang="en-US" spc="-50">
              <a:solidFill>
                <a:srgbClr val="242424"/>
              </a:solidFill>
              <a:latin typeface="+mn-lt"/>
              <a:cs typeface="Lucida Sans"/>
            </a:rPr>
            <a:t> </a:t>
          </a:r>
          <a:r>
            <a:rPr lang="en-US" spc="-35">
              <a:solidFill>
                <a:srgbClr val="242424"/>
              </a:solidFill>
              <a:latin typeface="+mn-lt"/>
              <a:cs typeface="Lucida Sans"/>
            </a:rPr>
            <a:t>knowledge</a:t>
          </a:r>
          <a:r>
            <a:rPr lang="en-US" spc="-45">
              <a:solidFill>
                <a:srgbClr val="242424"/>
              </a:solidFill>
              <a:latin typeface="+mn-lt"/>
              <a:cs typeface="Lucida Sans"/>
            </a:rPr>
            <a:t> </a:t>
          </a:r>
          <a:r>
            <a:rPr lang="en-US" spc="-30">
              <a:solidFill>
                <a:srgbClr val="242424"/>
              </a:solidFill>
              <a:latin typeface="+mn-lt"/>
              <a:cs typeface="Lucida Sans"/>
            </a:rPr>
            <a:t>of</a:t>
          </a:r>
          <a:r>
            <a:rPr lang="en-US" spc="-45">
              <a:solidFill>
                <a:srgbClr val="242424"/>
              </a:solidFill>
              <a:latin typeface="+mn-lt"/>
              <a:cs typeface="Lucida Sans"/>
            </a:rPr>
            <a:t> </a:t>
          </a:r>
          <a:r>
            <a:rPr lang="en-US" spc="-25">
              <a:solidFill>
                <a:srgbClr val="242424"/>
              </a:solidFill>
              <a:latin typeface="+mn-lt"/>
              <a:cs typeface="Lucida Sans"/>
            </a:rPr>
            <a:t>key campus</a:t>
          </a:r>
          <a:r>
            <a:rPr lang="en-US" spc="-55">
              <a:solidFill>
                <a:srgbClr val="242424"/>
              </a:solidFill>
              <a:latin typeface="+mn-lt"/>
              <a:cs typeface="Lucida Sans"/>
            </a:rPr>
            <a:t> </a:t>
          </a:r>
          <a:r>
            <a:rPr lang="en-US" spc="-35">
              <a:solidFill>
                <a:srgbClr val="242424"/>
              </a:solidFill>
              <a:latin typeface="+mn-lt"/>
              <a:cs typeface="Lucida Sans"/>
            </a:rPr>
            <a:t>policies</a:t>
          </a:r>
          <a:r>
            <a:rPr lang="en-US" spc="-55">
              <a:solidFill>
                <a:srgbClr val="242424"/>
              </a:solidFill>
              <a:latin typeface="+mn-lt"/>
              <a:cs typeface="Lucida Sans"/>
            </a:rPr>
            <a:t> </a:t>
          </a:r>
          <a:r>
            <a:rPr lang="en-US" spc="-20">
              <a:solidFill>
                <a:srgbClr val="242424"/>
              </a:solidFill>
              <a:latin typeface="+mn-lt"/>
              <a:cs typeface="Lucida Sans"/>
            </a:rPr>
            <a:t>relevant</a:t>
          </a:r>
          <a:r>
            <a:rPr lang="en-US" spc="-55">
              <a:solidFill>
                <a:srgbClr val="242424"/>
              </a:solidFill>
              <a:latin typeface="+mn-lt"/>
              <a:cs typeface="Lucida Sans"/>
            </a:rPr>
            <a:t> </a:t>
          </a:r>
          <a:r>
            <a:rPr lang="en-US" spc="-25">
              <a:solidFill>
                <a:srgbClr val="242424"/>
              </a:solidFill>
              <a:latin typeface="+mn-lt"/>
              <a:cs typeface="Lucida Sans"/>
            </a:rPr>
            <a:t>to</a:t>
          </a:r>
          <a:r>
            <a:rPr lang="en-US" spc="-70">
              <a:solidFill>
                <a:srgbClr val="242424"/>
              </a:solidFill>
              <a:latin typeface="+mn-lt"/>
              <a:cs typeface="Lucida Sans"/>
            </a:rPr>
            <a:t> </a:t>
          </a:r>
          <a:r>
            <a:rPr lang="en-US" spc="-40">
              <a:latin typeface="+mn-lt"/>
              <a:cs typeface="Lucida Sans"/>
            </a:rPr>
            <a:t>sexual</a:t>
          </a:r>
          <a:r>
            <a:rPr lang="en-US" spc="-50">
              <a:latin typeface="+mn-lt"/>
              <a:cs typeface="Lucida Sans"/>
            </a:rPr>
            <a:t> </a:t>
          </a:r>
          <a:r>
            <a:rPr lang="en-US" spc="-10">
              <a:latin typeface="+mn-lt"/>
              <a:cs typeface="Lucida Sans"/>
            </a:rPr>
            <a:t>and</a:t>
          </a:r>
          <a:r>
            <a:rPr lang="en-US" spc="-55">
              <a:latin typeface="+mn-lt"/>
              <a:cs typeface="Lucida Sans"/>
            </a:rPr>
            <a:t> </a:t>
          </a:r>
          <a:r>
            <a:rPr lang="en-US" spc="-10">
              <a:latin typeface="+mn-lt"/>
              <a:cs typeface="Lucida Sans"/>
            </a:rPr>
            <a:t>interpersonal </a:t>
          </a:r>
          <a:r>
            <a:rPr lang="en-US" spc="-35">
              <a:latin typeface="+mn-lt"/>
              <a:cs typeface="Lucida Sans"/>
            </a:rPr>
            <a:t>violence</a:t>
          </a:r>
          <a:r>
            <a:rPr lang="en-US" spc="-35">
              <a:solidFill>
                <a:srgbClr val="242424"/>
              </a:solidFill>
              <a:latin typeface="+mn-lt"/>
              <a:cs typeface="Lucida Sans"/>
            </a:rPr>
            <a:t>; and </a:t>
          </a:r>
          <a:r>
            <a:rPr lang="en-US" spc="-20">
              <a:solidFill>
                <a:srgbClr val="242424"/>
              </a:solidFill>
              <a:latin typeface="+mn-lt"/>
              <a:cs typeface="Lucida Sans"/>
            </a:rPr>
            <a:t>their</a:t>
          </a:r>
          <a:r>
            <a:rPr lang="en-US" spc="-50">
              <a:solidFill>
                <a:srgbClr val="242424"/>
              </a:solidFill>
              <a:latin typeface="+mn-lt"/>
              <a:cs typeface="Lucida Sans"/>
            </a:rPr>
            <a:t> </a:t>
          </a:r>
          <a:r>
            <a:rPr lang="en-US" spc="-10">
              <a:solidFill>
                <a:srgbClr val="242424"/>
              </a:solidFill>
              <a:latin typeface="+mn-lt"/>
              <a:cs typeface="Lucida Sans"/>
            </a:rPr>
            <a:t>perceptions </a:t>
          </a:r>
          <a:r>
            <a:rPr lang="en-US" spc="-30">
              <a:solidFill>
                <a:srgbClr val="242424"/>
              </a:solidFill>
              <a:latin typeface="+mn-lt"/>
              <a:cs typeface="Lucida Sans"/>
            </a:rPr>
            <a:t>of</a:t>
          </a:r>
          <a:r>
            <a:rPr lang="en-US" spc="-55">
              <a:solidFill>
                <a:srgbClr val="242424"/>
              </a:solidFill>
              <a:latin typeface="+mn-lt"/>
              <a:cs typeface="Lucida Sans"/>
            </a:rPr>
            <a:t> </a:t>
          </a:r>
          <a:r>
            <a:rPr lang="en-US" spc="-10">
              <a:solidFill>
                <a:srgbClr val="242424"/>
              </a:solidFill>
              <a:latin typeface="+mn-lt"/>
              <a:cs typeface="Lucida Sans"/>
            </a:rPr>
            <a:t>the</a:t>
          </a:r>
          <a:r>
            <a:rPr lang="en-US" spc="-50">
              <a:solidFill>
                <a:srgbClr val="242424"/>
              </a:solidFill>
              <a:latin typeface="+mn-lt"/>
              <a:cs typeface="Lucida Sans"/>
            </a:rPr>
            <a:t> </a:t>
          </a:r>
          <a:r>
            <a:rPr lang="en-US" spc="-25">
              <a:solidFill>
                <a:srgbClr val="242424"/>
              </a:solidFill>
              <a:latin typeface="+mn-lt"/>
              <a:cs typeface="Lucida Sans"/>
            </a:rPr>
            <a:t>campus</a:t>
          </a:r>
          <a:r>
            <a:rPr lang="en-US" spc="-50">
              <a:solidFill>
                <a:srgbClr val="242424"/>
              </a:solidFill>
              <a:latin typeface="+mn-lt"/>
              <a:cs typeface="Lucida Sans"/>
            </a:rPr>
            <a:t> </a:t>
          </a:r>
          <a:r>
            <a:rPr lang="en-US" spc="-35">
              <a:solidFill>
                <a:srgbClr val="242424"/>
              </a:solidFill>
              <a:latin typeface="+mn-lt"/>
              <a:cs typeface="Lucida Sans"/>
            </a:rPr>
            <a:t>culture,</a:t>
          </a:r>
          <a:r>
            <a:rPr lang="en-US" spc="-70">
              <a:solidFill>
                <a:srgbClr val="242424"/>
              </a:solidFill>
              <a:latin typeface="+mn-lt"/>
              <a:cs typeface="Lucida Sans"/>
            </a:rPr>
            <a:t> </a:t>
          </a:r>
          <a:r>
            <a:rPr lang="en-US" spc="-25">
              <a:latin typeface="+mn-lt"/>
              <a:cs typeface="Lucida Sans"/>
            </a:rPr>
            <a:t>UNM</a:t>
          </a:r>
          <a:r>
            <a:rPr lang="en-US" spc="-10">
              <a:solidFill>
                <a:srgbClr val="242424"/>
              </a:solidFill>
              <a:latin typeface="+mn-lt"/>
              <a:cs typeface="Lucida Sans"/>
            </a:rPr>
            <a:t>’s </a:t>
          </a:r>
          <a:r>
            <a:rPr lang="en-US" spc="-20">
              <a:solidFill>
                <a:srgbClr val="242424"/>
              </a:solidFill>
              <a:latin typeface="+mn-lt"/>
              <a:cs typeface="Lucida Sans"/>
            </a:rPr>
            <a:t>prevention</a:t>
          </a:r>
          <a:r>
            <a:rPr lang="en-US" spc="-45">
              <a:solidFill>
                <a:srgbClr val="242424"/>
              </a:solidFill>
              <a:latin typeface="+mn-lt"/>
              <a:cs typeface="Lucida Sans"/>
            </a:rPr>
            <a:t> </a:t>
          </a:r>
          <a:r>
            <a:rPr lang="en-US" spc="-10">
              <a:solidFill>
                <a:srgbClr val="242424"/>
              </a:solidFill>
              <a:latin typeface="+mn-lt"/>
              <a:cs typeface="Lucida Sans"/>
            </a:rPr>
            <a:t>and</a:t>
          </a:r>
          <a:r>
            <a:rPr lang="en-US" spc="-45">
              <a:solidFill>
                <a:srgbClr val="242424"/>
              </a:solidFill>
              <a:latin typeface="+mn-lt"/>
              <a:cs typeface="Lucida Sans"/>
            </a:rPr>
            <a:t> </a:t>
          </a:r>
          <a:r>
            <a:rPr lang="en-US" spc="-20">
              <a:solidFill>
                <a:srgbClr val="242424"/>
              </a:solidFill>
              <a:latin typeface="+mn-lt"/>
              <a:cs typeface="Lucida Sans"/>
            </a:rPr>
            <a:t>response</a:t>
          </a:r>
          <a:r>
            <a:rPr lang="en-US" spc="-45">
              <a:solidFill>
                <a:srgbClr val="242424"/>
              </a:solidFill>
              <a:latin typeface="+mn-lt"/>
              <a:cs typeface="Lucida Sans"/>
            </a:rPr>
            <a:t> </a:t>
          </a:r>
          <a:r>
            <a:rPr lang="en-US" spc="-25">
              <a:solidFill>
                <a:srgbClr val="242424"/>
              </a:solidFill>
              <a:latin typeface="+mn-lt"/>
              <a:cs typeface="Lucida Sans"/>
            </a:rPr>
            <a:t>efforts</a:t>
          </a:r>
          <a:r>
            <a:rPr lang="en-US" spc="-45">
              <a:solidFill>
                <a:srgbClr val="242424"/>
              </a:solidFill>
              <a:latin typeface="+mn-lt"/>
              <a:cs typeface="Lucida Sans"/>
            </a:rPr>
            <a:t> </a:t>
          </a:r>
          <a:r>
            <a:rPr lang="en-US" spc="-20">
              <a:solidFill>
                <a:srgbClr val="242424"/>
              </a:solidFill>
              <a:latin typeface="+mn-lt"/>
              <a:cs typeface="Lucida Sans"/>
            </a:rPr>
            <a:t>relevant</a:t>
          </a:r>
          <a:r>
            <a:rPr lang="en-US" spc="-45">
              <a:solidFill>
                <a:srgbClr val="242424"/>
              </a:solidFill>
              <a:latin typeface="+mn-lt"/>
              <a:cs typeface="Lucida Sans"/>
            </a:rPr>
            <a:t> </a:t>
          </a:r>
          <a:r>
            <a:rPr lang="en-US" spc="-30">
              <a:solidFill>
                <a:srgbClr val="242424"/>
              </a:solidFill>
              <a:latin typeface="+mn-lt"/>
              <a:cs typeface="Lucida Sans"/>
            </a:rPr>
            <a:t>to</a:t>
          </a:r>
          <a:r>
            <a:rPr lang="en-US" spc="-70">
              <a:solidFill>
                <a:srgbClr val="242424"/>
              </a:solidFill>
              <a:latin typeface="+mn-lt"/>
              <a:cs typeface="Lucida Sans"/>
            </a:rPr>
            <a:t> </a:t>
          </a:r>
          <a:r>
            <a:rPr lang="en-US" spc="-40">
              <a:latin typeface="+mn-lt"/>
              <a:cs typeface="Lucida Sans"/>
            </a:rPr>
            <a:t>sexual</a:t>
          </a:r>
          <a:r>
            <a:rPr lang="en-US" spc="-45">
              <a:latin typeface="+mn-lt"/>
              <a:cs typeface="Lucida Sans"/>
            </a:rPr>
            <a:t> </a:t>
          </a:r>
          <a:r>
            <a:rPr lang="en-US" spc="-25">
              <a:latin typeface="+mn-lt"/>
              <a:cs typeface="Lucida Sans"/>
            </a:rPr>
            <a:t>and interpersonal</a:t>
          </a:r>
          <a:r>
            <a:rPr lang="en-US" spc="-35">
              <a:latin typeface="+mn-lt"/>
              <a:cs typeface="Lucida Sans"/>
            </a:rPr>
            <a:t> violence</a:t>
          </a:r>
          <a:r>
            <a:rPr lang="en-US" spc="-35">
              <a:solidFill>
                <a:srgbClr val="242424"/>
              </a:solidFill>
              <a:latin typeface="+mn-lt"/>
              <a:cs typeface="Lucida Sans"/>
            </a:rPr>
            <a:t>,</a:t>
          </a:r>
          <a:r>
            <a:rPr lang="en-US" spc="-30">
              <a:solidFill>
                <a:srgbClr val="242424"/>
              </a:solidFill>
              <a:latin typeface="+mn-lt"/>
              <a:cs typeface="Lucida Sans"/>
            </a:rPr>
            <a:t> </a:t>
          </a:r>
          <a:r>
            <a:rPr lang="en-US" spc="-10">
              <a:solidFill>
                <a:srgbClr val="242424"/>
              </a:solidFill>
              <a:latin typeface="+mn-lt"/>
              <a:cs typeface="Lucida Sans"/>
            </a:rPr>
            <a:t>and</a:t>
          </a:r>
          <a:r>
            <a:rPr lang="en-US" spc="-35">
              <a:solidFill>
                <a:srgbClr val="242424"/>
              </a:solidFill>
              <a:latin typeface="+mn-lt"/>
              <a:cs typeface="Lucida Sans"/>
            </a:rPr>
            <a:t> </a:t>
          </a:r>
          <a:r>
            <a:rPr lang="en-US" spc="-20">
              <a:solidFill>
                <a:srgbClr val="242424"/>
              </a:solidFill>
              <a:latin typeface="+mn-lt"/>
              <a:cs typeface="Lucida Sans"/>
            </a:rPr>
            <a:t>bystander</a:t>
          </a:r>
          <a:r>
            <a:rPr lang="en-US" spc="-30">
              <a:solidFill>
                <a:srgbClr val="242424"/>
              </a:solidFill>
              <a:latin typeface="+mn-lt"/>
              <a:cs typeface="Lucida Sans"/>
            </a:rPr>
            <a:t> </a:t>
          </a:r>
          <a:r>
            <a:rPr lang="en-US" spc="-10">
              <a:solidFill>
                <a:srgbClr val="242424"/>
              </a:solidFill>
              <a:latin typeface="+mn-lt"/>
              <a:cs typeface="Lucida Sans"/>
            </a:rPr>
            <a:t>intervention.</a:t>
          </a:r>
          <a:endParaRPr lang="en-US">
            <a:latin typeface="+mn-lt"/>
          </a:endParaRPr>
        </a:p>
      </dgm:t>
    </dgm:pt>
    <dgm:pt modelId="{9891765A-80C5-43B3-9FC7-B1C9F84D9366}" type="parTrans" cxnId="{6894DCBB-94DC-4D62-83B1-BAA4E50D8BDD}">
      <dgm:prSet/>
      <dgm:spPr/>
      <dgm:t>
        <a:bodyPr/>
        <a:lstStyle/>
        <a:p>
          <a:endParaRPr lang="en-US"/>
        </a:p>
      </dgm:t>
    </dgm:pt>
    <dgm:pt modelId="{6E615648-F8B0-45E5-8BF2-0E3BF6CA46C8}" type="sibTrans" cxnId="{6894DCBB-94DC-4D62-83B1-BAA4E50D8BDD}">
      <dgm:prSet/>
      <dgm:spPr/>
      <dgm:t>
        <a:bodyPr/>
        <a:lstStyle/>
        <a:p>
          <a:endParaRPr lang="en-US"/>
        </a:p>
      </dgm:t>
    </dgm:pt>
    <dgm:pt modelId="{FF06C167-5307-455D-9B44-C21ED0DA3E9C}" type="pres">
      <dgm:prSet presAssocID="{2603D9CE-F74D-4140-A737-C80E7A8F96AA}" presName="linear" presStyleCnt="0">
        <dgm:presLayoutVars>
          <dgm:dir/>
          <dgm:animLvl val="lvl"/>
          <dgm:resizeHandles val="exact"/>
        </dgm:presLayoutVars>
      </dgm:prSet>
      <dgm:spPr/>
    </dgm:pt>
    <dgm:pt modelId="{6F7DFF51-795D-4501-BC96-E78EE5FF09E0}" type="pres">
      <dgm:prSet presAssocID="{1C1BBACC-406A-4FD9-8B70-FA11311F4608}" presName="parentLin" presStyleCnt="0"/>
      <dgm:spPr/>
    </dgm:pt>
    <dgm:pt modelId="{99C1CEC0-115B-49E9-B3C3-5BAA90F883F0}" type="pres">
      <dgm:prSet presAssocID="{1C1BBACC-406A-4FD9-8B70-FA11311F4608}" presName="parentLeftMargin" presStyleLbl="node1" presStyleIdx="0" presStyleCnt="1"/>
      <dgm:spPr/>
    </dgm:pt>
    <dgm:pt modelId="{11003541-996F-4355-B817-38EB1A450DF9}" type="pres">
      <dgm:prSet presAssocID="{1C1BBACC-406A-4FD9-8B70-FA11311F4608}" presName="parentText" presStyleLbl="node1" presStyleIdx="0" presStyleCnt="1">
        <dgm:presLayoutVars>
          <dgm:chMax val="0"/>
          <dgm:bulletEnabled val="1"/>
        </dgm:presLayoutVars>
      </dgm:prSet>
      <dgm:spPr/>
    </dgm:pt>
    <dgm:pt modelId="{1D5108D4-FCA4-4F51-9F37-A8A38DE8E251}" type="pres">
      <dgm:prSet presAssocID="{1C1BBACC-406A-4FD9-8B70-FA11311F4608}" presName="negativeSpace" presStyleCnt="0"/>
      <dgm:spPr/>
    </dgm:pt>
    <dgm:pt modelId="{318DEF04-010C-4F94-A6F7-09942D7A3422}" type="pres">
      <dgm:prSet presAssocID="{1C1BBACC-406A-4FD9-8B70-FA11311F4608}" presName="childText" presStyleLbl="conFgAcc1" presStyleIdx="0" presStyleCnt="1">
        <dgm:presLayoutVars>
          <dgm:bulletEnabled val="1"/>
        </dgm:presLayoutVars>
      </dgm:prSet>
      <dgm:spPr/>
    </dgm:pt>
  </dgm:ptLst>
  <dgm:cxnLst>
    <dgm:cxn modelId="{5596C73A-B3E3-46F1-A49F-A8C18D621A08}" srcId="{2603D9CE-F74D-4140-A737-C80E7A8F96AA}" destId="{1C1BBACC-406A-4FD9-8B70-FA11311F4608}" srcOrd="0" destOrd="0" parTransId="{3164CEF7-3494-4115-BE74-8D6B25BDCDDE}" sibTransId="{55C94004-4948-488C-9FDF-A1EE6A82CE0E}"/>
    <dgm:cxn modelId="{E0E95C5C-1E31-4498-A756-B5520B338C01}" type="presOf" srcId="{9175CBA2-4086-4510-89BC-7F3D99E0CC65}" destId="{318DEF04-010C-4F94-A6F7-09942D7A3422}" srcOrd="0" destOrd="0" presId="urn:microsoft.com/office/officeart/2005/8/layout/list1"/>
    <dgm:cxn modelId="{3A3C9351-BC6F-4A55-956C-8A431930CCE3}" type="presOf" srcId="{2603D9CE-F74D-4140-A737-C80E7A8F96AA}" destId="{FF06C167-5307-455D-9B44-C21ED0DA3E9C}" srcOrd="0" destOrd="0" presId="urn:microsoft.com/office/officeart/2005/8/layout/list1"/>
    <dgm:cxn modelId="{8BD373B4-95EC-4A83-AB7A-5663FF06AAA2}" type="presOf" srcId="{1C1BBACC-406A-4FD9-8B70-FA11311F4608}" destId="{99C1CEC0-115B-49E9-B3C3-5BAA90F883F0}" srcOrd="0" destOrd="0" presId="urn:microsoft.com/office/officeart/2005/8/layout/list1"/>
    <dgm:cxn modelId="{6894DCBB-94DC-4D62-83B1-BAA4E50D8BDD}" srcId="{1C1BBACC-406A-4FD9-8B70-FA11311F4608}" destId="{9175CBA2-4086-4510-89BC-7F3D99E0CC65}" srcOrd="0" destOrd="0" parTransId="{9891765A-80C5-43B3-9FC7-B1C9F84D9366}" sibTransId="{6E615648-F8B0-45E5-8BF2-0E3BF6CA46C8}"/>
    <dgm:cxn modelId="{A0BAE7E1-BEA2-44F3-A9F7-649A817E9BAB}" type="presOf" srcId="{1C1BBACC-406A-4FD9-8B70-FA11311F4608}" destId="{11003541-996F-4355-B817-38EB1A450DF9}" srcOrd="1" destOrd="0" presId="urn:microsoft.com/office/officeart/2005/8/layout/list1"/>
    <dgm:cxn modelId="{546FC775-EEEF-4B5B-8EBA-E86265BED0FF}" type="presParOf" srcId="{FF06C167-5307-455D-9B44-C21ED0DA3E9C}" destId="{6F7DFF51-795D-4501-BC96-E78EE5FF09E0}" srcOrd="0" destOrd="0" presId="urn:microsoft.com/office/officeart/2005/8/layout/list1"/>
    <dgm:cxn modelId="{32E3DF75-32CD-48B2-9445-E4287776FA11}" type="presParOf" srcId="{6F7DFF51-795D-4501-BC96-E78EE5FF09E0}" destId="{99C1CEC0-115B-49E9-B3C3-5BAA90F883F0}" srcOrd="0" destOrd="0" presId="urn:microsoft.com/office/officeart/2005/8/layout/list1"/>
    <dgm:cxn modelId="{96B3DA4D-DE10-44D4-AC0B-9A53BD74FF4A}" type="presParOf" srcId="{6F7DFF51-795D-4501-BC96-E78EE5FF09E0}" destId="{11003541-996F-4355-B817-38EB1A450DF9}" srcOrd="1" destOrd="0" presId="urn:microsoft.com/office/officeart/2005/8/layout/list1"/>
    <dgm:cxn modelId="{BB72B036-4AD0-49B7-865A-15DAFE15B194}" type="presParOf" srcId="{FF06C167-5307-455D-9B44-C21ED0DA3E9C}" destId="{1D5108D4-FCA4-4F51-9F37-A8A38DE8E251}" srcOrd="1" destOrd="0" presId="urn:microsoft.com/office/officeart/2005/8/layout/list1"/>
    <dgm:cxn modelId="{1601EAA9-E67B-4568-9BC1-47B5D75AAA7A}" type="presParOf" srcId="{FF06C167-5307-455D-9B44-C21ED0DA3E9C}" destId="{318DEF04-010C-4F94-A6F7-09942D7A342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03D9CE-F74D-4140-A737-C80E7A8F96A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2907F61-0756-4863-B7BC-1C385B9A8DB3}">
      <dgm:prSet phldrT="[Text]" phldr="0"/>
      <dgm:spPr/>
      <dgm:t>
        <a:bodyPr/>
        <a:lstStyle/>
        <a:p>
          <a:r>
            <a:rPr lang="en-US"/>
            <a:t>Sexual and Interpersonal Violence (SIV)</a:t>
          </a:r>
        </a:p>
      </dgm:t>
    </dgm:pt>
    <dgm:pt modelId="{1A2C0FD2-247C-4D3A-BA63-70A50C680375}" type="parTrans" cxnId="{3ED6D7EE-1B21-472D-AE5A-18C475110107}">
      <dgm:prSet/>
      <dgm:spPr/>
      <dgm:t>
        <a:bodyPr/>
        <a:lstStyle/>
        <a:p>
          <a:endParaRPr lang="en-US"/>
        </a:p>
      </dgm:t>
    </dgm:pt>
    <dgm:pt modelId="{890C6850-60A9-4541-BB2E-B96A615A1B14}" type="sibTrans" cxnId="{3ED6D7EE-1B21-472D-AE5A-18C475110107}">
      <dgm:prSet/>
      <dgm:spPr/>
      <dgm:t>
        <a:bodyPr/>
        <a:lstStyle/>
        <a:p>
          <a:endParaRPr lang="en-US"/>
        </a:p>
      </dgm:t>
    </dgm:pt>
    <dgm:pt modelId="{B816DCA1-9B7E-4E38-9F5A-620F5B9A42D0}">
      <dgm:prSet phldrT="[Text]" phldr="0"/>
      <dgm:spPr/>
      <dgm:t>
        <a:bodyPr/>
        <a:lstStyle/>
        <a:p>
          <a:r>
            <a:rPr lang="en-US" spc="-45">
              <a:solidFill>
                <a:srgbClr val="242424"/>
              </a:solidFill>
              <a:latin typeface="Lucida Sans"/>
              <a:cs typeface="Lucida Sans"/>
            </a:rPr>
            <a:t>The</a:t>
          </a:r>
          <a:r>
            <a:rPr lang="en-US" spc="-50">
              <a:solidFill>
                <a:srgbClr val="242424"/>
              </a:solidFill>
              <a:latin typeface="Lucida Sans"/>
              <a:cs typeface="Lucida Sans"/>
            </a:rPr>
            <a:t> </a:t>
          </a:r>
          <a:r>
            <a:rPr lang="en-US" spc="-20">
              <a:solidFill>
                <a:srgbClr val="242424"/>
              </a:solidFill>
              <a:latin typeface="Lucida Sans"/>
              <a:cs typeface="Lucida Sans"/>
            </a:rPr>
            <a:t>survey</a:t>
          </a:r>
          <a:r>
            <a:rPr lang="en-US" spc="-45">
              <a:solidFill>
                <a:srgbClr val="242424"/>
              </a:solidFill>
              <a:latin typeface="Lucida Sans"/>
              <a:cs typeface="Lucida Sans"/>
            </a:rPr>
            <a:t> </a:t>
          </a:r>
          <a:r>
            <a:rPr lang="en-US" spc="-30">
              <a:solidFill>
                <a:srgbClr val="242424"/>
              </a:solidFill>
              <a:latin typeface="Lucida Sans"/>
              <a:cs typeface="Lucida Sans"/>
            </a:rPr>
            <a:t>asked</a:t>
          </a:r>
          <a:r>
            <a:rPr lang="en-US" spc="-50">
              <a:solidFill>
                <a:srgbClr val="242424"/>
              </a:solidFill>
              <a:latin typeface="Lucida Sans"/>
              <a:cs typeface="Lucida Sans"/>
            </a:rPr>
            <a:t> </a:t>
          </a:r>
          <a:r>
            <a:rPr lang="en-US" spc="-20">
              <a:solidFill>
                <a:srgbClr val="242424"/>
              </a:solidFill>
              <a:latin typeface="Lucida Sans"/>
              <a:cs typeface="Lucida Sans"/>
            </a:rPr>
            <a:t>about</a:t>
          </a:r>
          <a:r>
            <a:rPr lang="en-US" spc="-45">
              <a:solidFill>
                <a:srgbClr val="242424"/>
              </a:solidFill>
              <a:latin typeface="Lucida Sans"/>
              <a:cs typeface="Lucida Sans"/>
            </a:rPr>
            <a:t> </a:t>
          </a:r>
          <a:r>
            <a:rPr lang="en-US" spc="-20">
              <a:solidFill>
                <a:srgbClr val="242424"/>
              </a:solidFill>
              <a:latin typeface="Lucida Sans"/>
              <a:cs typeface="Lucida Sans"/>
            </a:rPr>
            <a:t>participants’ </a:t>
          </a:r>
          <a:r>
            <a:rPr lang="en-US" spc="-10">
              <a:solidFill>
                <a:srgbClr val="242424"/>
              </a:solidFill>
              <a:latin typeface="Lucida Sans"/>
              <a:cs typeface="Lucida Sans"/>
            </a:rPr>
            <a:t>experiences </a:t>
          </a:r>
          <a:r>
            <a:rPr lang="en-US" spc="-25">
              <a:solidFill>
                <a:srgbClr val="242424"/>
              </a:solidFill>
              <a:latin typeface="Lucida Sans"/>
              <a:cs typeface="Lucida Sans"/>
            </a:rPr>
            <a:t>of</a:t>
          </a:r>
          <a:r>
            <a:rPr lang="en-US" spc="-55">
              <a:solidFill>
                <a:srgbClr val="242424"/>
              </a:solidFill>
              <a:latin typeface="Lucida Sans"/>
              <a:cs typeface="Lucida Sans"/>
            </a:rPr>
            <a:t> </a:t>
          </a:r>
          <a:r>
            <a:rPr lang="en-US" spc="-40">
              <a:latin typeface="Lucida Sans"/>
              <a:cs typeface="Lucida Sans"/>
            </a:rPr>
            <a:t>SIV </a:t>
          </a:r>
          <a:r>
            <a:rPr lang="en-US" spc="-40">
              <a:solidFill>
                <a:srgbClr val="242424"/>
              </a:solidFill>
              <a:latin typeface="Lucida Sans"/>
              <a:cs typeface="Lucida Sans"/>
            </a:rPr>
            <a:t>in</a:t>
          </a:r>
          <a:r>
            <a:rPr lang="en-US" spc="-50">
              <a:solidFill>
                <a:srgbClr val="242424"/>
              </a:solidFill>
              <a:latin typeface="Lucida Sans"/>
              <a:cs typeface="Lucida Sans"/>
            </a:rPr>
            <a:t> </a:t>
          </a:r>
          <a:r>
            <a:rPr lang="en-US" spc="-10">
              <a:solidFill>
                <a:srgbClr val="242424"/>
              </a:solidFill>
              <a:latin typeface="Lucida Sans"/>
              <a:cs typeface="Lucida Sans"/>
            </a:rPr>
            <a:t>the</a:t>
          </a:r>
          <a:r>
            <a:rPr lang="en-US" spc="-45">
              <a:solidFill>
                <a:srgbClr val="242424"/>
              </a:solidFill>
              <a:latin typeface="Lucida Sans"/>
              <a:cs typeface="Lucida Sans"/>
            </a:rPr>
            <a:t> </a:t>
          </a:r>
          <a:r>
            <a:rPr lang="en-US" spc="-25">
              <a:solidFill>
                <a:srgbClr val="242424"/>
              </a:solidFill>
              <a:latin typeface="Lucida Sans"/>
              <a:cs typeface="Lucida Sans"/>
            </a:rPr>
            <a:t>past</a:t>
          </a:r>
          <a:r>
            <a:rPr lang="en-US" spc="-50">
              <a:solidFill>
                <a:srgbClr val="242424"/>
              </a:solidFill>
              <a:latin typeface="Lucida Sans"/>
              <a:cs typeface="Lucida Sans"/>
            </a:rPr>
            <a:t> </a:t>
          </a:r>
          <a:r>
            <a:rPr lang="en-US" spc="-25">
              <a:solidFill>
                <a:srgbClr val="242424"/>
              </a:solidFill>
              <a:latin typeface="Lucida Sans"/>
              <a:cs typeface="Lucida Sans"/>
            </a:rPr>
            <a:t>12 </a:t>
          </a:r>
          <a:r>
            <a:rPr lang="en-US" spc="-35">
              <a:solidFill>
                <a:srgbClr val="242424"/>
              </a:solidFill>
              <a:latin typeface="Lucida Sans"/>
              <a:cs typeface="Lucida Sans"/>
            </a:rPr>
            <a:t>months, </a:t>
          </a:r>
          <a:r>
            <a:rPr lang="en-US" spc="-45">
              <a:solidFill>
                <a:srgbClr val="242424"/>
              </a:solidFill>
              <a:latin typeface="Lucida Sans"/>
              <a:cs typeface="Lucida Sans"/>
            </a:rPr>
            <a:t>including</a:t>
          </a:r>
          <a:r>
            <a:rPr lang="en-US" spc="-30">
              <a:solidFill>
                <a:srgbClr val="242424"/>
              </a:solidFill>
              <a:latin typeface="Lucida Sans"/>
              <a:cs typeface="Lucida Sans"/>
            </a:rPr>
            <a:t> </a:t>
          </a:r>
          <a:r>
            <a:rPr lang="en-US" spc="-40">
              <a:solidFill>
                <a:srgbClr val="242424"/>
              </a:solidFill>
              <a:latin typeface="Lucida Sans"/>
              <a:cs typeface="Lucida Sans"/>
            </a:rPr>
            <a:t>sexual</a:t>
          </a:r>
          <a:r>
            <a:rPr lang="en-US" spc="-35">
              <a:solidFill>
                <a:srgbClr val="242424"/>
              </a:solidFill>
              <a:latin typeface="Lucida Sans"/>
              <a:cs typeface="Lucida Sans"/>
            </a:rPr>
            <a:t> </a:t>
          </a:r>
          <a:r>
            <a:rPr lang="en-US" spc="-30">
              <a:solidFill>
                <a:srgbClr val="242424"/>
              </a:solidFill>
              <a:latin typeface="Lucida Sans"/>
              <a:cs typeface="Lucida Sans"/>
            </a:rPr>
            <a:t>harassment, </a:t>
          </a:r>
          <a:r>
            <a:rPr lang="en-US" spc="-40">
              <a:solidFill>
                <a:srgbClr val="242424"/>
              </a:solidFill>
              <a:latin typeface="Lucida Sans"/>
              <a:cs typeface="Lucida Sans"/>
            </a:rPr>
            <a:t>sexual</a:t>
          </a:r>
          <a:r>
            <a:rPr lang="en-US" spc="-35">
              <a:solidFill>
                <a:srgbClr val="242424"/>
              </a:solidFill>
              <a:latin typeface="Lucida Sans"/>
              <a:cs typeface="Lucida Sans"/>
            </a:rPr>
            <a:t> </a:t>
          </a:r>
          <a:r>
            <a:rPr lang="en-US" spc="-10">
              <a:solidFill>
                <a:srgbClr val="242424"/>
              </a:solidFill>
              <a:latin typeface="Lucida Sans"/>
              <a:cs typeface="Lucida Sans"/>
            </a:rPr>
            <a:t>assault, </a:t>
          </a:r>
          <a:r>
            <a:rPr lang="en-US" spc="-25">
              <a:solidFill>
                <a:srgbClr val="242424"/>
              </a:solidFill>
              <a:latin typeface="Lucida Sans"/>
              <a:cs typeface="Lucida Sans"/>
            </a:rPr>
            <a:t>rape,</a:t>
          </a:r>
          <a:r>
            <a:rPr lang="en-US" spc="-55">
              <a:solidFill>
                <a:srgbClr val="242424"/>
              </a:solidFill>
              <a:latin typeface="Lucida Sans"/>
              <a:cs typeface="Lucida Sans"/>
            </a:rPr>
            <a:t> </a:t>
          </a:r>
          <a:r>
            <a:rPr lang="en-US" spc="-25">
              <a:solidFill>
                <a:srgbClr val="242424"/>
              </a:solidFill>
              <a:latin typeface="Lucida Sans"/>
              <a:cs typeface="Lucida Sans"/>
            </a:rPr>
            <a:t>intimate</a:t>
          </a:r>
          <a:r>
            <a:rPr lang="en-US" spc="-50">
              <a:solidFill>
                <a:srgbClr val="242424"/>
              </a:solidFill>
              <a:latin typeface="Lucida Sans"/>
              <a:cs typeface="Lucida Sans"/>
            </a:rPr>
            <a:t> </a:t>
          </a:r>
          <a:r>
            <a:rPr lang="en-US" spc="-10">
              <a:solidFill>
                <a:srgbClr val="242424"/>
              </a:solidFill>
              <a:latin typeface="Lucida Sans"/>
              <a:cs typeface="Lucida Sans"/>
            </a:rPr>
            <a:t>partner</a:t>
          </a:r>
          <a:r>
            <a:rPr lang="en-US" spc="-50">
              <a:solidFill>
                <a:srgbClr val="242424"/>
              </a:solidFill>
              <a:latin typeface="Lucida Sans"/>
              <a:cs typeface="Lucida Sans"/>
            </a:rPr>
            <a:t> </a:t>
          </a:r>
          <a:r>
            <a:rPr lang="en-US" spc="-35">
              <a:solidFill>
                <a:srgbClr val="242424"/>
              </a:solidFill>
              <a:latin typeface="Lucida Sans"/>
              <a:cs typeface="Lucida Sans"/>
            </a:rPr>
            <a:t>violence,</a:t>
          </a:r>
          <a:r>
            <a:rPr lang="en-US" spc="-55">
              <a:solidFill>
                <a:srgbClr val="242424"/>
              </a:solidFill>
              <a:latin typeface="Lucida Sans"/>
              <a:cs typeface="Lucida Sans"/>
            </a:rPr>
            <a:t> </a:t>
          </a:r>
          <a:r>
            <a:rPr lang="en-US" spc="-10">
              <a:solidFill>
                <a:srgbClr val="242424"/>
              </a:solidFill>
              <a:latin typeface="Lucida Sans"/>
              <a:cs typeface="Lucida Sans"/>
            </a:rPr>
            <a:t>and</a:t>
          </a:r>
          <a:r>
            <a:rPr lang="en-US" spc="-50">
              <a:solidFill>
                <a:srgbClr val="242424"/>
              </a:solidFill>
              <a:latin typeface="Lucida Sans"/>
              <a:cs typeface="Lucida Sans"/>
            </a:rPr>
            <a:t> </a:t>
          </a:r>
          <a:r>
            <a:rPr lang="en-US" spc="-10">
              <a:solidFill>
                <a:srgbClr val="242424"/>
              </a:solidFill>
              <a:latin typeface="Lucida Sans"/>
              <a:cs typeface="Lucida Sans"/>
            </a:rPr>
            <a:t>stalking.</a:t>
          </a:r>
          <a:endParaRPr lang="en-US"/>
        </a:p>
      </dgm:t>
    </dgm:pt>
    <dgm:pt modelId="{E88E4EA7-D173-47B6-A8DF-5B4F47EA7449}" type="parTrans" cxnId="{2C58DC10-1700-4C2D-A224-FCDDA532C2E7}">
      <dgm:prSet/>
      <dgm:spPr/>
      <dgm:t>
        <a:bodyPr/>
        <a:lstStyle/>
        <a:p>
          <a:endParaRPr lang="en-US"/>
        </a:p>
      </dgm:t>
    </dgm:pt>
    <dgm:pt modelId="{E2FD8916-8780-4635-8FBC-4D7325BF30F2}" type="sibTrans" cxnId="{2C58DC10-1700-4C2D-A224-FCDDA532C2E7}">
      <dgm:prSet/>
      <dgm:spPr/>
      <dgm:t>
        <a:bodyPr/>
        <a:lstStyle/>
        <a:p>
          <a:endParaRPr lang="en-US"/>
        </a:p>
      </dgm:t>
    </dgm:pt>
    <dgm:pt modelId="{2A370B6F-FEE1-4496-9AF4-7AC1F8B2F860}">
      <dgm:prSet/>
      <dgm:spPr/>
      <dgm:t>
        <a:bodyPr/>
        <a:lstStyle/>
        <a:p>
          <a:r>
            <a:rPr lang="en-US" spc="-45">
              <a:solidFill>
                <a:srgbClr val="242424"/>
              </a:solidFill>
              <a:latin typeface="Lucida Sans"/>
              <a:cs typeface="Lucida Sans"/>
            </a:rPr>
            <a:t>The survey included </a:t>
          </a:r>
          <a:r>
            <a:rPr lang="en-US" spc="-30">
              <a:solidFill>
                <a:srgbClr val="242424"/>
              </a:solidFill>
              <a:latin typeface="Lucida Sans"/>
              <a:cs typeface="Lucida Sans"/>
            </a:rPr>
            <a:t>follow-</a:t>
          </a:r>
          <a:r>
            <a:rPr lang="en-US" spc="-10">
              <a:solidFill>
                <a:srgbClr val="242424"/>
              </a:solidFill>
              <a:latin typeface="Lucida Sans"/>
              <a:cs typeface="Lucida Sans"/>
            </a:rPr>
            <a:t>up</a:t>
          </a:r>
          <a:r>
            <a:rPr lang="en-US" spc="-45">
              <a:solidFill>
                <a:srgbClr val="242424"/>
              </a:solidFill>
              <a:latin typeface="Lucida Sans"/>
              <a:cs typeface="Lucida Sans"/>
            </a:rPr>
            <a:t> </a:t>
          </a:r>
          <a:r>
            <a:rPr lang="en-US" spc="-30">
              <a:solidFill>
                <a:srgbClr val="242424"/>
              </a:solidFill>
              <a:latin typeface="Lucida Sans"/>
              <a:cs typeface="Lucida Sans"/>
            </a:rPr>
            <a:t>questions</a:t>
          </a:r>
          <a:r>
            <a:rPr lang="en-US" spc="-45">
              <a:solidFill>
                <a:srgbClr val="242424"/>
              </a:solidFill>
              <a:latin typeface="Lucida Sans"/>
              <a:cs typeface="Lucida Sans"/>
            </a:rPr>
            <a:t> </a:t>
          </a:r>
          <a:r>
            <a:rPr lang="en-US" spc="-20">
              <a:solidFill>
                <a:srgbClr val="242424"/>
              </a:solidFill>
              <a:latin typeface="Lucida Sans"/>
              <a:cs typeface="Lucida Sans"/>
            </a:rPr>
            <a:t>for</a:t>
          </a:r>
          <a:r>
            <a:rPr lang="en-US" spc="-50">
              <a:solidFill>
                <a:srgbClr val="242424"/>
              </a:solidFill>
              <a:latin typeface="Lucida Sans"/>
              <a:cs typeface="Lucida Sans"/>
            </a:rPr>
            <a:t> </a:t>
          </a:r>
          <a:r>
            <a:rPr lang="en-US" spc="-20">
              <a:solidFill>
                <a:srgbClr val="242424"/>
              </a:solidFill>
              <a:latin typeface="Lucida Sans"/>
              <a:cs typeface="Lucida Sans"/>
            </a:rPr>
            <a:t>those</a:t>
          </a:r>
          <a:r>
            <a:rPr lang="en-US" spc="-45">
              <a:solidFill>
                <a:srgbClr val="242424"/>
              </a:solidFill>
              <a:latin typeface="Lucida Sans"/>
              <a:cs typeface="Lucida Sans"/>
            </a:rPr>
            <a:t> </a:t>
          </a:r>
          <a:r>
            <a:rPr lang="en-US" spc="-20">
              <a:solidFill>
                <a:srgbClr val="242424"/>
              </a:solidFill>
              <a:latin typeface="Lucida Sans"/>
              <a:cs typeface="Lucida Sans"/>
            </a:rPr>
            <a:t>that </a:t>
          </a:r>
          <a:r>
            <a:rPr lang="en-US" spc="-30">
              <a:solidFill>
                <a:srgbClr val="242424"/>
              </a:solidFill>
              <a:latin typeface="Lucida Sans"/>
              <a:cs typeface="Lucida Sans"/>
            </a:rPr>
            <a:t>indicated </a:t>
          </a:r>
          <a:r>
            <a:rPr lang="en-US" spc="-40">
              <a:solidFill>
                <a:srgbClr val="242424"/>
              </a:solidFill>
              <a:latin typeface="Lucida Sans"/>
              <a:cs typeface="Lucida Sans"/>
            </a:rPr>
            <a:t>experiencing</a:t>
          </a:r>
          <a:r>
            <a:rPr lang="en-US" spc="-45">
              <a:solidFill>
                <a:srgbClr val="242424"/>
              </a:solidFill>
              <a:latin typeface="Lucida Sans"/>
              <a:cs typeface="Lucida Sans"/>
            </a:rPr>
            <a:t> </a:t>
          </a:r>
          <a:r>
            <a:rPr lang="en-US" spc="-40">
              <a:latin typeface="Lucida Sans"/>
              <a:cs typeface="Lucida Sans"/>
            </a:rPr>
            <a:t>SIV, </a:t>
          </a:r>
          <a:r>
            <a:rPr lang="en-US" spc="-20">
              <a:solidFill>
                <a:srgbClr val="242424"/>
              </a:solidFill>
              <a:latin typeface="Lucida Sans"/>
              <a:cs typeface="Lucida Sans"/>
            </a:rPr>
            <a:t>about</a:t>
          </a:r>
          <a:r>
            <a:rPr lang="en-US" spc="-35">
              <a:solidFill>
                <a:srgbClr val="242424"/>
              </a:solidFill>
              <a:latin typeface="Lucida Sans"/>
              <a:cs typeface="Lucida Sans"/>
            </a:rPr>
            <a:t> </a:t>
          </a:r>
          <a:r>
            <a:rPr lang="en-US" spc="-10">
              <a:solidFill>
                <a:srgbClr val="242424"/>
              </a:solidFill>
              <a:latin typeface="Lucida Sans"/>
              <a:cs typeface="Lucida Sans"/>
            </a:rPr>
            <a:t>academic, </a:t>
          </a:r>
          <a:r>
            <a:rPr lang="en-US" spc="-35">
              <a:solidFill>
                <a:srgbClr val="242424"/>
              </a:solidFill>
              <a:latin typeface="Lucida Sans"/>
              <a:cs typeface="Lucida Sans"/>
            </a:rPr>
            <a:t>professional,</a:t>
          </a:r>
          <a:r>
            <a:rPr lang="en-US" spc="-45">
              <a:solidFill>
                <a:srgbClr val="242424"/>
              </a:solidFill>
              <a:latin typeface="Lucida Sans"/>
              <a:cs typeface="Lucida Sans"/>
            </a:rPr>
            <a:t> </a:t>
          </a:r>
          <a:r>
            <a:rPr lang="en-US" spc="-10">
              <a:solidFill>
                <a:srgbClr val="242424"/>
              </a:solidFill>
              <a:latin typeface="Lucida Sans"/>
              <a:cs typeface="Lucida Sans"/>
            </a:rPr>
            <a:t>and</a:t>
          </a:r>
          <a:r>
            <a:rPr lang="en-US" spc="-45">
              <a:solidFill>
                <a:srgbClr val="242424"/>
              </a:solidFill>
              <a:latin typeface="Lucida Sans"/>
              <a:cs typeface="Lucida Sans"/>
            </a:rPr>
            <a:t> </a:t>
          </a:r>
          <a:r>
            <a:rPr lang="en-US" spc="-20">
              <a:solidFill>
                <a:srgbClr val="242424"/>
              </a:solidFill>
              <a:latin typeface="Lucida Sans"/>
              <a:cs typeface="Lucida Sans"/>
            </a:rPr>
            <a:t>mental</a:t>
          </a:r>
          <a:r>
            <a:rPr lang="en-US" spc="-45">
              <a:solidFill>
                <a:srgbClr val="242424"/>
              </a:solidFill>
              <a:latin typeface="Lucida Sans"/>
              <a:cs typeface="Lucida Sans"/>
            </a:rPr>
            <a:t> </a:t>
          </a:r>
          <a:r>
            <a:rPr lang="en-US" spc="-20">
              <a:solidFill>
                <a:srgbClr val="242424"/>
              </a:solidFill>
              <a:latin typeface="Lucida Sans"/>
              <a:cs typeface="Lucida Sans"/>
            </a:rPr>
            <a:t>health</a:t>
          </a:r>
          <a:r>
            <a:rPr lang="en-US" spc="-40">
              <a:solidFill>
                <a:srgbClr val="242424"/>
              </a:solidFill>
              <a:latin typeface="Lucida Sans"/>
              <a:cs typeface="Lucida Sans"/>
            </a:rPr>
            <a:t> </a:t>
          </a:r>
          <a:r>
            <a:rPr lang="en-US" spc="-35">
              <a:solidFill>
                <a:srgbClr val="242424"/>
              </a:solidFill>
              <a:latin typeface="Lucida Sans"/>
              <a:cs typeface="Lucida Sans"/>
            </a:rPr>
            <a:t>impacts</a:t>
          </a:r>
          <a:r>
            <a:rPr lang="en-US" spc="-45">
              <a:solidFill>
                <a:srgbClr val="242424"/>
              </a:solidFill>
              <a:latin typeface="Lucida Sans"/>
              <a:cs typeface="Lucida Sans"/>
            </a:rPr>
            <a:t> </a:t>
          </a:r>
          <a:r>
            <a:rPr lang="en-US" spc="-30">
              <a:solidFill>
                <a:srgbClr val="242424"/>
              </a:solidFill>
              <a:latin typeface="Lucida Sans"/>
              <a:cs typeface="Lucida Sans"/>
            </a:rPr>
            <a:t>of</a:t>
          </a:r>
          <a:r>
            <a:rPr lang="en-US" spc="-45">
              <a:solidFill>
                <a:srgbClr val="242424"/>
              </a:solidFill>
              <a:latin typeface="Lucida Sans"/>
              <a:cs typeface="Lucida Sans"/>
            </a:rPr>
            <a:t> </a:t>
          </a:r>
          <a:r>
            <a:rPr lang="en-US" spc="-10">
              <a:solidFill>
                <a:srgbClr val="242424"/>
              </a:solidFill>
              <a:latin typeface="Lucida Sans"/>
              <a:cs typeface="Lucida Sans"/>
            </a:rPr>
            <a:t>their </a:t>
          </a:r>
          <a:r>
            <a:rPr lang="en-US" spc="-35">
              <a:solidFill>
                <a:srgbClr val="242424"/>
              </a:solidFill>
              <a:latin typeface="Lucida Sans"/>
              <a:cs typeface="Lucida Sans"/>
            </a:rPr>
            <a:t>experience, </a:t>
          </a:r>
          <a:r>
            <a:rPr lang="en-US" spc="-30">
              <a:solidFill>
                <a:srgbClr val="242424"/>
              </a:solidFill>
              <a:latin typeface="Lucida Sans"/>
              <a:cs typeface="Lucida Sans"/>
            </a:rPr>
            <a:t>relationship </a:t>
          </a:r>
          <a:r>
            <a:rPr lang="en-US" spc="-25">
              <a:solidFill>
                <a:srgbClr val="242424"/>
              </a:solidFill>
              <a:latin typeface="Lucida Sans"/>
              <a:cs typeface="Lucida Sans"/>
            </a:rPr>
            <a:t>with</a:t>
          </a:r>
          <a:r>
            <a:rPr lang="en-US" spc="-30">
              <a:solidFill>
                <a:srgbClr val="242424"/>
              </a:solidFill>
              <a:latin typeface="Lucida Sans"/>
              <a:cs typeface="Lucida Sans"/>
            </a:rPr>
            <a:t> </a:t>
          </a:r>
          <a:r>
            <a:rPr lang="en-US" spc="-10">
              <a:solidFill>
                <a:srgbClr val="242424"/>
              </a:solidFill>
              <a:latin typeface="Lucida Sans"/>
              <a:cs typeface="Lucida Sans"/>
            </a:rPr>
            <a:t>the</a:t>
          </a:r>
          <a:r>
            <a:rPr lang="en-US" spc="-35">
              <a:solidFill>
                <a:srgbClr val="242424"/>
              </a:solidFill>
              <a:latin typeface="Lucida Sans"/>
              <a:cs typeface="Lucida Sans"/>
            </a:rPr>
            <a:t> </a:t>
          </a:r>
          <a:r>
            <a:rPr lang="en-US" spc="-20">
              <a:solidFill>
                <a:srgbClr val="242424"/>
              </a:solidFill>
              <a:latin typeface="Lucida Sans"/>
              <a:cs typeface="Lucida Sans"/>
            </a:rPr>
            <a:t>perpetrator, </a:t>
          </a:r>
          <a:r>
            <a:rPr lang="en-US" spc="-30">
              <a:solidFill>
                <a:srgbClr val="242424"/>
              </a:solidFill>
              <a:latin typeface="Lucida Sans"/>
              <a:cs typeface="Lucida Sans"/>
            </a:rPr>
            <a:t>location</a:t>
          </a:r>
          <a:r>
            <a:rPr lang="en-US" spc="-55">
              <a:solidFill>
                <a:srgbClr val="242424"/>
              </a:solidFill>
              <a:latin typeface="Lucida Sans"/>
              <a:cs typeface="Lucida Sans"/>
            </a:rPr>
            <a:t> </a:t>
          </a:r>
          <a:r>
            <a:rPr lang="en-US" spc="-30">
              <a:solidFill>
                <a:srgbClr val="242424"/>
              </a:solidFill>
              <a:latin typeface="Lucida Sans"/>
              <a:cs typeface="Lucida Sans"/>
            </a:rPr>
            <a:t>of</a:t>
          </a:r>
          <a:r>
            <a:rPr lang="en-US" spc="-55">
              <a:solidFill>
                <a:srgbClr val="242424"/>
              </a:solidFill>
              <a:latin typeface="Lucida Sans"/>
              <a:cs typeface="Lucida Sans"/>
            </a:rPr>
            <a:t> </a:t>
          </a:r>
          <a:r>
            <a:rPr lang="en-US" spc="-10">
              <a:solidFill>
                <a:srgbClr val="242424"/>
              </a:solidFill>
              <a:latin typeface="Lucida Sans"/>
              <a:cs typeface="Lucida Sans"/>
            </a:rPr>
            <a:t>the</a:t>
          </a:r>
          <a:r>
            <a:rPr lang="en-US" spc="-55">
              <a:solidFill>
                <a:srgbClr val="242424"/>
              </a:solidFill>
              <a:latin typeface="Lucida Sans"/>
              <a:cs typeface="Lucida Sans"/>
            </a:rPr>
            <a:t> </a:t>
          </a:r>
          <a:r>
            <a:rPr lang="en-US" spc="-40">
              <a:solidFill>
                <a:srgbClr val="242424"/>
              </a:solidFill>
              <a:latin typeface="Lucida Sans"/>
              <a:cs typeface="Lucida Sans"/>
            </a:rPr>
            <a:t>incident,</a:t>
          </a:r>
          <a:r>
            <a:rPr lang="en-US" spc="-55">
              <a:solidFill>
                <a:srgbClr val="242424"/>
              </a:solidFill>
              <a:latin typeface="Lucida Sans"/>
              <a:cs typeface="Lucida Sans"/>
            </a:rPr>
            <a:t> </a:t>
          </a:r>
          <a:r>
            <a:rPr lang="en-US" spc="-10">
              <a:solidFill>
                <a:srgbClr val="242424"/>
              </a:solidFill>
              <a:latin typeface="Lucida Sans"/>
              <a:cs typeface="Lucida Sans"/>
            </a:rPr>
            <a:t>whether</a:t>
          </a:r>
          <a:r>
            <a:rPr lang="en-US" spc="-55">
              <a:solidFill>
                <a:srgbClr val="242424"/>
              </a:solidFill>
              <a:latin typeface="Lucida Sans"/>
              <a:cs typeface="Lucida Sans"/>
            </a:rPr>
            <a:t> </a:t>
          </a:r>
          <a:r>
            <a:rPr lang="en-US" spc="-20">
              <a:solidFill>
                <a:srgbClr val="242424"/>
              </a:solidFill>
              <a:latin typeface="Lucida Sans"/>
              <a:cs typeface="Lucida Sans"/>
            </a:rPr>
            <a:t>they</a:t>
          </a:r>
          <a:r>
            <a:rPr lang="en-US" spc="-55">
              <a:solidFill>
                <a:srgbClr val="242424"/>
              </a:solidFill>
              <a:latin typeface="Lucida Sans"/>
              <a:cs typeface="Lucida Sans"/>
            </a:rPr>
            <a:t> </a:t>
          </a:r>
          <a:r>
            <a:rPr lang="en-US" spc="-10">
              <a:solidFill>
                <a:srgbClr val="242424"/>
              </a:solidFill>
              <a:latin typeface="Lucida Sans"/>
              <a:cs typeface="Lucida Sans"/>
            </a:rPr>
            <a:t>reported the</a:t>
          </a:r>
          <a:r>
            <a:rPr lang="en-US" spc="-55">
              <a:solidFill>
                <a:srgbClr val="242424"/>
              </a:solidFill>
              <a:latin typeface="Lucida Sans"/>
              <a:cs typeface="Lucida Sans"/>
            </a:rPr>
            <a:t> </a:t>
          </a:r>
          <a:r>
            <a:rPr lang="en-US" spc="-40">
              <a:solidFill>
                <a:srgbClr val="242424"/>
              </a:solidFill>
              <a:latin typeface="Lucida Sans"/>
              <a:cs typeface="Lucida Sans"/>
            </a:rPr>
            <a:t>incident,</a:t>
          </a:r>
          <a:r>
            <a:rPr lang="en-US" spc="-55">
              <a:solidFill>
                <a:srgbClr val="242424"/>
              </a:solidFill>
              <a:latin typeface="Lucida Sans"/>
              <a:cs typeface="Lucida Sans"/>
            </a:rPr>
            <a:t> </a:t>
          </a:r>
          <a:r>
            <a:rPr lang="en-US" spc="-20">
              <a:solidFill>
                <a:srgbClr val="242424"/>
              </a:solidFill>
              <a:latin typeface="Lucida Sans"/>
              <a:cs typeface="Lucida Sans"/>
            </a:rPr>
            <a:t>reasons</a:t>
          </a:r>
          <a:r>
            <a:rPr lang="en-US" spc="-55">
              <a:solidFill>
                <a:srgbClr val="242424"/>
              </a:solidFill>
              <a:latin typeface="Lucida Sans"/>
              <a:cs typeface="Lucida Sans"/>
            </a:rPr>
            <a:t> </a:t>
          </a:r>
          <a:r>
            <a:rPr lang="en-US" spc="-20">
              <a:solidFill>
                <a:srgbClr val="242424"/>
              </a:solidFill>
              <a:latin typeface="Lucida Sans"/>
              <a:cs typeface="Lucida Sans"/>
            </a:rPr>
            <a:t>they</a:t>
          </a:r>
          <a:r>
            <a:rPr lang="en-US" spc="-55">
              <a:solidFill>
                <a:srgbClr val="242424"/>
              </a:solidFill>
              <a:latin typeface="Lucida Sans"/>
              <a:cs typeface="Lucida Sans"/>
            </a:rPr>
            <a:t> </a:t>
          </a:r>
          <a:r>
            <a:rPr lang="en-US" spc="-35">
              <a:solidFill>
                <a:srgbClr val="242424"/>
              </a:solidFill>
              <a:latin typeface="Lucida Sans"/>
              <a:cs typeface="Lucida Sans"/>
            </a:rPr>
            <a:t>did</a:t>
          </a:r>
          <a:r>
            <a:rPr lang="en-US" spc="-50">
              <a:solidFill>
                <a:srgbClr val="242424"/>
              </a:solidFill>
              <a:latin typeface="Lucida Sans"/>
              <a:cs typeface="Lucida Sans"/>
            </a:rPr>
            <a:t> </a:t>
          </a:r>
          <a:r>
            <a:rPr lang="en-US" spc="-20">
              <a:solidFill>
                <a:srgbClr val="242424"/>
              </a:solidFill>
              <a:latin typeface="Lucida Sans"/>
              <a:cs typeface="Lucida Sans"/>
            </a:rPr>
            <a:t>not</a:t>
          </a:r>
          <a:r>
            <a:rPr lang="en-US" spc="-55">
              <a:solidFill>
                <a:srgbClr val="242424"/>
              </a:solidFill>
              <a:latin typeface="Lucida Sans"/>
              <a:cs typeface="Lucida Sans"/>
            </a:rPr>
            <a:t> </a:t>
          </a:r>
          <a:r>
            <a:rPr lang="en-US" spc="-25">
              <a:solidFill>
                <a:srgbClr val="242424"/>
              </a:solidFill>
              <a:latin typeface="Lucida Sans"/>
              <a:cs typeface="Lucida Sans"/>
            </a:rPr>
            <a:t>report,</a:t>
          </a:r>
          <a:r>
            <a:rPr lang="en-US" spc="-55">
              <a:solidFill>
                <a:srgbClr val="242424"/>
              </a:solidFill>
              <a:latin typeface="Lucida Sans"/>
              <a:cs typeface="Lucida Sans"/>
            </a:rPr>
            <a:t> </a:t>
          </a:r>
          <a:r>
            <a:rPr lang="en-US" spc="-10">
              <a:solidFill>
                <a:srgbClr val="242424"/>
              </a:solidFill>
              <a:latin typeface="Lucida Sans"/>
              <a:cs typeface="Lucida Sans"/>
            </a:rPr>
            <a:t>and </a:t>
          </a:r>
          <a:r>
            <a:rPr lang="en-US" spc="-30">
              <a:solidFill>
                <a:srgbClr val="242424"/>
              </a:solidFill>
              <a:latin typeface="Lucida Sans"/>
              <a:cs typeface="Lucida Sans"/>
            </a:rPr>
            <a:t>experiences</a:t>
          </a:r>
          <a:r>
            <a:rPr lang="en-US" spc="-40">
              <a:solidFill>
                <a:srgbClr val="242424"/>
              </a:solidFill>
              <a:latin typeface="Lucida Sans"/>
              <a:cs typeface="Lucida Sans"/>
            </a:rPr>
            <a:t> </a:t>
          </a:r>
          <a:r>
            <a:rPr lang="en-US" spc="-35">
              <a:solidFill>
                <a:srgbClr val="242424"/>
              </a:solidFill>
              <a:latin typeface="Lucida Sans"/>
              <a:cs typeface="Lucida Sans"/>
            </a:rPr>
            <a:t>during</a:t>
          </a:r>
          <a:r>
            <a:rPr lang="en-US" spc="-40">
              <a:solidFill>
                <a:srgbClr val="242424"/>
              </a:solidFill>
              <a:latin typeface="Lucida Sans"/>
              <a:cs typeface="Lucida Sans"/>
            </a:rPr>
            <a:t> </a:t>
          </a:r>
          <a:r>
            <a:rPr lang="en-US" spc="-10">
              <a:solidFill>
                <a:srgbClr val="242424"/>
              </a:solidFill>
              <a:latin typeface="Lucida Sans"/>
              <a:cs typeface="Lucida Sans"/>
            </a:rPr>
            <a:t>the</a:t>
          </a:r>
          <a:r>
            <a:rPr lang="en-US" spc="-35">
              <a:solidFill>
                <a:srgbClr val="242424"/>
              </a:solidFill>
              <a:latin typeface="Lucida Sans"/>
              <a:cs typeface="Lucida Sans"/>
            </a:rPr>
            <a:t> </a:t>
          </a:r>
          <a:r>
            <a:rPr lang="en-US" spc="-30">
              <a:solidFill>
                <a:srgbClr val="242424"/>
              </a:solidFill>
              <a:latin typeface="Lucida Sans"/>
              <a:cs typeface="Lucida Sans"/>
            </a:rPr>
            <a:t>reporting</a:t>
          </a:r>
          <a:r>
            <a:rPr lang="en-US" spc="-40">
              <a:solidFill>
                <a:srgbClr val="242424"/>
              </a:solidFill>
              <a:latin typeface="Lucida Sans"/>
              <a:cs typeface="Lucida Sans"/>
            </a:rPr>
            <a:t> </a:t>
          </a:r>
          <a:r>
            <a:rPr lang="en-US" spc="-10">
              <a:solidFill>
                <a:srgbClr val="242424"/>
              </a:solidFill>
              <a:latin typeface="Lucida Sans"/>
              <a:cs typeface="Lucida Sans"/>
            </a:rPr>
            <a:t>process.</a:t>
          </a:r>
          <a:endParaRPr lang="en-US">
            <a:latin typeface="Lucida Sans"/>
            <a:cs typeface="Lucida Sans"/>
          </a:endParaRPr>
        </a:p>
      </dgm:t>
    </dgm:pt>
    <dgm:pt modelId="{00DB4BB7-17B8-4C5D-AAFE-CFBA9B597F99}" type="parTrans" cxnId="{442E230E-BD00-4524-8609-00E96D3FDEA0}">
      <dgm:prSet/>
      <dgm:spPr/>
      <dgm:t>
        <a:bodyPr/>
        <a:lstStyle/>
        <a:p>
          <a:endParaRPr lang="en-US"/>
        </a:p>
      </dgm:t>
    </dgm:pt>
    <dgm:pt modelId="{A1AA1A3C-B5CB-4345-9D7E-637903CA2DD4}" type="sibTrans" cxnId="{442E230E-BD00-4524-8609-00E96D3FDEA0}">
      <dgm:prSet/>
      <dgm:spPr/>
      <dgm:t>
        <a:bodyPr/>
        <a:lstStyle/>
        <a:p>
          <a:endParaRPr lang="en-US"/>
        </a:p>
      </dgm:t>
    </dgm:pt>
    <dgm:pt modelId="{FF06C167-5307-455D-9B44-C21ED0DA3E9C}" type="pres">
      <dgm:prSet presAssocID="{2603D9CE-F74D-4140-A737-C80E7A8F96AA}" presName="linear" presStyleCnt="0">
        <dgm:presLayoutVars>
          <dgm:dir/>
          <dgm:animLvl val="lvl"/>
          <dgm:resizeHandles val="exact"/>
        </dgm:presLayoutVars>
      </dgm:prSet>
      <dgm:spPr/>
    </dgm:pt>
    <dgm:pt modelId="{CE2FD930-4124-4B0E-A4CC-A625A19B1DA9}" type="pres">
      <dgm:prSet presAssocID="{F2907F61-0756-4863-B7BC-1C385B9A8DB3}" presName="parentLin" presStyleCnt="0"/>
      <dgm:spPr/>
    </dgm:pt>
    <dgm:pt modelId="{9E6ECEAB-5893-4A16-A4B1-613059754917}" type="pres">
      <dgm:prSet presAssocID="{F2907F61-0756-4863-B7BC-1C385B9A8DB3}" presName="parentLeftMargin" presStyleLbl="node1" presStyleIdx="0" presStyleCnt="1"/>
      <dgm:spPr/>
    </dgm:pt>
    <dgm:pt modelId="{0FE16D3C-A3BE-4B6D-9DB9-2799767EFEB5}" type="pres">
      <dgm:prSet presAssocID="{F2907F61-0756-4863-B7BC-1C385B9A8DB3}" presName="parentText" presStyleLbl="node1" presStyleIdx="0" presStyleCnt="1">
        <dgm:presLayoutVars>
          <dgm:chMax val="0"/>
          <dgm:bulletEnabled val="1"/>
        </dgm:presLayoutVars>
      </dgm:prSet>
      <dgm:spPr/>
    </dgm:pt>
    <dgm:pt modelId="{F5138429-BCA9-45BF-BD4B-24A4A8A95D9B}" type="pres">
      <dgm:prSet presAssocID="{F2907F61-0756-4863-B7BC-1C385B9A8DB3}" presName="negativeSpace" presStyleCnt="0"/>
      <dgm:spPr/>
    </dgm:pt>
    <dgm:pt modelId="{10ED3C12-DF31-4055-A5A5-52450C719104}" type="pres">
      <dgm:prSet presAssocID="{F2907F61-0756-4863-B7BC-1C385B9A8DB3}" presName="childText" presStyleLbl="conFgAcc1" presStyleIdx="0" presStyleCnt="1" custLinFactNeighborY="-15967">
        <dgm:presLayoutVars>
          <dgm:bulletEnabled val="1"/>
        </dgm:presLayoutVars>
      </dgm:prSet>
      <dgm:spPr/>
    </dgm:pt>
  </dgm:ptLst>
  <dgm:cxnLst>
    <dgm:cxn modelId="{442E230E-BD00-4524-8609-00E96D3FDEA0}" srcId="{F2907F61-0756-4863-B7BC-1C385B9A8DB3}" destId="{2A370B6F-FEE1-4496-9AF4-7AC1F8B2F860}" srcOrd="1" destOrd="0" parTransId="{00DB4BB7-17B8-4C5D-AAFE-CFBA9B597F99}" sibTransId="{A1AA1A3C-B5CB-4345-9D7E-637903CA2DD4}"/>
    <dgm:cxn modelId="{2C58DC10-1700-4C2D-A224-FCDDA532C2E7}" srcId="{F2907F61-0756-4863-B7BC-1C385B9A8DB3}" destId="{B816DCA1-9B7E-4E38-9F5A-620F5B9A42D0}" srcOrd="0" destOrd="0" parTransId="{E88E4EA7-D173-47B6-A8DF-5B4F47EA7449}" sibTransId="{E2FD8916-8780-4635-8FBC-4D7325BF30F2}"/>
    <dgm:cxn modelId="{0C40D34A-8DE9-4DF9-8314-9E1FF665A9CB}" type="presOf" srcId="{F2907F61-0756-4863-B7BC-1C385B9A8DB3}" destId="{0FE16D3C-A3BE-4B6D-9DB9-2799767EFEB5}" srcOrd="1" destOrd="0" presId="urn:microsoft.com/office/officeart/2005/8/layout/list1"/>
    <dgm:cxn modelId="{3A3C9351-BC6F-4A55-956C-8A431930CCE3}" type="presOf" srcId="{2603D9CE-F74D-4140-A737-C80E7A8F96AA}" destId="{FF06C167-5307-455D-9B44-C21ED0DA3E9C}" srcOrd="0" destOrd="0" presId="urn:microsoft.com/office/officeart/2005/8/layout/list1"/>
    <dgm:cxn modelId="{E450CE76-E173-481F-BA78-71D554929723}" type="presOf" srcId="{B816DCA1-9B7E-4E38-9F5A-620F5B9A42D0}" destId="{10ED3C12-DF31-4055-A5A5-52450C719104}" srcOrd="0" destOrd="0" presId="urn:microsoft.com/office/officeart/2005/8/layout/list1"/>
    <dgm:cxn modelId="{F82A60A0-B45F-4A05-A649-F54EC2387C4E}" type="presOf" srcId="{2A370B6F-FEE1-4496-9AF4-7AC1F8B2F860}" destId="{10ED3C12-DF31-4055-A5A5-52450C719104}" srcOrd="0" destOrd="1" presId="urn:microsoft.com/office/officeart/2005/8/layout/list1"/>
    <dgm:cxn modelId="{44B054A0-ECE6-4D27-B7F5-AD120820CC90}" type="presOf" srcId="{F2907F61-0756-4863-B7BC-1C385B9A8DB3}" destId="{9E6ECEAB-5893-4A16-A4B1-613059754917}" srcOrd="0" destOrd="0" presId="urn:microsoft.com/office/officeart/2005/8/layout/list1"/>
    <dgm:cxn modelId="{3ED6D7EE-1B21-472D-AE5A-18C475110107}" srcId="{2603D9CE-F74D-4140-A737-C80E7A8F96AA}" destId="{F2907F61-0756-4863-B7BC-1C385B9A8DB3}" srcOrd="0" destOrd="0" parTransId="{1A2C0FD2-247C-4D3A-BA63-70A50C680375}" sibTransId="{890C6850-60A9-4541-BB2E-B96A615A1B14}"/>
    <dgm:cxn modelId="{26D1DA46-C406-4B83-8B74-F288F8BF1A83}" type="presParOf" srcId="{FF06C167-5307-455D-9B44-C21ED0DA3E9C}" destId="{CE2FD930-4124-4B0E-A4CC-A625A19B1DA9}" srcOrd="0" destOrd="0" presId="urn:microsoft.com/office/officeart/2005/8/layout/list1"/>
    <dgm:cxn modelId="{06542DB5-7BF3-45D8-BB3A-117677DECF01}" type="presParOf" srcId="{CE2FD930-4124-4B0E-A4CC-A625A19B1DA9}" destId="{9E6ECEAB-5893-4A16-A4B1-613059754917}" srcOrd="0" destOrd="0" presId="urn:microsoft.com/office/officeart/2005/8/layout/list1"/>
    <dgm:cxn modelId="{0A742711-4F40-4CD6-B6B9-8FEC4C4CCF44}" type="presParOf" srcId="{CE2FD930-4124-4B0E-A4CC-A625A19B1DA9}" destId="{0FE16D3C-A3BE-4B6D-9DB9-2799767EFEB5}" srcOrd="1" destOrd="0" presId="urn:microsoft.com/office/officeart/2005/8/layout/list1"/>
    <dgm:cxn modelId="{2ABFC6FD-F92D-4CB9-B634-9DDABE7AC978}" type="presParOf" srcId="{FF06C167-5307-455D-9B44-C21ED0DA3E9C}" destId="{F5138429-BCA9-45BF-BD4B-24A4A8A95D9B}" srcOrd="1" destOrd="0" presId="urn:microsoft.com/office/officeart/2005/8/layout/list1"/>
    <dgm:cxn modelId="{8C7A2BD7-8E0E-48F6-872A-43ECA417F857}" type="presParOf" srcId="{FF06C167-5307-455D-9B44-C21ED0DA3E9C}" destId="{10ED3C12-DF31-4055-A5A5-52450C71910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03D9CE-F74D-4140-A737-C80E7A8F96AA}"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31BAA9B9-F6A6-4A9D-8016-5CCC47FEF494}">
      <dgm:prSet phldrT="[Text]"/>
      <dgm:spPr/>
      <dgm:t>
        <a:bodyPr/>
        <a:lstStyle/>
        <a:p>
          <a:r>
            <a:rPr lang="en-US"/>
            <a:t>School Connectedness</a:t>
          </a:r>
        </a:p>
      </dgm:t>
    </dgm:pt>
    <dgm:pt modelId="{90E00E55-73BE-4C9C-B1DB-816CEE374DA5}" type="parTrans" cxnId="{33DA03C1-EE6F-4BCA-BBC7-A6AD010642CE}">
      <dgm:prSet/>
      <dgm:spPr/>
      <dgm:t>
        <a:bodyPr/>
        <a:lstStyle/>
        <a:p>
          <a:endParaRPr lang="en-US"/>
        </a:p>
      </dgm:t>
    </dgm:pt>
    <dgm:pt modelId="{752BD743-C1C0-4B76-8B1C-9E042F542B7A}" type="sibTrans" cxnId="{33DA03C1-EE6F-4BCA-BBC7-A6AD010642CE}">
      <dgm:prSet/>
      <dgm:spPr/>
      <dgm:t>
        <a:bodyPr/>
        <a:lstStyle/>
        <a:p>
          <a:endParaRPr lang="en-US"/>
        </a:p>
      </dgm:t>
    </dgm:pt>
    <dgm:pt modelId="{86D0A691-B045-4DD4-83FC-21F739FD3A71}">
      <dgm:prSet phldrT="[Text]"/>
      <dgm:spPr/>
      <dgm:t>
        <a:bodyPr/>
        <a:lstStyle/>
        <a:p>
          <a:r>
            <a:rPr lang="en-US" spc="-20">
              <a:latin typeface="Lucida Sans"/>
              <a:cs typeface="Lucida Sans"/>
            </a:rPr>
            <a:t>Students</a:t>
          </a:r>
          <a:r>
            <a:rPr lang="en-US" spc="-55">
              <a:latin typeface="Lucida Sans"/>
              <a:cs typeface="Lucida Sans"/>
            </a:rPr>
            <a:t> </a:t>
          </a:r>
          <a:r>
            <a:rPr lang="en-US">
              <a:latin typeface="Lucida Sans"/>
              <a:cs typeface="Lucida Sans"/>
            </a:rPr>
            <a:t>were</a:t>
          </a:r>
          <a:r>
            <a:rPr lang="en-US" spc="-50">
              <a:latin typeface="Lucida Sans"/>
              <a:cs typeface="Lucida Sans"/>
            </a:rPr>
            <a:t> </a:t>
          </a:r>
          <a:r>
            <a:rPr lang="en-US" spc="-30">
              <a:latin typeface="Lucida Sans"/>
              <a:cs typeface="Lucida Sans"/>
            </a:rPr>
            <a:t>asked</a:t>
          </a:r>
          <a:r>
            <a:rPr lang="en-US" spc="-50">
              <a:latin typeface="Lucida Sans"/>
              <a:cs typeface="Lucida Sans"/>
            </a:rPr>
            <a:t> </a:t>
          </a:r>
          <a:r>
            <a:rPr lang="en-US" spc="-20">
              <a:latin typeface="Lucida Sans"/>
              <a:cs typeface="Lucida Sans"/>
            </a:rPr>
            <a:t>to</a:t>
          </a:r>
          <a:r>
            <a:rPr lang="en-US" spc="-50">
              <a:latin typeface="Lucida Sans"/>
              <a:cs typeface="Lucida Sans"/>
            </a:rPr>
            <a:t> </a:t>
          </a:r>
          <a:r>
            <a:rPr lang="en-US" spc="-25">
              <a:latin typeface="Lucida Sans"/>
              <a:cs typeface="Lucida Sans"/>
            </a:rPr>
            <a:t>reflect</a:t>
          </a:r>
          <a:r>
            <a:rPr lang="en-US" spc="-55">
              <a:latin typeface="Lucida Sans"/>
              <a:cs typeface="Lucida Sans"/>
            </a:rPr>
            <a:t> </a:t>
          </a:r>
          <a:r>
            <a:rPr lang="en-US" spc="-10">
              <a:latin typeface="Lucida Sans"/>
              <a:cs typeface="Lucida Sans"/>
            </a:rPr>
            <a:t>on</a:t>
          </a:r>
          <a:r>
            <a:rPr lang="en-US" spc="-50">
              <a:latin typeface="Lucida Sans"/>
              <a:cs typeface="Lucida Sans"/>
            </a:rPr>
            <a:t> </a:t>
          </a:r>
          <a:r>
            <a:rPr lang="en-US" spc="-20">
              <a:latin typeface="Lucida Sans"/>
              <a:cs typeface="Lucida Sans"/>
            </a:rPr>
            <a:t>their</a:t>
          </a:r>
          <a:r>
            <a:rPr lang="en-US" spc="-50">
              <a:latin typeface="Lucida Sans"/>
              <a:cs typeface="Lucida Sans"/>
            </a:rPr>
            <a:t> </a:t>
          </a:r>
          <a:r>
            <a:rPr lang="en-US" spc="-30">
              <a:latin typeface="Lucida Sans"/>
              <a:cs typeface="Lucida Sans"/>
            </a:rPr>
            <a:t>experiences</a:t>
          </a:r>
          <a:r>
            <a:rPr lang="en-US" spc="-50">
              <a:latin typeface="Lucida Sans"/>
              <a:cs typeface="Lucida Sans"/>
            </a:rPr>
            <a:t> </a:t>
          </a:r>
          <a:r>
            <a:rPr lang="en-US" spc="-25">
              <a:latin typeface="Lucida Sans"/>
              <a:cs typeface="Lucida Sans"/>
            </a:rPr>
            <a:t>at University</a:t>
          </a:r>
          <a:r>
            <a:rPr lang="en-US" spc="-60">
              <a:latin typeface="Lucida Sans"/>
              <a:cs typeface="Lucida Sans"/>
            </a:rPr>
            <a:t> </a:t>
          </a:r>
          <a:r>
            <a:rPr lang="en-US" spc="-30">
              <a:latin typeface="Lucida Sans"/>
              <a:cs typeface="Lucida Sans"/>
            </a:rPr>
            <a:t>of</a:t>
          </a:r>
          <a:r>
            <a:rPr lang="en-US" spc="-55">
              <a:latin typeface="Lucida Sans"/>
              <a:cs typeface="Lucida Sans"/>
            </a:rPr>
            <a:t> </a:t>
          </a:r>
          <a:r>
            <a:rPr lang="en-US">
              <a:latin typeface="Lucida Sans"/>
              <a:cs typeface="Lucida Sans"/>
            </a:rPr>
            <a:t>New</a:t>
          </a:r>
          <a:r>
            <a:rPr lang="en-US" spc="-50">
              <a:latin typeface="Lucida Sans"/>
              <a:cs typeface="Lucida Sans"/>
            </a:rPr>
            <a:t> </a:t>
          </a:r>
          <a:r>
            <a:rPr lang="en-US" spc="-35">
              <a:latin typeface="Lucida Sans"/>
              <a:cs typeface="Lucida Sans"/>
            </a:rPr>
            <a:t>Mexico</a:t>
          </a:r>
          <a:r>
            <a:rPr lang="en-US" spc="-60">
              <a:latin typeface="Lucida Sans"/>
              <a:cs typeface="Lucida Sans"/>
            </a:rPr>
            <a:t> </a:t>
          </a:r>
          <a:r>
            <a:rPr lang="en-US" spc="-10">
              <a:latin typeface="Lucida Sans"/>
              <a:cs typeface="Lucida Sans"/>
            </a:rPr>
            <a:t>and</a:t>
          </a:r>
          <a:r>
            <a:rPr lang="en-US" spc="-50">
              <a:latin typeface="Lucida Sans"/>
              <a:cs typeface="Lucida Sans"/>
            </a:rPr>
            <a:t> </a:t>
          </a:r>
          <a:r>
            <a:rPr lang="en-US" spc="-20">
              <a:latin typeface="Lucida Sans"/>
              <a:cs typeface="Lucida Sans"/>
            </a:rPr>
            <a:t>to</a:t>
          </a:r>
          <a:r>
            <a:rPr lang="en-US" spc="-50">
              <a:latin typeface="Lucida Sans"/>
              <a:cs typeface="Lucida Sans"/>
            </a:rPr>
            <a:t> </a:t>
          </a:r>
          <a:r>
            <a:rPr lang="en-US" spc="-30">
              <a:latin typeface="Lucida Sans"/>
              <a:cs typeface="Lucida Sans"/>
            </a:rPr>
            <a:t>identify</a:t>
          </a:r>
          <a:r>
            <a:rPr lang="en-US" spc="-50">
              <a:latin typeface="Lucida Sans"/>
              <a:cs typeface="Lucida Sans"/>
            </a:rPr>
            <a:t> </a:t>
          </a:r>
          <a:r>
            <a:rPr lang="en-US" spc="-20">
              <a:latin typeface="Lucida Sans"/>
              <a:cs typeface="Lucida Sans"/>
            </a:rPr>
            <a:t>their</a:t>
          </a:r>
          <a:r>
            <a:rPr lang="en-US" spc="-55">
              <a:latin typeface="Lucida Sans"/>
              <a:cs typeface="Lucida Sans"/>
            </a:rPr>
            <a:t> </a:t>
          </a:r>
          <a:r>
            <a:rPr lang="en-US" spc="-20">
              <a:latin typeface="Lucida Sans"/>
              <a:cs typeface="Lucida Sans"/>
            </a:rPr>
            <a:t>feelings </a:t>
          </a:r>
          <a:r>
            <a:rPr lang="en-US" spc="-10">
              <a:latin typeface="Lucida Sans"/>
              <a:cs typeface="Lucida Sans"/>
            </a:rPr>
            <a:t>and</a:t>
          </a:r>
          <a:r>
            <a:rPr lang="en-US" spc="-40">
              <a:latin typeface="Lucida Sans"/>
              <a:cs typeface="Lucida Sans"/>
            </a:rPr>
            <a:t> </a:t>
          </a:r>
          <a:r>
            <a:rPr lang="en-US" spc="-25">
              <a:latin typeface="Lucida Sans"/>
              <a:cs typeface="Lucida Sans"/>
            </a:rPr>
            <a:t>perceptions</a:t>
          </a:r>
          <a:r>
            <a:rPr lang="en-US" spc="-35">
              <a:latin typeface="Lucida Sans"/>
              <a:cs typeface="Lucida Sans"/>
            </a:rPr>
            <a:t> </a:t>
          </a:r>
          <a:r>
            <a:rPr lang="en-US" spc="-30">
              <a:latin typeface="Lucida Sans"/>
              <a:cs typeface="Lucida Sans"/>
            </a:rPr>
            <a:t>of</a:t>
          </a:r>
          <a:r>
            <a:rPr lang="en-US" spc="-40">
              <a:latin typeface="Lucida Sans"/>
              <a:cs typeface="Lucida Sans"/>
            </a:rPr>
            <a:t> </a:t>
          </a:r>
          <a:r>
            <a:rPr lang="en-US" spc="-50">
              <a:latin typeface="Lucida Sans"/>
              <a:cs typeface="Lucida Sans"/>
            </a:rPr>
            <a:t>belonging,</a:t>
          </a:r>
          <a:r>
            <a:rPr lang="en-US" spc="-35">
              <a:latin typeface="Lucida Sans"/>
              <a:cs typeface="Lucida Sans"/>
            </a:rPr>
            <a:t> equity,</a:t>
          </a:r>
          <a:r>
            <a:rPr lang="en-US" spc="-40">
              <a:latin typeface="Lucida Sans"/>
              <a:cs typeface="Lucida Sans"/>
            </a:rPr>
            <a:t> </a:t>
          </a:r>
          <a:r>
            <a:rPr lang="en-US" spc="-10">
              <a:latin typeface="Lucida Sans"/>
              <a:cs typeface="Lucida Sans"/>
            </a:rPr>
            <a:t>and</a:t>
          </a:r>
          <a:r>
            <a:rPr lang="en-US" spc="-35">
              <a:latin typeface="Lucida Sans"/>
              <a:cs typeface="Lucida Sans"/>
            </a:rPr>
            <a:t> </a:t>
          </a:r>
          <a:r>
            <a:rPr lang="en-US" spc="-25">
              <a:latin typeface="Lucida Sans"/>
              <a:cs typeface="Lucida Sans"/>
            </a:rPr>
            <a:t>well-</a:t>
          </a:r>
          <a:r>
            <a:rPr lang="en-US" spc="-10">
              <a:latin typeface="Lucida Sans"/>
              <a:cs typeface="Lucida Sans"/>
            </a:rPr>
            <a:t>being.</a:t>
          </a:r>
          <a:endParaRPr lang="en-US"/>
        </a:p>
      </dgm:t>
    </dgm:pt>
    <dgm:pt modelId="{0ED26F6C-65C3-4B03-9DDA-829BF51FC8A6}" type="parTrans" cxnId="{1B1B256D-3169-47DF-95F3-97194A51BACC}">
      <dgm:prSet/>
      <dgm:spPr/>
      <dgm:t>
        <a:bodyPr/>
        <a:lstStyle/>
        <a:p>
          <a:endParaRPr lang="en-US"/>
        </a:p>
      </dgm:t>
    </dgm:pt>
    <dgm:pt modelId="{E709C28A-E100-4906-9C43-0D1BA8A1A6B5}" type="sibTrans" cxnId="{1B1B256D-3169-47DF-95F3-97194A51BACC}">
      <dgm:prSet/>
      <dgm:spPr/>
      <dgm:t>
        <a:bodyPr/>
        <a:lstStyle/>
        <a:p>
          <a:endParaRPr lang="en-US"/>
        </a:p>
      </dgm:t>
    </dgm:pt>
    <dgm:pt modelId="{0BA7D732-3D9C-4857-A6AE-27FD398CE54B}" type="pres">
      <dgm:prSet presAssocID="{2603D9CE-F74D-4140-A737-C80E7A8F96AA}" presName="linear" presStyleCnt="0">
        <dgm:presLayoutVars>
          <dgm:dir/>
          <dgm:animLvl val="lvl"/>
          <dgm:resizeHandles val="exact"/>
        </dgm:presLayoutVars>
      </dgm:prSet>
      <dgm:spPr/>
    </dgm:pt>
    <dgm:pt modelId="{4D04B3BC-BE1D-4986-A404-A945F8D41DAA}" type="pres">
      <dgm:prSet presAssocID="{31BAA9B9-F6A6-4A9D-8016-5CCC47FEF494}" presName="parentLin" presStyleCnt="0"/>
      <dgm:spPr/>
    </dgm:pt>
    <dgm:pt modelId="{5CFC82DC-2741-4455-8121-4E812836358E}" type="pres">
      <dgm:prSet presAssocID="{31BAA9B9-F6A6-4A9D-8016-5CCC47FEF494}" presName="parentLeftMargin" presStyleLbl="node1" presStyleIdx="0" presStyleCnt="1"/>
      <dgm:spPr/>
    </dgm:pt>
    <dgm:pt modelId="{970B88D5-E8CA-4261-B849-E9FF3CE5B335}" type="pres">
      <dgm:prSet presAssocID="{31BAA9B9-F6A6-4A9D-8016-5CCC47FEF494}" presName="parentText" presStyleLbl="node1" presStyleIdx="0" presStyleCnt="1">
        <dgm:presLayoutVars>
          <dgm:chMax val="0"/>
          <dgm:bulletEnabled val="1"/>
        </dgm:presLayoutVars>
      </dgm:prSet>
      <dgm:spPr/>
    </dgm:pt>
    <dgm:pt modelId="{8E86DD81-4886-477E-A782-AF020AE9160C}" type="pres">
      <dgm:prSet presAssocID="{31BAA9B9-F6A6-4A9D-8016-5CCC47FEF494}" presName="negativeSpace" presStyleCnt="0"/>
      <dgm:spPr/>
    </dgm:pt>
    <dgm:pt modelId="{C47EADEB-5793-47B4-960E-66866485AC3B}" type="pres">
      <dgm:prSet presAssocID="{31BAA9B9-F6A6-4A9D-8016-5CCC47FEF494}" presName="childText" presStyleLbl="conFgAcc1" presStyleIdx="0" presStyleCnt="1">
        <dgm:presLayoutVars>
          <dgm:bulletEnabled val="1"/>
        </dgm:presLayoutVars>
      </dgm:prSet>
      <dgm:spPr/>
    </dgm:pt>
  </dgm:ptLst>
  <dgm:cxnLst>
    <dgm:cxn modelId="{1B1B256D-3169-47DF-95F3-97194A51BACC}" srcId="{31BAA9B9-F6A6-4A9D-8016-5CCC47FEF494}" destId="{86D0A691-B045-4DD4-83FC-21F739FD3A71}" srcOrd="0" destOrd="0" parTransId="{0ED26F6C-65C3-4B03-9DDA-829BF51FC8A6}" sibTransId="{E709C28A-E100-4906-9C43-0D1BA8A1A6B5}"/>
    <dgm:cxn modelId="{01B1C68D-D29C-46E2-BFDF-C3EC7C82B80A}" type="presOf" srcId="{31BAA9B9-F6A6-4A9D-8016-5CCC47FEF494}" destId="{5CFC82DC-2741-4455-8121-4E812836358E}" srcOrd="0" destOrd="0" presId="urn:microsoft.com/office/officeart/2005/8/layout/list1"/>
    <dgm:cxn modelId="{E9F6D1B6-86DB-4BEA-9370-0B1988199816}" type="presOf" srcId="{86D0A691-B045-4DD4-83FC-21F739FD3A71}" destId="{C47EADEB-5793-47B4-960E-66866485AC3B}" srcOrd="0" destOrd="0" presId="urn:microsoft.com/office/officeart/2005/8/layout/list1"/>
    <dgm:cxn modelId="{33DA03C1-EE6F-4BCA-BBC7-A6AD010642CE}" srcId="{2603D9CE-F74D-4140-A737-C80E7A8F96AA}" destId="{31BAA9B9-F6A6-4A9D-8016-5CCC47FEF494}" srcOrd="0" destOrd="0" parTransId="{90E00E55-73BE-4C9C-B1DB-816CEE374DA5}" sibTransId="{752BD743-C1C0-4B76-8B1C-9E042F542B7A}"/>
    <dgm:cxn modelId="{80E4CCC6-CD0D-46B5-BC8B-AF7E96228B47}" type="presOf" srcId="{31BAA9B9-F6A6-4A9D-8016-5CCC47FEF494}" destId="{970B88D5-E8CA-4261-B849-E9FF3CE5B335}" srcOrd="1" destOrd="0" presId="urn:microsoft.com/office/officeart/2005/8/layout/list1"/>
    <dgm:cxn modelId="{EDEADAE9-EE21-467A-8E1A-9146C689BDEA}" type="presOf" srcId="{2603D9CE-F74D-4140-A737-C80E7A8F96AA}" destId="{0BA7D732-3D9C-4857-A6AE-27FD398CE54B}" srcOrd="0" destOrd="0" presId="urn:microsoft.com/office/officeart/2005/8/layout/list1"/>
    <dgm:cxn modelId="{2AA9001B-3526-4BC2-8F2A-DA4B484FA5EA}" type="presParOf" srcId="{0BA7D732-3D9C-4857-A6AE-27FD398CE54B}" destId="{4D04B3BC-BE1D-4986-A404-A945F8D41DAA}" srcOrd="0" destOrd="0" presId="urn:microsoft.com/office/officeart/2005/8/layout/list1"/>
    <dgm:cxn modelId="{F3A5343A-07EC-46A0-BC92-0087EE7AF256}" type="presParOf" srcId="{4D04B3BC-BE1D-4986-A404-A945F8D41DAA}" destId="{5CFC82DC-2741-4455-8121-4E812836358E}" srcOrd="0" destOrd="0" presId="urn:microsoft.com/office/officeart/2005/8/layout/list1"/>
    <dgm:cxn modelId="{B54D5A5B-0E81-4BC0-A03E-91F493663D4F}" type="presParOf" srcId="{4D04B3BC-BE1D-4986-A404-A945F8D41DAA}" destId="{970B88D5-E8CA-4261-B849-E9FF3CE5B335}" srcOrd="1" destOrd="0" presId="urn:microsoft.com/office/officeart/2005/8/layout/list1"/>
    <dgm:cxn modelId="{2A01DFF9-98B7-4535-9394-ADCB203B4F42}" type="presParOf" srcId="{0BA7D732-3D9C-4857-A6AE-27FD398CE54B}" destId="{8E86DD81-4886-477E-A782-AF020AE9160C}" srcOrd="1" destOrd="0" presId="urn:microsoft.com/office/officeart/2005/8/layout/list1"/>
    <dgm:cxn modelId="{87C731B3-677B-478C-A1AD-DB0A9C936B91}" type="presParOf" srcId="{0BA7D732-3D9C-4857-A6AE-27FD398CE54B}" destId="{C47EADEB-5793-47B4-960E-66866485AC3B}"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B9E05-7B89-4342-966A-90DDFCD6C9AC}">
      <dsp:nvSpPr>
        <dsp:cNvPr id="0" name=""/>
        <dsp:cNvSpPr/>
      </dsp:nvSpPr>
      <dsp:spPr>
        <a:xfrm>
          <a:off x="0" y="5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39C568-DA3C-4038-9F26-86AC0AEB1F24}">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Population: Undergrad &amp; Grad students aged 18 or older</a:t>
          </a:r>
        </a:p>
      </dsp:txBody>
      <dsp:txXfrm>
        <a:off x="0" y="531"/>
        <a:ext cx="10515600" cy="870055"/>
      </dsp:txXfrm>
    </dsp:sp>
    <dsp:sp modelId="{6E492F37-9248-4EF1-B177-59D0E142EEA3}">
      <dsp:nvSpPr>
        <dsp:cNvPr id="0" name=""/>
        <dsp:cNvSpPr/>
      </dsp:nvSpPr>
      <dsp:spPr>
        <a:xfrm>
          <a:off x="0" y="870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73703E-24D2-43E6-BDC1-A1847A2F9265}">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Surveyor sent personalized emails to the student body with unique survey links</a:t>
          </a:r>
        </a:p>
      </dsp:txBody>
      <dsp:txXfrm>
        <a:off x="0" y="870586"/>
        <a:ext cx="10515600" cy="870055"/>
      </dsp:txXfrm>
    </dsp:sp>
    <dsp:sp modelId="{DD7C190C-D0D5-4EA4-96AE-DC34D22FB680}">
      <dsp:nvSpPr>
        <dsp:cNvPr id="0" name=""/>
        <dsp:cNvSpPr/>
      </dsp:nvSpPr>
      <dsp:spPr>
        <a:xfrm>
          <a:off x="0" y="174064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50F04A-863D-4AF0-A87D-08671226B1A3}">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PII was delinked from responses and permanently deleted; pooled into aggregate data</a:t>
          </a:r>
        </a:p>
      </dsp:txBody>
      <dsp:txXfrm>
        <a:off x="0" y="1740641"/>
        <a:ext cx="10515600" cy="870055"/>
      </dsp:txXfrm>
    </dsp:sp>
    <dsp:sp modelId="{CA46D54B-A241-4AC9-9A51-CF4D1F063F16}">
      <dsp:nvSpPr>
        <dsp:cNvPr id="0" name=""/>
        <dsp:cNvSpPr/>
      </dsp:nvSpPr>
      <dsp:spPr>
        <a:xfrm>
          <a:off x="0" y="261069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3192F4-29BA-419D-9C61-13B6B0456704}">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Survey offered in English and Spanish</a:t>
          </a:r>
        </a:p>
      </dsp:txBody>
      <dsp:txXfrm>
        <a:off x="0" y="2610696"/>
        <a:ext cx="10515600" cy="870055"/>
      </dsp:txXfrm>
    </dsp:sp>
    <dsp:sp modelId="{2E703134-02F3-474E-A306-957A34AEA067}">
      <dsp:nvSpPr>
        <dsp:cNvPr id="0" name=""/>
        <dsp:cNvSpPr/>
      </dsp:nvSpPr>
      <dsp:spPr>
        <a:xfrm>
          <a:off x="0" y="3480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D99962-FDA3-41F8-BA46-173D39F12238}">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Participants were given the opportunity to win one of ten LoboCash/Bookstore giftcards</a:t>
          </a:r>
        </a:p>
      </dsp:txBody>
      <dsp:txXfrm>
        <a:off x="0" y="3480751"/>
        <a:ext cx="10515600" cy="870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8FE1E-E7C1-4777-9981-E71A009BB7A1}">
      <dsp:nvSpPr>
        <dsp:cNvPr id="0" name=""/>
        <dsp:cNvSpPr/>
      </dsp:nvSpPr>
      <dsp:spPr>
        <a:xfrm>
          <a:off x="0" y="570784"/>
          <a:ext cx="10515600" cy="4032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66496" rIns="816127"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a:t>Athlete; first generation college student; military veteran; active-duty military; ROTC student; Greek life member; parental status; sex assigned at birth; gender identity; sexual orientation; disability status; Pell grant recipient; race/ethnicity; academic level; age; class year; residency status; and full/part-time status.</a:t>
          </a:r>
        </a:p>
      </dsp:txBody>
      <dsp:txXfrm>
        <a:off x="0" y="570784"/>
        <a:ext cx="10515600" cy="4032000"/>
      </dsp:txXfrm>
    </dsp:sp>
    <dsp:sp modelId="{822D994D-D0CB-471E-9401-3C53DCED1CFD}">
      <dsp:nvSpPr>
        <dsp:cNvPr id="0" name=""/>
        <dsp:cNvSpPr/>
      </dsp:nvSpPr>
      <dsp:spPr>
        <a:xfrm>
          <a:off x="525780" y="98463"/>
          <a:ext cx="7360920" cy="9446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22400">
            <a:lnSpc>
              <a:spcPct val="90000"/>
            </a:lnSpc>
            <a:spcBef>
              <a:spcPct val="0"/>
            </a:spcBef>
            <a:spcAft>
              <a:spcPct val="35000"/>
            </a:spcAft>
            <a:buNone/>
          </a:pPr>
          <a:r>
            <a:rPr lang="en-US" sz="3200" kern="1200"/>
            <a:t>Demographics</a:t>
          </a:r>
        </a:p>
      </dsp:txBody>
      <dsp:txXfrm>
        <a:off x="571894" y="144577"/>
        <a:ext cx="7268692" cy="852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8DEF04-010C-4F94-A6F7-09942D7A3422}">
      <dsp:nvSpPr>
        <dsp:cNvPr id="0" name=""/>
        <dsp:cNvSpPr/>
      </dsp:nvSpPr>
      <dsp:spPr>
        <a:xfrm>
          <a:off x="0" y="515163"/>
          <a:ext cx="10515600" cy="4158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687324" rIns="816127" bIns="234696" numCol="1" spcCol="1270" anchor="t" anchorCtr="0">
          <a:noAutofit/>
        </a:bodyPr>
        <a:lstStyle/>
        <a:p>
          <a:pPr marL="285750" lvl="1" indent="-285750" algn="l" defTabSz="1466850">
            <a:lnSpc>
              <a:spcPct val="90000"/>
            </a:lnSpc>
            <a:spcBef>
              <a:spcPct val="0"/>
            </a:spcBef>
            <a:spcAft>
              <a:spcPct val="15000"/>
            </a:spcAft>
            <a:buChar char="•"/>
          </a:pPr>
          <a:r>
            <a:rPr lang="en-US" sz="3300" kern="1200" spc="-20">
              <a:solidFill>
                <a:srgbClr val="242424"/>
              </a:solidFill>
              <a:latin typeface="+mn-lt"/>
              <a:cs typeface="Lucida Sans"/>
            </a:rPr>
            <a:t>Students</a:t>
          </a:r>
          <a:r>
            <a:rPr lang="en-US" sz="3300" kern="1200" spc="-50">
              <a:solidFill>
                <a:srgbClr val="242424"/>
              </a:solidFill>
              <a:latin typeface="+mn-lt"/>
              <a:cs typeface="Lucida Sans"/>
            </a:rPr>
            <a:t> </a:t>
          </a:r>
          <a:r>
            <a:rPr lang="en-US" sz="3300" kern="1200">
              <a:solidFill>
                <a:srgbClr val="242424"/>
              </a:solidFill>
              <a:latin typeface="+mn-lt"/>
              <a:cs typeface="Lucida Sans"/>
            </a:rPr>
            <a:t>were</a:t>
          </a:r>
          <a:r>
            <a:rPr lang="en-US" sz="3300" kern="1200" spc="-45">
              <a:solidFill>
                <a:srgbClr val="242424"/>
              </a:solidFill>
              <a:latin typeface="+mn-lt"/>
              <a:cs typeface="Lucida Sans"/>
            </a:rPr>
            <a:t> </a:t>
          </a:r>
          <a:r>
            <a:rPr lang="en-US" sz="3300" kern="1200" spc="-30">
              <a:solidFill>
                <a:srgbClr val="242424"/>
              </a:solidFill>
              <a:latin typeface="+mn-lt"/>
              <a:cs typeface="Lucida Sans"/>
            </a:rPr>
            <a:t>asked</a:t>
          </a:r>
          <a:r>
            <a:rPr lang="en-US" sz="3300" kern="1200" spc="-50">
              <a:solidFill>
                <a:srgbClr val="242424"/>
              </a:solidFill>
              <a:latin typeface="+mn-lt"/>
              <a:cs typeface="Lucida Sans"/>
            </a:rPr>
            <a:t> </a:t>
          </a:r>
          <a:r>
            <a:rPr lang="en-US" sz="3300" kern="1200" spc="-20">
              <a:solidFill>
                <a:srgbClr val="242424"/>
              </a:solidFill>
              <a:latin typeface="+mn-lt"/>
              <a:cs typeface="Lucida Sans"/>
            </a:rPr>
            <a:t>about</a:t>
          </a:r>
          <a:r>
            <a:rPr lang="en-US" sz="3300" kern="1200" spc="-45">
              <a:solidFill>
                <a:srgbClr val="242424"/>
              </a:solidFill>
              <a:latin typeface="+mn-lt"/>
              <a:cs typeface="Lucida Sans"/>
            </a:rPr>
            <a:t> </a:t>
          </a:r>
          <a:r>
            <a:rPr lang="en-US" sz="3300" kern="1200" spc="-20">
              <a:solidFill>
                <a:srgbClr val="242424"/>
              </a:solidFill>
              <a:latin typeface="+mn-lt"/>
              <a:cs typeface="Lucida Sans"/>
            </a:rPr>
            <a:t>their</a:t>
          </a:r>
          <a:r>
            <a:rPr lang="en-US" sz="3300" kern="1200" spc="-50">
              <a:solidFill>
                <a:srgbClr val="242424"/>
              </a:solidFill>
              <a:latin typeface="+mn-lt"/>
              <a:cs typeface="Lucida Sans"/>
            </a:rPr>
            <a:t> </a:t>
          </a:r>
          <a:r>
            <a:rPr lang="en-US" sz="3300" kern="1200" spc="-35">
              <a:solidFill>
                <a:srgbClr val="242424"/>
              </a:solidFill>
              <a:latin typeface="+mn-lt"/>
              <a:cs typeface="Lucida Sans"/>
            </a:rPr>
            <a:t>knowledge</a:t>
          </a:r>
          <a:r>
            <a:rPr lang="en-US" sz="3300" kern="1200" spc="-45">
              <a:solidFill>
                <a:srgbClr val="242424"/>
              </a:solidFill>
              <a:latin typeface="+mn-lt"/>
              <a:cs typeface="Lucida Sans"/>
            </a:rPr>
            <a:t> </a:t>
          </a:r>
          <a:r>
            <a:rPr lang="en-US" sz="3300" kern="1200" spc="-30">
              <a:solidFill>
                <a:srgbClr val="242424"/>
              </a:solidFill>
              <a:latin typeface="+mn-lt"/>
              <a:cs typeface="Lucida Sans"/>
            </a:rPr>
            <a:t>of</a:t>
          </a:r>
          <a:r>
            <a:rPr lang="en-US" sz="3300" kern="1200" spc="-45">
              <a:solidFill>
                <a:srgbClr val="242424"/>
              </a:solidFill>
              <a:latin typeface="+mn-lt"/>
              <a:cs typeface="Lucida Sans"/>
            </a:rPr>
            <a:t> </a:t>
          </a:r>
          <a:r>
            <a:rPr lang="en-US" sz="3300" kern="1200" spc="-25">
              <a:solidFill>
                <a:srgbClr val="242424"/>
              </a:solidFill>
              <a:latin typeface="+mn-lt"/>
              <a:cs typeface="Lucida Sans"/>
            </a:rPr>
            <a:t>key campus</a:t>
          </a:r>
          <a:r>
            <a:rPr lang="en-US" sz="3300" kern="1200" spc="-55">
              <a:solidFill>
                <a:srgbClr val="242424"/>
              </a:solidFill>
              <a:latin typeface="+mn-lt"/>
              <a:cs typeface="Lucida Sans"/>
            </a:rPr>
            <a:t> </a:t>
          </a:r>
          <a:r>
            <a:rPr lang="en-US" sz="3300" kern="1200" spc="-35">
              <a:solidFill>
                <a:srgbClr val="242424"/>
              </a:solidFill>
              <a:latin typeface="+mn-lt"/>
              <a:cs typeface="Lucida Sans"/>
            </a:rPr>
            <a:t>policies</a:t>
          </a:r>
          <a:r>
            <a:rPr lang="en-US" sz="3300" kern="1200" spc="-55">
              <a:solidFill>
                <a:srgbClr val="242424"/>
              </a:solidFill>
              <a:latin typeface="+mn-lt"/>
              <a:cs typeface="Lucida Sans"/>
            </a:rPr>
            <a:t> </a:t>
          </a:r>
          <a:r>
            <a:rPr lang="en-US" sz="3300" kern="1200" spc="-20">
              <a:solidFill>
                <a:srgbClr val="242424"/>
              </a:solidFill>
              <a:latin typeface="+mn-lt"/>
              <a:cs typeface="Lucida Sans"/>
            </a:rPr>
            <a:t>relevant</a:t>
          </a:r>
          <a:r>
            <a:rPr lang="en-US" sz="3300" kern="1200" spc="-55">
              <a:solidFill>
                <a:srgbClr val="242424"/>
              </a:solidFill>
              <a:latin typeface="+mn-lt"/>
              <a:cs typeface="Lucida Sans"/>
            </a:rPr>
            <a:t> </a:t>
          </a:r>
          <a:r>
            <a:rPr lang="en-US" sz="3300" kern="1200" spc="-25">
              <a:solidFill>
                <a:srgbClr val="242424"/>
              </a:solidFill>
              <a:latin typeface="+mn-lt"/>
              <a:cs typeface="Lucida Sans"/>
            </a:rPr>
            <a:t>to</a:t>
          </a:r>
          <a:r>
            <a:rPr lang="en-US" sz="3300" kern="1200" spc="-70">
              <a:solidFill>
                <a:srgbClr val="242424"/>
              </a:solidFill>
              <a:latin typeface="+mn-lt"/>
              <a:cs typeface="Lucida Sans"/>
            </a:rPr>
            <a:t> </a:t>
          </a:r>
          <a:r>
            <a:rPr lang="en-US" sz="3300" kern="1200" spc="-40">
              <a:latin typeface="+mn-lt"/>
              <a:cs typeface="Lucida Sans"/>
            </a:rPr>
            <a:t>sexual</a:t>
          </a:r>
          <a:r>
            <a:rPr lang="en-US" sz="3300" kern="1200" spc="-50">
              <a:latin typeface="+mn-lt"/>
              <a:cs typeface="Lucida Sans"/>
            </a:rPr>
            <a:t> </a:t>
          </a:r>
          <a:r>
            <a:rPr lang="en-US" sz="3300" kern="1200" spc="-10">
              <a:latin typeface="+mn-lt"/>
              <a:cs typeface="Lucida Sans"/>
            </a:rPr>
            <a:t>and</a:t>
          </a:r>
          <a:r>
            <a:rPr lang="en-US" sz="3300" kern="1200" spc="-55">
              <a:latin typeface="+mn-lt"/>
              <a:cs typeface="Lucida Sans"/>
            </a:rPr>
            <a:t> </a:t>
          </a:r>
          <a:r>
            <a:rPr lang="en-US" sz="3300" kern="1200" spc="-10">
              <a:latin typeface="+mn-lt"/>
              <a:cs typeface="Lucida Sans"/>
            </a:rPr>
            <a:t>interpersonal </a:t>
          </a:r>
          <a:r>
            <a:rPr lang="en-US" sz="3300" kern="1200" spc="-35">
              <a:latin typeface="+mn-lt"/>
              <a:cs typeface="Lucida Sans"/>
            </a:rPr>
            <a:t>violence</a:t>
          </a:r>
          <a:r>
            <a:rPr lang="en-US" sz="3300" kern="1200" spc="-35">
              <a:solidFill>
                <a:srgbClr val="242424"/>
              </a:solidFill>
              <a:latin typeface="+mn-lt"/>
              <a:cs typeface="Lucida Sans"/>
            </a:rPr>
            <a:t>; and </a:t>
          </a:r>
          <a:r>
            <a:rPr lang="en-US" sz="3300" kern="1200" spc="-20">
              <a:solidFill>
                <a:srgbClr val="242424"/>
              </a:solidFill>
              <a:latin typeface="+mn-lt"/>
              <a:cs typeface="Lucida Sans"/>
            </a:rPr>
            <a:t>their</a:t>
          </a:r>
          <a:r>
            <a:rPr lang="en-US" sz="3300" kern="1200" spc="-50">
              <a:solidFill>
                <a:srgbClr val="242424"/>
              </a:solidFill>
              <a:latin typeface="+mn-lt"/>
              <a:cs typeface="Lucida Sans"/>
            </a:rPr>
            <a:t> </a:t>
          </a:r>
          <a:r>
            <a:rPr lang="en-US" sz="3300" kern="1200" spc="-10">
              <a:solidFill>
                <a:srgbClr val="242424"/>
              </a:solidFill>
              <a:latin typeface="+mn-lt"/>
              <a:cs typeface="Lucida Sans"/>
            </a:rPr>
            <a:t>perceptions </a:t>
          </a:r>
          <a:r>
            <a:rPr lang="en-US" sz="3300" kern="1200" spc="-30">
              <a:solidFill>
                <a:srgbClr val="242424"/>
              </a:solidFill>
              <a:latin typeface="+mn-lt"/>
              <a:cs typeface="Lucida Sans"/>
            </a:rPr>
            <a:t>of</a:t>
          </a:r>
          <a:r>
            <a:rPr lang="en-US" sz="3300" kern="1200" spc="-55">
              <a:solidFill>
                <a:srgbClr val="242424"/>
              </a:solidFill>
              <a:latin typeface="+mn-lt"/>
              <a:cs typeface="Lucida Sans"/>
            </a:rPr>
            <a:t> </a:t>
          </a:r>
          <a:r>
            <a:rPr lang="en-US" sz="3300" kern="1200" spc="-10">
              <a:solidFill>
                <a:srgbClr val="242424"/>
              </a:solidFill>
              <a:latin typeface="+mn-lt"/>
              <a:cs typeface="Lucida Sans"/>
            </a:rPr>
            <a:t>the</a:t>
          </a:r>
          <a:r>
            <a:rPr lang="en-US" sz="3300" kern="1200" spc="-50">
              <a:solidFill>
                <a:srgbClr val="242424"/>
              </a:solidFill>
              <a:latin typeface="+mn-lt"/>
              <a:cs typeface="Lucida Sans"/>
            </a:rPr>
            <a:t> </a:t>
          </a:r>
          <a:r>
            <a:rPr lang="en-US" sz="3300" kern="1200" spc="-25">
              <a:solidFill>
                <a:srgbClr val="242424"/>
              </a:solidFill>
              <a:latin typeface="+mn-lt"/>
              <a:cs typeface="Lucida Sans"/>
            </a:rPr>
            <a:t>campus</a:t>
          </a:r>
          <a:r>
            <a:rPr lang="en-US" sz="3300" kern="1200" spc="-50">
              <a:solidFill>
                <a:srgbClr val="242424"/>
              </a:solidFill>
              <a:latin typeface="+mn-lt"/>
              <a:cs typeface="Lucida Sans"/>
            </a:rPr>
            <a:t> </a:t>
          </a:r>
          <a:r>
            <a:rPr lang="en-US" sz="3300" kern="1200" spc="-35">
              <a:solidFill>
                <a:srgbClr val="242424"/>
              </a:solidFill>
              <a:latin typeface="+mn-lt"/>
              <a:cs typeface="Lucida Sans"/>
            </a:rPr>
            <a:t>culture,</a:t>
          </a:r>
          <a:r>
            <a:rPr lang="en-US" sz="3300" kern="1200" spc="-70">
              <a:solidFill>
                <a:srgbClr val="242424"/>
              </a:solidFill>
              <a:latin typeface="+mn-lt"/>
              <a:cs typeface="Lucida Sans"/>
            </a:rPr>
            <a:t> </a:t>
          </a:r>
          <a:r>
            <a:rPr lang="en-US" sz="3300" kern="1200" spc="-25">
              <a:latin typeface="+mn-lt"/>
              <a:cs typeface="Lucida Sans"/>
            </a:rPr>
            <a:t>UNM</a:t>
          </a:r>
          <a:r>
            <a:rPr lang="en-US" sz="3300" kern="1200" spc="-10">
              <a:solidFill>
                <a:srgbClr val="242424"/>
              </a:solidFill>
              <a:latin typeface="+mn-lt"/>
              <a:cs typeface="Lucida Sans"/>
            </a:rPr>
            <a:t>’s </a:t>
          </a:r>
          <a:r>
            <a:rPr lang="en-US" sz="3300" kern="1200" spc="-20">
              <a:solidFill>
                <a:srgbClr val="242424"/>
              </a:solidFill>
              <a:latin typeface="+mn-lt"/>
              <a:cs typeface="Lucida Sans"/>
            </a:rPr>
            <a:t>prevention</a:t>
          </a:r>
          <a:r>
            <a:rPr lang="en-US" sz="3300" kern="1200" spc="-45">
              <a:solidFill>
                <a:srgbClr val="242424"/>
              </a:solidFill>
              <a:latin typeface="+mn-lt"/>
              <a:cs typeface="Lucida Sans"/>
            </a:rPr>
            <a:t> </a:t>
          </a:r>
          <a:r>
            <a:rPr lang="en-US" sz="3300" kern="1200" spc="-10">
              <a:solidFill>
                <a:srgbClr val="242424"/>
              </a:solidFill>
              <a:latin typeface="+mn-lt"/>
              <a:cs typeface="Lucida Sans"/>
            </a:rPr>
            <a:t>and</a:t>
          </a:r>
          <a:r>
            <a:rPr lang="en-US" sz="3300" kern="1200" spc="-45">
              <a:solidFill>
                <a:srgbClr val="242424"/>
              </a:solidFill>
              <a:latin typeface="+mn-lt"/>
              <a:cs typeface="Lucida Sans"/>
            </a:rPr>
            <a:t> </a:t>
          </a:r>
          <a:r>
            <a:rPr lang="en-US" sz="3300" kern="1200" spc="-20">
              <a:solidFill>
                <a:srgbClr val="242424"/>
              </a:solidFill>
              <a:latin typeface="+mn-lt"/>
              <a:cs typeface="Lucida Sans"/>
            </a:rPr>
            <a:t>response</a:t>
          </a:r>
          <a:r>
            <a:rPr lang="en-US" sz="3300" kern="1200" spc="-45">
              <a:solidFill>
                <a:srgbClr val="242424"/>
              </a:solidFill>
              <a:latin typeface="+mn-lt"/>
              <a:cs typeface="Lucida Sans"/>
            </a:rPr>
            <a:t> </a:t>
          </a:r>
          <a:r>
            <a:rPr lang="en-US" sz="3300" kern="1200" spc="-25">
              <a:solidFill>
                <a:srgbClr val="242424"/>
              </a:solidFill>
              <a:latin typeface="+mn-lt"/>
              <a:cs typeface="Lucida Sans"/>
            </a:rPr>
            <a:t>efforts</a:t>
          </a:r>
          <a:r>
            <a:rPr lang="en-US" sz="3300" kern="1200" spc="-45">
              <a:solidFill>
                <a:srgbClr val="242424"/>
              </a:solidFill>
              <a:latin typeface="+mn-lt"/>
              <a:cs typeface="Lucida Sans"/>
            </a:rPr>
            <a:t> </a:t>
          </a:r>
          <a:r>
            <a:rPr lang="en-US" sz="3300" kern="1200" spc="-20">
              <a:solidFill>
                <a:srgbClr val="242424"/>
              </a:solidFill>
              <a:latin typeface="+mn-lt"/>
              <a:cs typeface="Lucida Sans"/>
            </a:rPr>
            <a:t>relevant</a:t>
          </a:r>
          <a:r>
            <a:rPr lang="en-US" sz="3300" kern="1200" spc="-45">
              <a:solidFill>
                <a:srgbClr val="242424"/>
              </a:solidFill>
              <a:latin typeface="+mn-lt"/>
              <a:cs typeface="Lucida Sans"/>
            </a:rPr>
            <a:t> </a:t>
          </a:r>
          <a:r>
            <a:rPr lang="en-US" sz="3300" kern="1200" spc="-30">
              <a:solidFill>
                <a:srgbClr val="242424"/>
              </a:solidFill>
              <a:latin typeface="+mn-lt"/>
              <a:cs typeface="Lucida Sans"/>
            </a:rPr>
            <a:t>to</a:t>
          </a:r>
          <a:r>
            <a:rPr lang="en-US" sz="3300" kern="1200" spc="-70">
              <a:solidFill>
                <a:srgbClr val="242424"/>
              </a:solidFill>
              <a:latin typeface="+mn-lt"/>
              <a:cs typeface="Lucida Sans"/>
            </a:rPr>
            <a:t> </a:t>
          </a:r>
          <a:r>
            <a:rPr lang="en-US" sz="3300" kern="1200" spc="-40">
              <a:latin typeface="+mn-lt"/>
              <a:cs typeface="Lucida Sans"/>
            </a:rPr>
            <a:t>sexual</a:t>
          </a:r>
          <a:r>
            <a:rPr lang="en-US" sz="3300" kern="1200" spc="-45">
              <a:latin typeface="+mn-lt"/>
              <a:cs typeface="Lucida Sans"/>
            </a:rPr>
            <a:t> </a:t>
          </a:r>
          <a:r>
            <a:rPr lang="en-US" sz="3300" kern="1200" spc="-25">
              <a:latin typeface="+mn-lt"/>
              <a:cs typeface="Lucida Sans"/>
            </a:rPr>
            <a:t>and interpersonal</a:t>
          </a:r>
          <a:r>
            <a:rPr lang="en-US" sz="3300" kern="1200" spc="-35">
              <a:latin typeface="+mn-lt"/>
              <a:cs typeface="Lucida Sans"/>
            </a:rPr>
            <a:t> violence</a:t>
          </a:r>
          <a:r>
            <a:rPr lang="en-US" sz="3300" kern="1200" spc="-35">
              <a:solidFill>
                <a:srgbClr val="242424"/>
              </a:solidFill>
              <a:latin typeface="+mn-lt"/>
              <a:cs typeface="Lucida Sans"/>
            </a:rPr>
            <a:t>,</a:t>
          </a:r>
          <a:r>
            <a:rPr lang="en-US" sz="3300" kern="1200" spc="-30">
              <a:solidFill>
                <a:srgbClr val="242424"/>
              </a:solidFill>
              <a:latin typeface="+mn-lt"/>
              <a:cs typeface="Lucida Sans"/>
            </a:rPr>
            <a:t> </a:t>
          </a:r>
          <a:r>
            <a:rPr lang="en-US" sz="3300" kern="1200" spc="-10">
              <a:solidFill>
                <a:srgbClr val="242424"/>
              </a:solidFill>
              <a:latin typeface="+mn-lt"/>
              <a:cs typeface="Lucida Sans"/>
            </a:rPr>
            <a:t>and</a:t>
          </a:r>
          <a:r>
            <a:rPr lang="en-US" sz="3300" kern="1200" spc="-35">
              <a:solidFill>
                <a:srgbClr val="242424"/>
              </a:solidFill>
              <a:latin typeface="+mn-lt"/>
              <a:cs typeface="Lucida Sans"/>
            </a:rPr>
            <a:t> </a:t>
          </a:r>
          <a:r>
            <a:rPr lang="en-US" sz="3300" kern="1200" spc="-20">
              <a:solidFill>
                <a:srgbClr val="242424"/>
              </a:solidFill>
              <a:latin typeface="+mn-lt"/>
              <a:cs typeface="Lucida Sans"/>
            </a:rPr>
            <a:t>bystander</a:t>
          </a:r>
          <a:r>
            <a:rPr lang="en-US" sz="3300" kern="1200" spc="-30">
              <a:solidFill>
                <a:srgbClr val="242424"/>
              </a:solidFill>
              <a:latin typeface="+mn-lt"/>
              <a:cs typeface="Lucida Sans"/>
            </a:rPr>
            <a:t> </a:t>
          </a:r>
          <a:r>
            <a:rPr lang="en-US" sz="3300" kern="1200" spc="-10">
              <a:solidFill>
                <a:srgbClr val="242424"/>
              </a:solidFill>
              <a:latin typeface="+mn-lt"/>
              <a:cs typeface="Lucida Sans"/>
            </a:rPr>
            <a:t>intervention.</a:t>
          </a:r>
          <a:endParaRPr lang="en-US" sz="3300" kern="1200">
            <a:latin typeface="+mn-lt"/>
          </a:endParaRPr>
        </a:p>
      </dsp:txBody>
      <dsp:txXfrm>
        <a:off x="0" y="515163"/>
        <a:ext cx="10515600" cy="4158000"/>
      </dsp:txXfrm>
    </dsp:sp>
    <dsp:sp modelId="{11003541-996F-4355-B817-38EB1A450DF9}">
      <dsp:nvSpPr>
        <dsp:cNvPr id="0" name=""/>
        <dsp:cNvSpPr/>
      </dsp:nvSpPr>
      <dsp:spPr>
        <a:xfrm>
          <a:off x="525780" y="28083"/>
          <a:ext cx="7360920" cy="9741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466850">
            <a:lnSpc>
              <a:spcPct val="90000"/>
            </a:lnSpc>
            <a:spcBef>
              <a:spcPct val="0"/>
            </a:spcBef>
            <a:spcAft>
              <a:spcPct val="35000"/>
            </a:spcAft>
            <a:buNone/>
          </a:pPr>
          <a:r>
            <a:rPr lang="en-US" sz="3300" kern="1200"/>
            <a:t>Knowledge and Campus Culture</a:t>
          </a:r>
        </a:p>
      </dsp:txBody>
      <dsp:txXfrm>
        <a:off x="573335" y="75638"/>
        <a:ext cx="7265810" cy="879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D3C12-DF31-4055-A5A5-52450C719104}">
      <dsp:nvSpPr>
        <dsp:cNvPr id="0" name=""/>
        <dsp:cNvSpPr/>
      </dsp:nvSpPr>
      <dsp:spPr>
        <a:xfrm>
          <a:off x="0" y="481827"/>
          <a:ext cx="10515600" cy="3628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99872" rIns="816127"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spc="-45">
              <a:solidFill>
                <a:srgbClr val="242424"/>
              </a:solidFill>
              <a:latin typeface="Lucida Sans"/>
              <a:cs typeface="Lucida Sans"/>
            </a:rPr>
            <a:t>The</a:t>
          </a:r>
          <a:r>
            <a:rPr lang="en-US" sz="2400" kern="1200" spc="-50">
              <a:solidFill>
                <a:srgbClr val="242424"/>
              </a:solidFill>
              <a:latin typeface="Lucida Sans"/>
              <a:cs typeface="Lucida Sans"/>
            </a:rPr>
            <a:t> </a:t>
          </a:r>
          <a:r>
            <a:rPr lang="en-US" sz="2400" kern="1200" spc="-20">
              <a:solidFill>
                <a:srgbClr val="242424"/>
              </a:solidFill>
              <a:latin typeface="Lucida Sans"/>
              <a:cs typeface="Lucida Sans"/>
            </a:rPr>
            <a:t>survey</a:t>
          </a:r>
          <a:r>
            <a:rPr lang="en-US" sz="2400" kern="1200" spc="-45">
              <a:solidFill>
                <a:srgbClr val="242424"/>
              </a:solidFill>
              <a:latin typeface="Lucida Sans"/>
              <a:cs typeface="Lucida Sans"/>
            </a:rPr>
            <a:t> </a:t>
          </a:r>
          <a:r>
            <a:rPr lang="en-US" sz="2400" kern="1200" spc="-30">
              <a:solidFill>
                <a:srgbClr val="242424"/>
              </a:solidFill>
              <a:latin typeface="Lucida Sans"/>
              <a:cs typeface="Lucida Sans"/>
            </a:rPr>
            <a:t>asked</a:t>
          </a:r>
          <a:r>
            <a:rPr lang="en-US" sz="2400" kern="1200" spc="-50">
              <a:solidFill>
                <a:srgbClr val="242424"/>
              </a:solidFill>
              <a:latin typeface="Lucida Sans"/>
              <a:cs typeface="Lucida Sans"/>
            </a:rPr>
            <a:t> </a:t>
          </a:r>
          <a:r>
            <a:rPr lang="en-US" sz="2400" kern="1200" spc="-20">
              <a:solidFill>
                <a:srgbClr val="242424"/>
              </a:solidFill>
              <a:latin typeface="Lucida Sans"/>
              <a:cs typeface="Lucida Sans"/>
            </a:rPr>
            <a:t>about</a:t>
          </a:r>
          <a:r>
            <a:rPr lang="en-US" sz="2400" kern="1200" spc="-45">
              <a:solidFill>
                <a:srgbClr val="242424"/>
              </a:solidFill>
              <a:latin typeface="Lucida Sans"/>
              <a:cs typeface="Lucida Sans"/>
            </a:rPr>
            <a:t> </a:t>
          </a:r>
          <a:r>
            <a:rPr lang="en-US" sz="2400" kern="1200" spc="-20">
              <a:solidFill>
                <a:srgbClr val="242424"/>
              </a:solidFill>
              <a:latin typeface="Lucida Sans"/>
              <a:cs typeface="Lucida Sans"/>
            </a:rPr>
            <a:t>participants’ </a:t>
          </a:r>
          <a:r>
            <a:rPr lang="en-US" sz="2400" kern="1200" spc="-10">
              <a:solidFill>
                <a:srgbClr val="242424"/>
              </a:solidFill>
              <a:latin typeface="Lucida Sans"/>
              <a:cs typeface="Lucida Sans"/>
            </a:rPr>
            <a:t>experiences </a:t>
          </a:r>
          <a:r>
            <a:rPr lang="en-US" sz="2400" kern="1200" spc="-25">
              <a:solidFill>
                <a:srgbClr val="242424"/>
              </a:solidFill>
              <a:latin typeface="Lucida Sans"/>
              <a:cs typeface="Lucida Sans"/>
            </a:rPr>
            <a:t>of</a:t>
          </a:r>
          <a:r>
            <a:rPr lang="en-US" sz="2400" kern="1200" spc="-55">
              <a:solidFill>
                <a:srgbClr val="242424"/>
              </a:solidFill>
              <a:latin typeface="Lucida Sans"/>
              <a:cs typeface="Lucida Sans"/>
            </a:rPr>
            <a:t> </a:t>
          </a:r>
          <a:r>
            <a:rPr lang="en-US" sz="2400" kern="1200" spc="-40">
              <a:latin typeface="Lucida Sans"/>
              <a:cs typeface="Lucida Sans"/>
            </a:rPr>
            <a:t>SIV </a:t>
          </a:r>
          <a:r>
            <a:rPr lang="en-US" sz="2400" kern="1200" spc="-40">
              <a:solidFill>
                <a:srgbClr val="242424"/>
              </a:solidFill>
              <a:latin typeface="Lucida Sans"/>
              <a:cs typeface="Lucida Sans"/>
            </a:rPr>
            <a:t>in</a:t>
          </a:r>
          <a:r>
            <a:rPr lang="en-US" sz="2400" kern="1200" spc="-50">
              <a:solidFill>
                <a:srgbClr val="242424"/>
              </a:solidFill>
              <a:latin typeface="Lucida Sans"/>
              <a:cs typeface="Lucida Sans"/>
            </a:rPr>
            <a:t> </a:t>
          </a:r>
          <a:r>
            <a:rPr lang="en-US" sz="2400" kern="1200" spc="-10">
              <a:solidFill>
                <a:srgbClr val="242424"/>
              </a:solidFill>
              <a:latin typeface="Lucida Sans"/>
              <a:cs typeface="Lucida Sans"/>
            </a:rPr>
            <a:t>the</a:t>
          </a:r>
          <a:r>
            <a:rPr lang="en-US" sz="2400" kern="1200" spc="-45">
              <a:solidFill>
                <a:srgbClr val="242424"/>
              </a:solidFill>
              <a:latin typeface="Lucida Sans"/>
              <a:cs typeface="Lucida Sans"/>
            </a:rPr>
            <a:t> </a:t>
          </a:r>
          <a:r>
            <a:rPr lang="en-US" sz="2400" kern="1200" spc="-25">
              <a:solidFill>
                <a:srgbClr val="242424"/>
              </a:solidFill>
              <a:latin typeface="Lucida Sans"/>
              <a:cs typeface="Lucida Sans"/>
            </a:rPr>
            <a:t>past</a:t>
          </a:r>
          <a:r>
            <a:rPr lang="en-US" sz="2400" kern="1200" spc="-50">
              <a:solidFill>
                <a:srgbClr val="242424"/>
              </a:solidFill>
              <a:latin typeface="Lucida Sans"/>
              <a:cs typeface="Lucida Sans"/>
            </a:rPr>
            <a:t> </a:t>
          </a:r>
          <a:r>
            <a:rPr lang="en-US" sz="2400" kern="1200" spc="-25">
              <a:solidFill>
                <a:srgbClr val="242424"/>
              </a:solidFill>
              <a:latin typeface="Lucida Sans"/>
              <a:cs typeface="Lucida Sans"/>
            </a:rPr>
            <a:t>12 </a:t>
          </a:r>
          <a:r>
            <a:rPr lang="en-US" sz="2400" kern="1200" spc="-35">
              <a:solidFill>
                <a:srgbClr val="242424"/>
              </a:solidFill>
              <a:latin typeface="Lucida Sans"/>
              <a:cs typeface="Lucida Sans"/>
            </a:rPr>
            <a:t>months, </a:t>
          </a:r>
          <a:r>
            <a:rPr lang="en-US" sz="2400" kern="1200" spc="-45">
              <a:solidFill>
                <a:srgbClr val="242424"/>
              </a:solidFill>
              <a:latin typeface="Lucida Sans"/>
              <a:cs typeface="Lucida Sans"/>
            </a:rPr>
            <a:t>including</a:t>
          </a:r>
          <a:r>
            <a:rPr lang="en-US" sz="2400" kern="1200" spc="-30">
              <a:solidFill>
                <a:srgbClr val="242424"/>
              </a:solidFill>
              <a:latin typeface="Lucida Sans"/>
              <a:cs typeface="Lucida Sans"/>
            </a:rPr>
            <a:t> </a:t>
          </a:r>
          <a:r>
            <a:rPr lang="en-US" sz="2400" kern="1200" spc="-40">
              <a:solidFill>
                <a:srgbClr val="242424"/>
              </a:solidFill>
              <a:latin typeface="Lucida Sans"/>
              <a:cs typeface="Lucida Sans"/>
            </a:rPr>
            <a:t>sexual</a:t>
          </a:r>
          <a:r>
            <a:rPr lang="en-US" sz="2400" kern="1200" spc="-35">
              <a:solidFill>
                <a:srgbClr val="242424"/>
              </a:solidFill>
              <a:latin typeface="Lucida Sans"/>
              <a:cs typeface="Lucida Sans"/>
            </a:rPr>
            <a:t> </a:t>
          </a:r>
          <a:r>
            <a:rPr lang="en-US" sz="2400" kern="1200" spc="-30">
              <a:solidFill>
                <a:srgbClr val="242424"/>
              </a:solidFill>
              <a:latin typeface="Lucida Sans"/>
              <a:cs typeface="Lucida Sans"/>
            </a:rPr>
            <a:t>harassment, </a:t>
          </a:r>
          <a:r>
            <a:rPr lang="en-US" sz="2400" kern="1200" spc="-40">
              <a:solidFill>
                <a:srgbClr val="242424"/>
              </a:solidFill>
              <a:latin typeface="Lucida Sans"/>
              <a:cs typeface="Lucida Sans"/>
            </a:rPr>
            <a:t>sexual</a:t>
          </a:r>
          <a:r>
            <a:rPr lang="en-US" sz="2400" kern="1200" spc="-35">
              <a:solidFill>
                <a:srgbClr val="242424"/>
              </a:solidFill>
              <a:latin typeface="Lucida Sans"/>
              <a:cs typeface="Lucida Sans"/>
            </a:rPr>
            <a:t> </a:t>
          </a:r>
          <a:r>
            <a:rPr lang="en-US" sz="2400" kern="1200" spc="-10">
              <a:solidFill>
                <a:srgbClr val="242424"/>
              </a:solidFill>
              <a:latin typeface="Lucida Sans"/>
              <a:cs typeface="Lucida Sans"/>
            </a:rPr>
            <a:t>assault, </a:t>
          </a:r>
          <a:r>
            <a:rPr lang="en-US" sz="2400" kern="1200" spc="-25">
              <a:solidFill>
                <a:srgbClr val="242424"/>
              </a:solidFill>
              <a:latin typeface="Lucida Sans"/>
              <a:cs typeface="Lucida Sans"/>
            </a:rPr>
            <a:t>rape,</a:t>
          </a:r>
          <a:r>
            <a:rPr lang="en-US" sz="2400" kern="1200" spc="-55">
              <a:solidFill>
                <a:srgbClr val="242424"/>
              </a:solidFill>
              <a:latin typeface="Lucida Sans"/>
              <a:cs typeface="Lucida Sans"/>
            </a:rPr>
            <a:t> </a:t>
          </a:r>
          <a:r>
            <a:rPr lang="en-US" sz="2400" kern="1200" spc="-25">
              <a:solidFill>
                <a:srgbClr val="242424"/>
              </a:solidFill>
              <a:latin typeface="Lucida Sans"/>
              <a:cs typeface="Lucida Sans"/>
            </a:rPr>
            <a:t>intimate</a:t>
          </a:r>
          <a:r>
            <a:rPr lang="en-US" sz="2400" kern="1200" spc="-50">
              <a:solidFill>
                <a:srgbClr val="242424"/>
              </a:solidFill>
              <a:latin typeface="Lucida Sans"/>
              <a:cs typeface="Lucida Sans"/>
            </a:rPr>
            <a:t> </a:t>
          </a:r>
          <a:r>
            <a:rPr lang="en-US" sz="2400" kern="1200" spc="-10">
              <a:solidFill>
                <a:srgbClr val="242424"/>
              </a:solidFill>
              <a:latin typeface="Lucida Sans"/>
              <a:cs typeface="Lucida Sans"/>
            </a:rPr>
            <a:t>partner</a:t>
          </a:r>
          <a:r>
            <a:rPr lang="en-US" sz="2400" kern="1200" spc="-50">
              <a:solidFill>
                <a:srgbClr val="242424"/>
              </a:solidFill>
              <a:latin typeface="Lucida Sans"/>
              <a:cs typeface="Lucida Sans"/>
            </a:rPr>
            <a:t> </a:t>
          </a:r>
          <a:r>
            <a:rPr lang="en-US" sz="2400" kern="1200" spc="-35">
              <a:solidFill>
                <a:srgbClr val="242424"/>
              </a:solidFill>
              <a:latin typeface="Lucida Sans"/>
              <a:cs typeface="Lucida Sans"/>
            </a:rPr>
            <a:t>violence,</a:t>
          </a:r>
          <a:r>
            <a:rPr lang="en-US" sz="2400" kern="1200" spc="-55">
              <a:solidFill>
                <a:srgbClr val="242424"/>
              </a:solidFill>
              <a:latin typeface="Lucida Sans"/>
              <a:cs typeface="Lucida Sans"/>
            </a:rPr>
            <a:t> </a:t>
          </a:r>
          <a:r>
            <a:rPr lang="en-US" sz="2400" kern="1200" spc="-10">
              <a:solidFill>
                <a:srgbClr val="242424"/>
              </a:solidFill>
              <a:latin typeface="Lucida Sans"/>
              <a:cs typeface="Lucida Sans"/>
            </a:rPr>
            <a:t>and</a:t>
          </a:r>
          <a:r>
            <a:rPr lang="en-US" sz="2400" kern="1200" spc="-50">
              <a:solidFill>
                <a:srgbClr val="242424"/>
              </a:solidFill>
              <a:latin typeface="Lucida Sans"/>
              <a:cs typeface="Lucida Sans"/>
            </a:rPr>
            <a:t> </a:t>
          </a:r>
          <a:r>
            <a:rPr lang="en-US" sz="2400" kern="1200" spc="-10">
              <a:solidFill>
                <a:srgbClr val="242424"/>
              </a:solidFill>
              <a:latin typeface="Lucida Sans"/>
              <a:cs typeface="Lucida Sans"/>
            </a:rPr>
            <a:t>stalking.</a:t>
          </a:r>
          <a:endParaRPr lang="en-US" sz="2400" kern="1200"/>
        </a:p>
        <a:p>
          <a:pPr marL="228600" lvl="1" indent="-228600" algn="l" defTabSz="1066800">
            <a:lnSpc>
              <a:spcPct val="90000"/>
            </a:lnSpc>
            <a:spcBef>
              <a:spcPct val="0"/>
            </a:spcBef>
            <a:spcAft>
              <a:spcPct val="15000"/>
            </a:spcAft>
            <a:buChar char="•"/>
          </a:pPr>
          <a:r>
            <a:rPr lang="en-US" sz="2400" kern="1200" spc="-45">
              <a:solidFill>
                <a:srgbClr val="242424"/>
              </a:solidFill>
              <a:latin typeface="Lucida Sans"/>
              <a:cs typeface="Lucida Sans"/>
            </a:rPr>
            <a:t>The survey included </a:t>
          </a:r>
          <a:r>
            <a:rPr lang="en-US" sz="2400" kern="1200" spc="-30">
              <a:solidFill>
                <a:srgbClr val="242424"/>
              </a:solidFill>
              <a:latin typeface="Lucida Sans"/>
              <a:cs typeface="Lucida Sans"/>
            </a:rPr>
            <a:t>follow-</a:t>
          </a:r>
          <a:r>
            <a:rPr lang="en-US" sz="2400" kern="1200" spc="-10">
              <a:solidFill>
                <a:srgbClr val="242424"/>
              </a:solidFill>
              <a:latin typeface="Lucida Sans"/>
              <a:cs typeface="Lucida Sans"/>
            </a:rPr>
            <a:t>up</a:t>
          </a:r>
          <a:r>
            <a:rPr lang="en-US" sz="2400" kern="1200" spc="-45">
              <a:solidFill>
                <a:srgbClr val="242424"/>
              </a:solidFill>
              <a:latin typeface="Lucida Sans"/>
              <a:cs typeface="Lucida Sans"/>
            </a:rPr>
            <a:t> </a:t>
          </a:r>
          <a:r>
            <a:rPr lang="en-US" sz="2400" kern="1200" spc="-30">
              <a:solidFill>
                <a:srgbClr val="242424"/>
              </a:solidFill>
              <a:latin typeface="Lucida Sans"/>
              <a:cs typeface="Lucida Sans"/>
            </a:rPr>
            <a:t>questions</a:t>
          </a:r>
          <a:r>
            <a:rPr lang="en-US" sz="2400" kern="1200" spc="-45">
              <a:solidFill>
                <a:srgbClr val="242424"/>
              </a:solidFill>
              <a:latin typeface="Lucida Sans"/>
              <a:cs typeface="Lucida Sans"/>
            </a:rPr>
            <a:t> </a:t>
          </a:r>
          <a:r>
            <a:rPr lang="en-US" sz="2400" kern="1200" spc="-20">
              <a:solidFill>
                <a:srgbClr val="242424"/>
              </a:solidFill>
              <a:latin typeface="Lucida Sans"/>
              <a:cs typeface="Lucida Sans"/>
            </a:rPr>
            <a:t>for</a:t>
          </a:r>
          <a:r>
            <a:rPr lang="en-US" sz="2400" kern="1200" spc="-50">
              <a:solidFill>
                <a:srgbClr val="242424"/>
              </a:solidFill>
              <a:latin typeface="Lucida Sans"/>
              <a:cs typeface="Lucida Sans"/>
            </a:rPr>
            <a:t> </a:t>
          </a:r>
          <a:r>
            <a:rPr lang="en-US" sz="2400" kern="1200" spc="-20">
              <a:solidFill>
                <a:srgbClr val="242424"/>
              </a:solidFill>
              <a:latin typeface="Lucida Sans"/>
              <a:cs typeface="Lucida Sans"/>
            </a:rPr>
            <a:t>those</a:t>
          </a:r>
          <a:r>
            <a:rPr lang="en-US" sz="2400" kern="1200" spc="-45">
              <a:solidFill>
                <a:srgbClr val="242424"/>
              </a:solidFill>
              <a:latin typeface="Lucida Sans"/>
              <a:cs typeface="Lucida Sans"/>
            </a:rPr>
            <a:t> </a:t>
          </a:r>
          <a:r>
            <a:rPr lang="en-US" sz="2400" kern="1200" spc="-20">
              <a:solidFill>
                <a:srgbClr val="242424"/>
              </a:solidFill>
              <a:latin typeface="Lucida Sans"/>
              <a:cs typeface="Lucida Sans"/>
            </a:rPr>
            <a:t>that </a:t>
          </a:r>
          <a:r>
            <a:rPr lang="en-US" sz="2400" kern="1200" spc="-30">
              <a:solidFill>
                <a:srgbClr val="242424"/>
              </a:solidFill>
              <a:latin typeface="Lucida Sans"/>
              <a:cs typeface="Lucida Sans"/>
            </a:rPr>
            <a:t>indicated </a:t>
          </a:r>
          <a:r>
            <a:rPr lang="en-US" sz="2400" kern="1200" spc="-40">
              <a:solidFill>
                <a:srgbClr val="242424"/>
              </a:solidFill>
              <a:latin typeface="Lucida Sans"/>
              <a:cs typeface="Lucida Sans"/>
            </a:rPr>
            <a:t>experiencing</a:t>
          </a:r>
          <a:r>
            <a:rPr lang="en-US" sz="2400" kern="1200" spc="-45">
              <a:solidFill>
                <a:srgbClr val="242424"/>
              </a:solidFill>
              <a:latin typeface="Lucida Sans"/>
              <a:cs typeface="Lucida Sans"/>
            </a:rPr>
            <a:t> </a:t>
          </a:r>
          <a:r>
            <a:rPr lang="en-US" sz="2400" kern="1200" spc="-40">
              <a:latin typeface="Lucida Sans"/>
              <a:cs typeface="Lucida Sans"/>
            </a:rPr>
            <a:t>SIV, </a:t>
          </a:r>
          <a:r>
            <a:rPr lang="en-US" sz="2400" kern="1200" spc="-20">
              <a:solidFill>
                <a:srgbClr val="242424"/>
              </a:solidFill>
              <a:latin typeface="Lucida Sans"/>
              <a:cs typeface="Lucida Sans"/>
            </a:rPr>
            <a:t>about</a:t>
          </a:r>
          <a:r>
            <a:rPr lang="en-US" sz="2400" kern="1200" spc="-35">
              <a:solidFill>
                <a:srgbClr val="242424"/>
              </a:solidFill>
              <a:latin typeface="Lucida Sans"/>
              <a:cs typeface="Lucida Sans"/>
            </a:rPr>
            <a:t> </a:t>
          </a:r>
          <a:r>
            <a:rPr lang="en-US" sz="2400" kern="1200" spc="-10">
              <a:solidFill>
                <a:srgbClr val="242424"/>
              </a:solidFill>
              <a:latin typeface="Lucida Sans"/>
              <a:cs typeface="Lucida Sans"/>
            </a:rPr>
            <a:t>academic, </a:t>
          </a:r>
          <a:r>
            <a:rPr lang="en-US" sz="2400" kern="1200" spc="-35">
              <a:solidFill>
                <a:srgbClr val="242424"/>
              </a:solidFill>
              <a:latin typeface="Lucida Sans"/>
              <a:cs typeface="Lucida Sans"/>
            </a:rPr>
            <a:t>professional,</a:t>
          </a:r>
          <a:r>
            <a:rPr lang="en-US" sz="2400" kern="1200" spc="-45">
              <a:solidFill>
                <a:srgbClr val="242424"/>
              </a:solidFill>
              <a:latin typeface="Lucida Sans"/>
              <a:cs typeface="Lucida Sans"/>
            </a:rPr>
            <a:t> </a:t>
          </a:r>
          <a:r>
            <a:rPr lang="en-US" sz="2400" kern="1200" spc="-10">
              <a:solidFill>
                <a:srgbClr val="242424"/>
              </a:solidFill>
              <a:latin typeface="Lucida Sans"/>
              <a:cs typeface="Lucida Sans"/>
            </a:rPr>
            <a:t>and</a:t>
          </a:r>
          <a:r>
            <a:rPr lang="en-US" sz="2400" kern="1200" spc="-45">
              <a:solidFill>
                <a:srgbClr val="242424"/>
              </a:solidFill>
              <a:latin typeface="Lucida Sans"/>
              <a:cs typeface="Lucida Sans"/>
            </a:rPr>
            <a:t> </a:t>
          </a:r>
          <a:r>
            <a:rPr lang="en-US" sz="2400" kern="1200" spc="-20">
              <a:solidFill>
                <a:srgbClr val="242424"/>
              </a:solidFill>
              <a:latin typeface="Lucida Sans"/>
              <a:cs typeface="Lucida Sans"/>
            </a:rPr>
            <a:t>mental</a:t>
          </a:r>
          <a:r>
            <a:rPr lang="en-US" sz="2400" kern="1200" spc="-45">
              <a:solidFill>
                <a:srgbClr val="242424"/>
              </a:solidFill>
              <a:latin typeface="Lucida Sans"/>
              <a:cs typeface="Lucida Sans"/>
            </a:rPr>
            <a:t> </a:t>
          </a:r>
          <a:r>
            <a:rPr lang="en-US" sz="2400" kern="1200" spc="-20">
              <a:solidFill>
                <a:srgbClr val="242424"/>
              </a:solidFill>
              <a:latin typeface="Lucida Sans"/>
              <a:cs typeface="Lucida Sans"/>
            </a:rPr>
            <a:t>health</a:t>
          </a:r>
          <a:r>
            <a:rPr lang="en-US" sz="2400" kern="1200" spc="-40">
              <a:solidFill>
                <a:srgbClr val="242424"/>
              </a:solidFill>
              <a:latin typeface="Lucida Sans"/>
              <a:cs typeface="Lucida Sans"/>
            </a:rPr>
            <a:t> </a:t>
          </a:r>
          <a:r>
            <a:rPr lang="en-US" sz="2400" kern="1200" spc="-35">
              <a:solidFill>
                <a:srgbClr val="242424"/>
              </a:solidFill>
              <a:latin typeface="Lucida Sans"/>
              <a:cs typeface="Lucida Sans"/>
            </a:rPr>
            <a:t>impacts</a:t>
          </a:r>
          <a:r>
            <a:rPr lang="en-US" sz="2400" kern="1200" spc="-45">
              <a:solidFill>
                <a:srgbClr val="242424"/>
              </a:solidFill>
              <a:latin typeface="Lucida Sans"/>
              <a:cs typeface="Lucida Sans"/>
            </a:rPr>
            <a:t> </a:t>
          </a:r>
          <a:r>
            <a:rPr lang="en-US" sz="2400" kern="1200" spc="-30">
              <a:solidFill>
                <a:srgbClr val="242424"/>
              </a:solidFill>
              <a:latin typeface="Lucida Sans"/>
              <a:cs typeface="Lucida Sans"/>
            </a:rPr>
            <a:t>of</a:t>
          </a:r>
          <a:r>
            <a:rPr lang="en-US" sz="2400" kern="1200" spc="-45">
              <a:solidFill>
                <a:srgbClr val="242424"/>
              </a:solidFill>
              <a:latin typeface="Lucida Sans"/>
              <a:cs typeface="Lucida Sans"/>
            </a:rPr>
            <a:t> </a:t>
          </a:r>
          <a:r>
            <a:rPr lang="en-US" sz="2400" kern="1200" spc="-10">
              <a:solidFill>
                <a:srgbClr val="242424"/>
              </a:solidFill>
              <a:latin typeface="Lucida Sans"/>
              <a:cs typeface="Lucida Sans"/>
            </a:rPr>
            <a:t>their </a:t>
          </a:r>
          <a:r>
            <a:rPr lang="en-US" sz="2400" kern="1200" spc="-35">
              <a:solidFill>
                <a:srgbClr val="242424"/>
              </a:solidFill>
              <a:latin typeface="Lucida Sans"/>
              <a:cs typeface="Lucida Sans"/>
            </a:rPr>
            <a:t>experience, </a:t>
          </a:r>
          <a:r>
            <a:rPr lang="en-US" sz="2400" kern="1200" spc="-30">
              <a:solidFill>
                <a:srgbClr val="242424"/>
              </a:solidFill>
              <a:latin typeface="Lucida Sans"/>
              <a:cs typeface="Lucida Sans"/>
            </a:rPr>
            <a:t>relationship </a:t>
          </a:r>
          <a:r>
            <a:rPr lang="en-US" sz="2400" kern="1200" spc="-25">
              <a:solidFill>
                <a:srgbClr val="242424"/>
              </a:solidFill>
              <a:latin typeface="Lucida Sans"/>
              <a:cs typeface="Lucida Sans"/>
            </a:rPr>
            <a:t>with</a:t>
          </a:r>
          <a:r>
            <a:rPr lang="en-US" sz="2400" kern="1200" spc="-30">
              <a:solidFill>
                <a:srgbClr val="242424"/>
              </a:solidFill>
              <a:latin typeface="Lucida Sans"/>
              <a:cs typeface="Lucida Sans"/>
            </a:rPr>
            <a:t> </a:t>
          </a:r>
          <a:r>
            <a:rPr lang="en-US" sz="2400" kern="1200" spc="-10">
              <a:solidFill>
                <a:srgbClr val="242424"/>
              </a:solidFill>
              <a:latin typeface="Lucida Sans"/>
              <a:cs typeface="Lucida Sans"/>
            </a:rPr>
            <a:t>the</a:t>
          </a:r>
          <a:r>
            <a:rPr lang="en-US" sz="2400" kern="1200" spc="-35">
              <a:solidFill>
                <a:srgbClr val="242424"/>
              </a:solidFill>
              <a:latin typeface="Lucida Sans"/>
              <a:cs typeface="Lucida Sans"/>
            </a:rPr>
            <a:t> </a:t>
          </a:r>
          <a:r>
            <a:rPr lang="en-US" sz="2400" kern="1200" spc="-20">
              <a:solidFill>
                <a:srgbClr val="242424"/>
              </a:solidFill>
              <a:latin typeface="Lucida Sans"/>
              <a:cs typeface="Lucida Sans"/>
            </a:rPr>
            <a:t>perpetrator, </a:t>
          </a:r>
          <a:r>
            <a:rPr lang="en-US" sz="2400" kern="1200" spc="-30">
              <a:solidFill>
                <a:srgbClr val="242424"/>
              </a:solidFill>
              <a:latin typeface="Lucida Sans"/>
              <a:cs typeface="Lucida Sans"/>
            </a:rPr>
            <a:t>location</a:t>
          </a:r>
          <a:r>
            <a:rPr lang="en-US" sz="2400" kern="1200" spc="-55">
              <a:solidFill>
                <a:srgbClr val="242424"/>
              </a:solidFill>
              <a:latin typeface="Lucida Sans"/>
              <a:cs typeface="Lucida Sans"/>
            </a:rPr>
            <a:t> </a:t>
          </a:r>
          <a:r>
            <a:rPr lang="en-US" sz="2400" kern="1200" spc="-30">
              <a:solidFill>
                <a:srgbClr val="242424"/>
              </a:solidFill>
              <a:latin typeface="Lucida Sans"/>
              <a:cs typeface="Lucida Sans"/>
            </a:rPr>
            <a:t>of</a:t>
          </a:r>
          <a:r>
            <a:rPr lang="en-US" sz="2400" kern="1200" spc="-55">
              <a:solidFill>
                <a:srgbClr val="242424"/>
              </a:solidFill>
              <a:latin typeface="Lucida Sans"/>
              <a:cs typeface="Lucida Sans"/>
            </a:rPr>
            <a:t> </a:t>
          </a:r>
          <a:r>
            <a:rPr lang="en-US" sz="2400" kern="1200" spc="-10">
              <a:solidFill>
                <a:srgbClr val="242424"/>
              </a:solidFill>
              <a:latin typeface="Lucida Sans"/>
              <a:cs typeface="Lucida Sans"/>
            </a:rPr>
            <a:t>the</a:t>
          </a:r>
          <a:r>
            <a:rPr lang="en-US" sz="2400" kern="1200" spc="-55">
              <a:solidFill>
                <a:srgbClr val="242424"/>
              </a:solidFill>
              <a:latin typeface="Lucida Sans"/>
              <a:cs typeface="Lucida Sans"/>
            </a:rPr>
            <a:t> </a:t>
          </a:r>
          <a:r>
            <a:rPr lang="en-US" sz="2400" kern="1200" spc="-40">
              <a:solidFill>
                <a:srgbClr val="242424"/>
              </a:solidFill>
              <a:latin typeface="Lucida Sans"/>
              <a:cs typeface="Lucida Sans"/>
            </a:rPr>
            <a:t>incident,</a:t>
          </a:r>
          <a:r>
            <a:rPr lang="en-US" sz="2400" kern="1200" spc="-55">
              <a:solidFill>
                <a:srgbClr val="242424"/>
              </a:solidFill>
              <a:latin typeface="Lucida Sans"/>
              <a:cs typeface="Lucida Sans"/>
            </a:rPr>
            <a:t> </a:t>
          </a:r>
          <a:r>
            <a:rPr lang="en-US" sz="2400" kern="1200" spc="-10">
              <a:solidFill>
                <a:srgbClr val="242424"/>
              </a:solidFill>
              <a:latin typeface="Lucida Sans"/>
              <a:cs typeface="Lucida Sans"/>
            </a:rPr>
            <a:t>whether</a:t>
          </a:r>
          <a:r>
            <a:rPr lang="en-US" sz="2400" kern="1200" spc="-55">
              <a:solidFill>
                <a:srgbClr val="242424"/>
              </a:solidFill>
              <a:latin typeface="Lucida Sans"/>
              <a:cs typeface="Lucida Sans"/>
            </a:rPr>
            <a:t> </a:t>
          </a:r>
          <a:r>
            <a:rPr lang="en-US" sz="2400" kern="1200" spc="-20">
              <a:solidFill>
                <a:srgbClr val="242424"/>
              </a:solidFill>
              <a:latin typeface="Lucida Sans"/>
              <a:cs typeface="Lucida Sans"/>
            </a:rPr>
            <a:t>they</a:t>
          </a:r>
          <a:r>
            <a:rPr lang="en-US" sz="2400" kern="1200" spc="-55">
              <a:solidFill>
                <a:srgbClr val="242424"/>
              </a:solidFill>
              <a:latin typeface="Lucida Sans"/>
              <a:cs typeface="Lucida Sans"/>
            </a:rPr>
            <a:t> </a:t>
          </a:r>
          <a:r>
            <a:rPr lang="en-US" sz="2400" kern="1200" spc="-10">
              <a:solidFill>
                <a:srgbClr val="242424"/>
              </a:solidFill>
              <a:latin typeface="Lucida Sans"/>
              <a:cs typeface="Lucida Sans"/>
            </a:rPr>
            <a:t>reported the</a:t>
          </a:r>
          <a:r>
            <a:rPr lang="en-US" sz="2400" kern="1200" spc="-55">
              <a:solidFill>
                <a:srgbClr val="242424"/>
              </a:solidFill>
              <a:latin typeface="Lucida Sans"/>
              <a:cs typeface="Lucida Sans"/>
            </a:rPr>
            <a:t> </a:t>
          </a:r>
          <a:r>
            <a:rPr lang="en-US" sz="2400" kern="1200" spc="-40">
              <a:solidFill>
                <a:srgbClr val="242424"/>
              </a:solidFill>
              <a:latin typeface="Lucida Sans"/>
              <a:cs typeface="Lucida Sans"/>
            </a:rPr>
            <a:t>incident,</a:t>
          </a:r>
          <a:r>
            <a:rPr lang="en-US" sz="2400" kern="1200" spc="-55">
              <a:solidFill>
                <a:srgbClr val="242424"/>
              </a:solidFill>
              <a:latin typeface="Lucida Sans"/>
              <a:cs typeface="Lucida Sans"/>
            </a:rPr>
            <a:t> </a:t>
          </a:r>
          <a:r>
            <a:rPr lang="en-US" sz="2400" kern="1200" spc="-20">
              <a:solidFill>
                <a:srgbClr val="242424"/>
              </a:solidFill>
              <a:latin typeface="Lucida Sans"/>
              <a:cs typeface="Lucida Sans"/>
            </a:rPr>
            <a:t>reasons</a:t>
          </a:r>
          <a:r>
            <a:rPr lang="en-US" sz="2400" kern="1200" spc="-55">
              <a:solidFill>
                <a:srgbClr val="242424"/>
              </a:solidFill>
              <a:latin typeface="Lucida Sans"/>
              <a:cs typeface="Lucida Sans"/>
            </a:rPr>
            <a:t> </a:t>
          </a:r>
          <a:r>
            <a:rPr lang="en-US" sz="2400" kern="1200" spc="-20">
              <a:solidFill>
                <a:srgbClr val="242424"/>
              </a:solidFill>
              <a:latin typeface="Lucida Sans"/>
              <a:cs typeface="Lucida Sans"/>
            </a:rPr>
            <a:t>they</a:t>
          </a:r>
          <a:r>
            <a:rPr lang="en-US" sz="2400" kern="1200" spc="-55">
              <a:solidFill>
                <a:srgbClr val="242424"/>
              </a:solidFill>
              <a:latin typeface="Lucida Sans"/>
              <a:cs typeface="Lucida Sans"/>
            </a:rPr>
            <a:t> </a:t>
          </a:r>
          <a:r>
            <a:rPr lang="en-US" sz="2400" kern="1200" spc="-35">
              <a:solidFill>
                <a:srgbClr val="242424"/>
              </a:solidFill>
              <a:latin typeface="Lucida Sans"/>
              <a:cs typeface="Lucida Sans"/>
            </a:rPr>
            <a:t>did</a:t>
          </a:r>
          <a:r>
            <a:rPr lang="en-US" sz="2400" kern="1200" spc="-50">
              <a:solidFill>
                <a:srgbClr val="242424"/>
              </a:solidFill>
              <a:latin typeface="Lucida Sans"/>
              <a:cs typeface="Lucida Sans"/>
            </a:rPr>
            <a:t> </a:t>
          </a:r>
          <a:r>
            <a:rPr lang="en-US" sz="2400" kern="1200" spc="-20">
              <a:solidFill>
                <a:srgbClr val="242424"/>
              </a:solidFill>
              <a:latin typeface="Lucida Sans"/>
              <a:cs typeface="Lucida Sans"/>
            </a:rPr>
            <a:t>not</a:t>
          </a:r>
          <a:r>
            <a:rPr lang="en-US" sz="2400" kern="1200" spc="-55">
              <a:solidFill>
                <a:srgbClr val="242424"/>
              </a:solidFill>
              <a:latin typeface="Lucida Sans"/>
              <a:cs typeface="Lucida Sans"/>
            </a:rPr>
            <a:t> </a:t>
          </a:r>
          <a:r>
            <a:rPr lang="en-US" sz="2400" kern="1200" spc="-25">
              <a:solidFill>
                <a:srgbClr val="242424"/>
              </a:solidFill>
              <a:latin typeface="Lucida Sans"/>
              <a:cs typeface="Lucida Sans"/>
            </a:rPr>
            <a:t>report,</a:t>
          </a:r>
          <a:r>
            <a:rPr lang="en-US" sz="2400" kern="1200" spc="-55">
              <a:solidFill>
                <a:srgbClr val="242424"/>
              </a:solidFill>
              <a:latin typeface="Lucida Sans"/>
              <a:cs typeface="Lucida Sans"/>
            </a:rPr>
            <a:t> </a:t>
          </a:r>
          <a:r>
            <a:rPr lang="en-US" sz="2400" kern="1200" spc="-10">
              <a:solidFill>
                <a:srgbClr val="242424"/>
              </a:solidFill>
              <a:latin typeface="Lucida Sans"/>
              <a:cs typeface="Lucida Sans"/>
            </a:rPr>
            <a:t>and </a:t>
          </a:r>
          <a:r>
            <a:rPr lang="en-US" sz="2400" kern="1200" spc="-30">
              <a:solidFill>
                <a:srgbClr val="242424"/>
              </a:solidFill>
              <a:latin typeface="Lucida Sans"/>
              <a:cs typeface="Lucida Sans"/>
            </a:rPr>
            <a:t>experiences</a:t>
          </a:r>
          <a:r>
            <a:rPr lang="en-US" sz="2400" kern="1200" spc="-40">
              <a:solidFill>
                <a:srgbClr val="242424"/>
              </a:solidFill>
              <a:latin typeface="Lucida Sans"/>
              <a:cs typeface="Lucida Sans"/>
            </a:rPr>
            <a:t> </a:t>
          </a:r>
          <a:r>
            <a:rPr lang="en-US" sz="2400" kern="1200" spc="-35">
              <a:solidFill>
                <a:srgbClr val="242424"/>
              </a:solidFill>
              <a:latin typeface="Lucida Sans"/>
              <a:cs typeface="Lucida Sans"/>
            </a:rPr>
            <a:t>during</a:t>
          </a:r>
          <a:r>
            <a:rPr lang="en-US" sz="2400" kern="1200" spc="-40">
              <a:solidFill>
                <a:srgbClr val="242424"/>
              </a:solidFill>
              <a:latin typeface="Lucida Sans"/>
              <a:cs typeface="Lucida Sans"/>
            </a:rPr>
            <a:t> </a:t>
          </a:r>
          <a:r>
            <a:rPr lang="en-US" sz="2400" kern="1200" spc="-10">
              <a:solidFill>
                <a:srgbClr val="242424"/>
              </a:solidFill>
              <a:latin typeface="Lucida Sans"/>
              <a:cs typeface="Lucida Sans"/>
            </a:rPr>
            <a:t>the</a:t>
          </a:r>
          <a:r>
            <a:rPr lang="en-US" sz="2400" kern="1200" spc="-35">
              <a:solidFill>
                <a:srgbClr val="242424"/>
              </a:solidFill>
              <a:latin typeface="Lucida Sans"/>
              <a:cs typeface="Lucida Sans"/>
            </a:rPr>
            <a:t> </a:t>
          </a:r>
          <a:r>
            <a:rPr lang="en-US" sz="2400" kern="1200" spc="-30">
              <a:solidFill>
                <a:srgbClr val="242424"/>
              </a:solidFill>
              <a:latin typeface="Lucida Sans"/>
              <a:cs typeface="Lucida Sans"/>
            </a:rPr>
            <a:t>reporting</a:t>
          </a:r>
          <a:r>
            <a:rPr lang="en-US" sz="2400" kern="1200" spc="-40">
              <a:solidFill>
                <a:srgbClr val="242424"/>
              </a:solidFill>
              <a:latin typeface="Lucida Sans"/>
              <a:cs typeface="Lucida Sans"/>
            </a:rPr>
            <a:t> </a:t>
          </a:r>
          <a:r>
            <a:rPr lang="en-US" sz="2400" kern="1200" spc="-10">
              <a:solidFill>
                <a:srgbClr val="242424"/>
              </a:solidFill>
              <a:latin typeface="Lucida Sans"/>
              <a:cs typeface="Lucida Sans"/>
            </a:rPr>
            <a:t>process.</a:t>
          </a:r>
          <a:endParaRPr lang="en-US" sz="2400" kern="1200">
            <a:latin typeface="Lucida Sans"/>
            <a:cs typeface="Lucida Sans"/>
          </a:endParaRPr>
        </a:p>
      </dsp:txBody>
      <dsp:txXfrm>
        <a:off x="0" y="481827"/>
        <a:ext cx="10515600" cy="3628800"/>
      </dsp:txXfrm>
    </dsp:sp>
    <dsp:sp modelId="{0FE16D3C-A3BE-4B6D-9DB9-2799767EFEB5}">
      <dsp:nvSpPr>
        <dsp:cNvPr id="0" name=""/>
        <dsp:cNvSpPr/>
      </dsp:nvSpPr>
      <dsp:spPr>
        <a:xfrm>
          <a:off x="525780" y="184148"/>
          <a:ext cx="7360920" cy="708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a:t>Sexual and Interpersonal Violence (SIV)</a:t>
          </a:r>
        </a:p>
      </dsp:txBody>
      <dsp:txXfrm>
        <a:off x="560365" y="218733"/>
        <a:ext cx="7291750" cy="6393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EADEB-5793-47B4-960E-66866485AC3B}">
      <dsp:nvSpPr>
        <dsp:cNvPr id="0" name=""/>
        <dsp:cNvSpPr/>
      </dsp:nvSpPr>
      <dsp:spPr>
        <a:xfrm>
          <a:off x="0" y="620739"/>
          <a:ext cx="10515600" cy="3685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16127" tIns="812292" rIns="816127" bIns="277368" numCol="1" spcCol="1270" anchor="t" anchorCtr="0">
          <a:noAutofit/>
        </a:bodyPr>
        <a:lstStyle/>
        <a:p>
          <a:pPr marL="285750" lvl="1" indent="-285750" algn="l" defTabSz="1733550">
            <a:lnSpc>
              <a:spcPct val="90000"/>
            </a:lnSpc>
            <a:spcBef>
              <a:spcPct val="0"/>
            </a:spcBef>
            <a:spcAft>
              <a:spcPct val="15000"/>
            </a:spcAft>
            <a:buChar char="•"/>
          </a:pPr>
          <a:r>
            <a:rPr lang="en-US" sz="3900" kern="1200" spc="-20">
              <a:latin typeface="Lucida Sans"/>
              <a:cs typeface="Lucida Sans"/>
            </a:rPr>
            <a:t>Students</a:t>
          </a:r>
          <a:r>
            <a:rPr lang="en-US" sz="3900" kern="1200" spc="-55">
              <a:latin typeface="Lucida Sans"/>
              <a:cs typeface="Lucida Sans"/>
            </a:rPr>
            <a:t> </a:t>
          </a:r>
          <a:r>
            <a:rPr lang="en-US" sz="3900" kern="1200">
              <a:latin typeface="Lucida Sans"/>
              <a:cs typeface="Lucida Sans"/>
            </a:rPr>
            <a:t>were</a:t>
          </a:r>
          <a:r>
            <a:rPr lang="en-US" sz="3900" kern="1200" spc="-50">
              <a:latin typeface="Lucida Sans"/>
              <a:cs typeface="Lucida Sans"/>
            </a:rPr>
            <a:t> </a:t>
          </a:r>
          <a:r>
            <a:rPr lang="en-US" sz="3900" kern="1200" spc="-30">
              <a:latin typeface="Lucida Sans"/>
              <a:cs typeface="Lucida Sans"/>
            </a:rPr>
            <a:t>asked</a:t>
          </a:r>
          <a:r>
            <a:rPr lang="en-US" sz="3900" kern="1200" spc="-50">
              <a:latin typeface="Lucida Sans"/>
              <a:cs typeface="Lucida Sans"/>
            </a:rPr>
            <a:t> </a:t>
          </a:r>
          <a:r>
            <a:rPr lang="en-US" sz="3900" kern="1200" spc="-20">
              <a:latin typeface="Lucida Sans"/>
              <a:cs typeface="Lucida Sans"/>
            </a:rPr>
            <a:t>to</a:t>
          </a:r>
          <a:r>
            <a:rPr lang="en-US" sz="3900" kern="1200" spc="-50">
              <a:latin typeface="Lucida Sans"/>
              <a:cs typeface="Lucida Sans"/>
            </a:rPr>
            <a:t> </a:t>
          </a:r>
          <a:r>
            <a:rPr lang="en-US" sz="3900" kern="1200" spc="-25">
              <a:latin typeface="Lucida Sans"/>
              <a:cs typeface="Lucida Sans"/>
            </a:rPr>
            <a:t>reflect</a:t>
          </a:r>
          <a:r>
            <a:rPr lang="en-US" sz="3900" kern="1200" spc="-55">
              <a:latin typeface="Lucida Sans"/>
              <a:cs typeface="Lucida Sans"/>
            </a:rPr>
            <a:t> </a:t>
          </a:r>
          <a:r>
            <a:rPr lang="en-US" sz="3900" kern="1200" spc="-10">
              <a:latin typeface="Lucida Sans"/>
              <a:cs typeface="Lucida Sans"/>
            </a:rPr>
            <a:t>on</a:t>
          </a:r>
          <a:r>
            <a:rPr lang="en-US" sz="3900" kern="1200" spc="-50">
              <a:latin typeface="Lucida Sans"/>
              <a:cs typeface="Lucida Sans"/>
            </a:rPr>
            <a:t> </a:t>
          </a:r>
          <a:r>
            <a:rPr lang="en-US" sz="3900" kern="1200" spc="-20">
              <a:latin typeface="Lucida Sans"/>
              <a:cs typeface="Lucida Sans"/>
            </a:rPr>
            <a:t>their</a:t>
          </a:r>
          <a:r>
            <a:rPr lang="en-US" sz="3900" kern="1200" spc="-50">
              <a:latin typeface="Lucida Sans"/>
              <a:cs typeface="Lucida Sans"/>
            </a:rPr>
            <a:t> </a:t>
          </a:r>
          <a:r>
            <a:rPr lang="en-US" sz="3900" kern="1200" spc="-30">
              <a:latin typeface="Lucida Sans"/>
              <a:cs typeface="Lucida Sans"/>
            </a:rPr>
            <a:t>experiences</a:t>
          </a:r>
          <a:r>
            <a:rPr lang="en-US" sz="3900" kern="1200" spc="-50">
              <a:latin typeface="Lucida Sans"/>
              <a:cs typeface="Lucida Sans"/>
            </a:rPr>
            <a:t> </a:t>
          </a:r>
          <a:r>
            <a:rPr lang="en-US" sz="3900" kern="1200" spc="-25">
              <a:latin typeface="Lucida Sans"/>
              <a:cs typeface="Lucida Sans"/>
            </a:rPr>
            <a:t>at University</a:t>
          </a:r>
          <a:r>
            <a:rPr lang="en-US" sz="3900" kern="1200" spc="-60">
              <a:latin typeface="Lucida Sans"/>
              <a:cs typeface="Lucida Sans"/>
            </a:rPr>
            <a:t> </a:t>
          </a:r>
          <a:r>
            <a:rPr lang="en-US" sz="3900" kern="1200" spc="-30">
              <a:latin typeface="Lucida Sans"/>
              <a:cs typeface="Lucida Sans"/>
            </a:rPr>
            <a:t>of</a:t>
          </a:r>
          <a:r>
            <a:rPr lang="en-US" sz="3900" kern="1200" spc="-55">
              <a:latin typeface="Lucida Sans"/>
              <a:cs typeface="Lucida Sans"/>
            </a:rPr>
            <a:t> </a:t>
          </a:r>
          <a:r>
            <a:rPr lang="en-US" sz="3900" kern="1200">
              <a:latin typeface="Lucida Sans"/>
              <a:cs typeface="Lucida Sans"/>
            </a:rPr>
            <a:t>New</a:t>
          </a:r>
          <a:r>
            <a:rPr lang="en-US" sz="3900" kern="1200" spc="-50">
              <a:latin typeface="Lucida Sans"/>
              <a:cs typeface="Lucida Sans"/>
            </a:rPr>
            <a:t> </a:t>
          </a:r>
          <a:r>
            <a:rPr lang="en-US" sz="3900" kern="1200" spc="-35">
              <a:latin typeface="Lucida Sans"/>
              <a:cs typeface="Lucida Sans"/>
            </a:rPr>
            <a:t>Mexico</a:t>
          </a:r>
          <a:r>
            <a:rPr lang="en-US" sz="3900" kern="1200" spc="-60">
              <a:latin typeface="Lucida Sans"/>
              <a:cs typeface="Lucida Sans"/>
            </a:rPr>
            <a:t> </a:t>
          </a:r>
          <a:r>
            <a:rPr lang="en-US" sz="3900" kern="1200" spc="-10">
              <a:latin typeface="Lucida Sans"/>
              <a:cs typeface="Lucida Sans"/>
            </a:rPr>
            <a:t>and</a:t>
          </a:r>
          <a:r>
            <a:rPr lang="en-US" sz="3900" kern="1200" spc="-50">
              <a:latin typeface="Lucida Sans"/>
              <a:cs typeface="Lucida Sans"/>
            </a:rPr>
            <a:t> </a:t>
          </a:r>
          <a:r>
            <a:rPr lang="en-US" sz="3900" kern="1200" spc="-20">
              <a:latin typeface="Lucida Sans"/>
              <a:cs typeface="Lucida Sans"/>
            </a:rPr>
            <a:t>to</a:t>
          </a:r>
          <a:r>
            <a:rPr lang="en-US" sz="3900" kern="1200" spc="-50">
              <a:latin typeface="Lucida Sans"/>
              <a:cs typeface="Lucida Sans"/>
            </a:rPr>
            <a:t> </a:t>
          </a:r>
          <a:r>
            <a:rPr lang="en-US" sz="3900" kern="1200" spc="-30">
              <a:latin typeface="Lucida Sans"/>
              <a:cs typeface="Lucida Sans"/>
            </a:rPr>
            <a:t>identify</a:t>
          </a:r>
          <a:r>
            <a:rPr lang="en-US" sz="3900" kern="1200" spc="-50">
              <a:latin typeface="Lucida Sans"/>
              <a:cs typeface="Lucida Sans"/>
            </a:rPr>
            <a:t> </a:t>
          </a:r>
          <a:r>
            <a:rPr lang="en-US" sz="3900" kern="1200" spc="-20">
              <a:latin typeface="Lucida Sans"/>
              <a:cs typeface="Lucida Sans"/>
            </a:rPr>
            <a:t>their</a:t>
          </a:r>
          <a:r>
            <a:rPr lang="en-US" sz="3900" kern="1200" spc="-55">
              <a:latin typeface="Lucida Sans"/>
              <a:cs typeface="Lucida Sans"/>
            </a:rPr>
            <a:t> </a:t>
          </a:r>
          <a:r>
            <a:rPr lang="en-US" sz="3900" kern="1200" spc="-20">
              <a:latin typeface="Lucida Sans"/>
              <a:cs typeface="Lucida Sans"/>
            </a:rPr>
            <a:t>feelings </a:t>
          </a:r>
          <a:r>
            <a:rPr lang="en-US" sz="3900" kern="1200" spc="-10">
              <a:latin typeface="Lucida Sans"/>
              <a:cs typeface="Lucida Sans"/>
            </a:rPr>
            <a:t>and</a:t>
          </a:r>
          <a:r>
            <a:rPr lang="en-US" sz="3900" kern="1200" spc="-40">
              <a:latin typeface="Lucida Sans"/>
              <a:cs typeface="Lucida Sans"/>
            </a:rPr>
            <a:t> </a:t>
          </a:r>
          <a:r>
            <a:rPr lang="en-US" sz="3900" kern="1200" spc="-25">
              <a:latin typeface="Lucida Sans"/>
              <a:cs typeface="Lucida Sans"/>
            </a:rPr>
            <a:t>perceptions</a:t>
          </a:r>
          <a:r>
            <a:rPr lang="en-US" sz="3900" kern="1200" spc="-35">
              <a:latin typeface="Lucida Sans"/>
              <a:cs typeface="Lucida Sans"/>
            </a:rPr>
            <a:t> </a:t>
          </a:r>
          <a:r>
            <a:rPr lang="en-US" sz="3900" kern="1200" spc="-30">
              <a:latin typeface="Lucida Sans"/>
              <a:cs typeface="Lucida Sans"/>
            </a:rPr>
            <a:t>of</a:t>
          </a:r>
          <a:r>
            <a:rPr lang="en-US" sz="3900" kern="1200" spc="-40">
              <a:latin typeface="Lucida Sans"/>
              <a:cs typeface="Lucida Sans"/>
            </a:rPr>
            <a:t> </a:t>
          </a:r>
          <a:r>
            <a:rPr lang="en-US" sz="3900" kern="1200" spc="-50">
              <a:latin typeface="Lucida Sans"/>
              <a:cs typeface="Lucida Sans"/>
            </a:rPr>
            <a:t>belonging,</a:t>
          </a:r>
          <a:r>
            <a:rPr lang="en-US" sz="3900" kern="1200" spc="-35">
              <a:latin typeface="Lucida Sans"/>
              <a:cs typeface="Lucida Sans"/>
            </a:rPr>
            <a:t> equity,</a:t>
          </a:r>
          <a:r>
            <a:rPr lang="en-US" sz="3900" kern="1200" spc="-40">
              <a:latin typeface="Lucida Sans"/>
              <a:cs typeface="Lucida Sans"/>
            </a:rPr>
            <a:t> </a:t>
          </a:r>
          <a:r>
            <a:rPr lang="en-US" sz="3900" kern="1200" spc="-10">
              <a:latin typeface="Lucida Sans"/>
              <a:cs typeface="Lucida Sans"/>
            </a:rPr>
            <a:t>and</a:t>
          </a:r>
          <a:r>
            <a:rPr lang="en-US" sz="3900" kern="1200" spc="-35">
              <a:latin typeface="Lucida Sans"/>
              <a:cs typeface="Lucida Sans"/>
            </a:rPr>
            <a:t> </a:t>
          </a:r>
          <a:r>
            <a:rPr lang="en-US" sz="3900" kern="1200" spc="-25">
              <a:latin typeface="Lucida Sans"/>
              <a:cs typeface="Lucida Sans"/>
            </a:rPr>
            <a:t>well-</a:t>
          </a:r>
          <a:r>
            <a:rPr lang="en-US" sz="3900" kern="1200" spc="-10">
              <a:latin typeface="Lucida Sans"/>
              <a:cs typeface="Lucida Sans"/>
            </a:rPr>
            <a:t>being.</a:t>
          </a:r>
          <a:endParaRPr lang="en-US" sz="3900" kern="1200"/>
        </a:p>
      </dsp:txBody>
      <dsp:txXfrm>
        <a:off x="0" y="620739"/>
        <a:ext cx="10515600" cy="3685500"/>
      </dsp:txXfrm>
    </dsp:sp>
    <dsp:sp modelId="{970B88D5-E8CA-4261-B849-E9FF3CE5B335}">
      <dsp:nvSpPr>
        <dsp:cNvPr id="0" name=""/>
        <dsp:cNvSpPr/>
      </dsp:nvSpPr>
      <dsp:spPr>
        <a:xfrm>
          <a:off x="525780" y="45098"/>
          <a:ext cx="7360920" cy="11512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733550">
            <a:lnSpc>
              <a:spcPct val="90000"/>
            </a:lnSpc>
            <a:spcBef>
              <a:spcPct val="0"/>
            </a:spcBef>
            <a:spcAft>
              <a:spcPct val="35000"/>
            </a:spcAft>
            <a:buNone/>
          </a:pPr>
          <a:r>
            <a:rPr lang="en-US" sz="3900" kern="1200"/>
            <a:t>School Connectedness</a:t>
          </a:r>
        </a:p>
      </dsp:txBody>
      <dsp:txXfrm>
        <a:off x="581981" y="101299"/>
        <a:ext cx="7248518" cy="103887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14FE4C-85DF-4D0D-9FCB-ADEEB1A3A690}"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82A658-6B4C-41AD-88C2-B4D78D0FB8F9}" type="slidenum">
              <a:rPr lang="en-US" smtClean="0"/>
              <a:t>‹#›</a:t>
            </a:fld>
            <a:endParaRPr lang="en-US"/>
          </a:p>
        </p:txBody>
      </p:sp>
    </p:spTree>
    <p:extLst>
      <p:ext uri="{BB962C8B-B14F-4D97-AF65-F5344CB8AC3E}">
        <p14:creationId xmlns:p14="http://schemas.microsoft.com/office/powerpoint/2010/main" val="30223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ea typeface="Calibri"/>
                <a:cs typeface="Calibri"/>
              </a:rPr>
              <a:t>This survey was administered last Fall to students campuswide to capture student experience and perceptions with regard to sexual harassment and sexual misconduct. </a:t>
            </a:r>
          </a:p>
          <a:p>
            <a:pPr marL="171450" indent="-171450">
              <a:buFont typeface="Calibri"/>
              <a:buChar char="-"/>
            </a:pPr>
            <a:r>
              <a:rPr lang="en-US">
                <a:latin typeface="Calibri"/>
                <a:ea typeface="Calibri"/>
                <a:cs typeface="Calibri"/>
              </a:rPr>
              <a:t>Part of an ongoing survey cycle that we intend to have on a biannual basis. </a:t>
            </a:r>
            <a:endParaRPr lang="en-US" dirty="0">
              <a:latin typeface="Calibri"/>
              <a:ea typeface="Calibri"/>
              <a:cs typeface="Calibri"/>
            </a:endParaRPr>
          </a:p>
          <a:p>
            <a:pPr marL="171450" indent="-171450">
              <a:buFont typeface="Calibri"/>
              <a:buChar char="-"/>
            </a:pPr>
            <a:r>
              <a:rPr lang="en-US">
                <a:latin typeface="Calibri"/>
                <a:ea typeface="Calibri"/>
                <a:cs typeface="Calibri"/>
              </a:rPr>
              <a:t>Administered this survey through Grand River Solutions, an organization that handles a wealth of compliance topics in higher education like Title XI, ADA, Clery, and others. </a:t>
            </a:r>
            <a:endParaRPr lang="en-US"/>
          </a:p>
          <a:p>
            <a:pPr marL="171450" indent="-171450">
              <a:buFont typeface="Calibri"/>
              <a:buChar char="-"/>
            </a:pPr>
            <a:r>
              <a:rPr lang="en-US">
                <a:latin typeface="Calibri"/>
                <a:ea typeface="Calibri"/>
                <a:cs typeface="Calibri"/>
              </a:rPr>
              <a:t>We provided Grand River Solutions the list of all UNM students, and they sent individualized emails to each student inviting them to take the survey. Email included a personalized survey link. </a:t>
            </a:r>
          </a:p>
          <a:p>
            <a:pPr marL="171450" indent="-171450">
              <a:buFont typeface="Calibri"/>
              <a:buChar char="-"/>
            </a:pPr>
            <a:r>
              <a:rPr lang="en-US" dirty="0">
                <a:latin typeface="Calibri"/>
                <a:ea typeface="Calibri"/>
                <a:cs typeface="Calibri"/>
              </a:rPr>
              <a:t>However, all of the information collected and the responses we received was de-identified, so students completing the survey were not prompted to provide any personally-identifying information. </a:t>
            </a:r>
          </a:p>
        </p:txBody>
      </p:sp>
      <p:sp>
        <p:nvSpPr>
          <p:cNvPr id="4" name="Slide Number Placeholder 3"/>
          <p:cNvSpPr>
            <a:spLocks noGrp="1"/>
          </p:cNvSpPr>
          <p:nvPr>
            <p:ph type="sldNum" sz="quarter" idx="5"/>
          </p:nvPr>
        </p:nvSpPr>
        <p:spPr/>
        <p:txBody>
          <a:bodyPr/>
          <a:lstStyle/>
          <a:p>
            <a:fld id="{E482A658-6B4C-41AD-88C2-B4D78D0FB8F9}" type="slidenum">
              <a:rPr lang="en-US" smtClean="0"/>
              <a:t>2</a:t>
            </a:fld>
            <a:endParaRPr lang="en-US"/>
          </a:p>
        </p:txBody>
      </p:sp>
    </p:spTree>
    <p:extLst>
      <p:ext uri="{BB962C8B-B14F-4D97-AF65-F5344CB8AC3E}">
        <p14:creationId xmlns:p14="http://schemas.microsoft.com/office/powerpoint/2010/main" val="3771895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a:latin typeface="Calibri"/>
                <a:ea typeface="Calibri"/>
                <a:cs typeface="Calibri"/>
              </a:rPr>
              <a:t>Before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E482A658-6B4C-41AD-88C2-B4D78D0FB8F9}" type="slidenum">
              <a:rPr lang="en-US" smtClean="0"/>
              <a:t>3</a:t>
            </a:fld>
            <a:endParaRPr lang="en-US"/>
          </a:p>
        </p:txBody>
      </p:sp>
    </p:spTree>
    <p:extLst>
      <p:ext uri="{BB962C8B-B14F-4D97-AF65-F5344CB8AC3E}">
        <p14:creationId xmlns:p14="http://schemas.microsoft.com/office/powerpoint/2010/main" val="692725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t>Questions like 'Do you know what UNM does in respo</a:t>
            </a:r>
            <a:r>
              <a:rPr lang="en-US"/>
              <a:t>nse to sexual misconduct?" "How would you report information?" "Do you know that the Title IX Coordinator exists?"</a:t>
            </a:r>
          </a:p>
        </p:txBody>
      </p:sp>
      <p:sp>
        <p:nvSpPr>
          <p:cNvPr id="4" name="Slide Number Placeholder 3"/>
          <p:cNvSpPr>
            <a:spLocks noGrp="1"/>
          </p:cNvSpPr>
          <p:nvPr>
            <p:ph type="sldNum" sz="quarter" idx="5"/>
          </p:nvPr>
        </p:nvSpPr>
        <p:spPr/>
        <p:txBody>
          <a:bodyPr/>
          <a:lstStyle/>
          <a:p>
            <a:fld id="{E482A658-6B4C-41AD-88C2-B4D78D0FB8F9}" type="slidenum">
              <a:rPr lang="en-US" smtClean="0"/>
              <a:t>4</a:t>
            </a:fld>
            <a:endParaRPr lang="en-US"/>
          </a:p>
        </p:txBody>
      </p:sp>
    </p:spTree>
    <p:extLst>
      <p:ext uri="{BB962C8B-B14F-4D97-AF65-F5344CB8AC3E}">
        <p14:creationId xmlns:p14="http://schemas.microsoft.com/office/powerpoint/2010/main" val="345294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Do students feel UNM treats people equitably at all of their intersections, whether it be their disability status, they LGBTQ status, whether they participate in Greek life, etc.?</a:t>
            </a:r>
          </a:p>
        </p:txBody>
      </p:sp>
      <p:sp>
        <p:nvSpPr>
          <p:cNvPr id="4" name="Slide Number Placeholder 3"/>
          <p:cNvSpPr>
            <a:spLocks noGrp="1"/>
          </p:cNvSpPr>
          <p:nvPr>
            <p:ph type="sldNum" sz="quarter" idx="5"/>
          </p:nvPr>
        </p:nvSpPr>
        <p:spPr/>
        <p:txBody>
          <a:bodyPr/>
          <a:lstStyle/>
          <a:p>
            <a:fld id="{E482A658-6B4C-41AD-88C2-B4D78D0FB8F9}" type="slidenum">
              <a:rPr lang="en-US" smtClean="0"/>
              <a:t>6</a:t>
            </a:fld>
            <a:endParaRPr lang="en-US"/>
          </a:p>
        </p:txBody>
      </p:sp>
    </p:spTree>
    <p:extLst>
      <p:ext uri="{BB962C8B-B14F-4D97-AF65-F5344CB8AC3E}">
        <p14:creationId xmlns:p14="http://schemas.microsoft.com/office/powerpoint/2010/main" val="1881713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While a 9% response rate seems low at first blush, Grand River Solutions informed us that post-COVID, average survey response rates are hovering between 9% and 11%. So while we definitely have an opportunity to publicize the survey more next time, we didn't do too terribly in terms of getting a decent number of students to participate.</a:t>
            </a:r>
          </a:p>
          <a:p>
            <a:r>
              <a:rPr lang="en-US">
                <a:latin typeface="Calibri"/>
                <a:ea typeface="Calibri"/>
                <a:cs typeface="Calibri"/>
              </a:rPr>
              <a:t>'t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E482A658-6B4C-41AD-88C2-B4D78D0FB8F9}" type="slidenum">
              <a:rPr lang="en-US" smtClean="0"/>
              <a:t>9</a:t>
            </a:fld>
            <a:endParaRPr lang="en-US"/>
          </a:p>
        </p:txBody>
      </p:sp>
    </p:spTree>
    <p:extLst>
      <p:ext uri="{BB962C8B-B14F-4D97-AF65-F5344CB8AC3E}">
        <p14:creationId xmlns:p14="http://schemas.microsoft.com/office/powerpoint/2010/main" val="2525330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This slide really distills a lot of the slides we'll be going through next. There are some positive summary points here, and also some that reflect opportunities we have to raise awareness not only of the Title IX program, but what the institution can do for individuals in the event they experience some event of sexual misconduct. </a:t>
            </a:r>
          </a:p>
        </p:txBody>
      </p:sp>
      <p:sp>
        <p:nvSpPr>
          <p:cNvPr id="4" name="Slide Number Placeholder 3"/>
          <p:cNvSpPr>
            <a:spLocks noGrp="1"/>
          </p:cNvSpPr>
          <p:nvPr>
            <p:ph type="sldNum" sz="quarter" idx="5"/>
          </p:nvPr>
        </p:nvSpPr>
        <p:spPr/>
        <p:txBody>
          <a:bodyPr/>
          <a:lstStyle/>
          <a:p>
            <a:fld id="{E482A658-6B4C-41AD-88C2-B4D78D0FB8F9}" type="slidenum">
              <a:rPr lang="en-US" smtClean="0"/>
              <a:t>12</a:t>
            </a:fld>
            <a:endParaRPr lang="en-US"/>
          </a:p>
        </p:txBody>
      </p:sp>
    </p:spTree>
    <p:extLst>
      <p:ext uri="{BB962C8B-B14F-4D97-AF65-F5344CB8AC3E}">
        <p14:creationId xmlns:p14="http://schemas.microsoft.com/office/powerpoint/2010/main" val="325441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6E1BE-B11B-97D1-CFCF-157B303129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2DE463-5D6C-0B64-245A-AB39C349B8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E738E4-B33D-45A1-A08D-12EB9826D353}"/>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5" name="Footer Placeholder 4">
            <a:extLst>
              <a:ext uri="{FF2B5EF4-FFF2-40B4-BE49-F238E27FC236}">
                <a16:creationId xmlns:a16="http://schemas.microsoft.com/office/drawing/2014/main" id="{2A3C39B5-5EE0-0E1D-DBEF-D70E084C9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7217F-30A7-7066-DEF8-B71CE10E97B5}"/>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179300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9493F-8C2D-5CE2-5507-BA056D9746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B201B2-C8ED-2840-64C2-FAA59C29FA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D1BD89-CBEB-A105-BEC8-88C312015209}"/>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5" name="Footer Placeholder 4">
            <a:extLst>
              <a:ext uri="{FF2B5EF4-FFF2-40B4-BE49-F238E27FC236}">
                <a16:creationId xmlns:a16="http://schemas.microsoft.com/office/drawing/2014/main" id="{20977032-CFCA-444D-760E-BD760D1402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09541-F437-32FC-744C-90416939F621}"/>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3451689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961819-E3C3-C2BD-4A32-81138F401D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167908-D8BD-7502-C93D-1F1A8918D1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2B871-4215-442F-F96F-6CB32A9878A3}"/>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5" name="Footer Placeholder 4">
            <a:extLst>
              <a:ext uri="{FF2B5EF4-FFF2-40B4-BE49-F238E27FC236}">
                <a16:creationId xmlns:a16="http://schemas.microsoft.com/office/drawing/2014/main" id="{BDD5406E-2F35-A4EA-0045-34F42D5495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F14181-EB73-B7B9-25EE-BC39AC37B38D}"/>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638503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18" b="0" i="0">
                <a:solidFill>
                  <a:srgbClr val="063D5E"/>
                </a:solidFill>
                <a:latin typeface="Arial Black"/>
                <a:cs typeface="Arial Black"/>
              </a:defRPr>
            </a:lvl1pPr>
          </a:lstStyle>
          <a:p>
            <a:endParaRPr/>
          </a:p>
        </p:txBody>
      </p:sp>
      <p:sp>
        <p:nvSpPr>
          <p:cNvPr id="3" name="Holder 3"/>
          <p:cNvSpPr>
            <a:spLocks noGrp="1"/>
          </p:cNvSpPr>
          <p:nvPr>
            <p:ph sz="half" idx="2"/>
          </p:nvPr>
        </p:nvSpPr>
        <p:spPr>
          <a:xfrm>
            <a:off x="811105" y="1437379"/>
            <a:ext cx="4864485" cy="171072"/>
          </a:xfrm>
          <a:prstGeom prst="rect">
            <a:avLst/>
          </a:prstGeom>
        </p:spPr>
        <p:txBody>
          <a:bodyPr wrap="square" lIns="0" tIns="0" rIns="0" bIns="0">
            <a:spAutoFit/>
          </a:bodyPr>
          <a:lstStyle>
            <a:lvl1pPr>
              <a:defRPr sz="1235" b="0" i="0">
                <a:solidFill>
                  <a:srgbClr val="2C88B0"/>
                </a:solidFill>
                <a:latin typeface="Arial Black"/>
                <a:cs typeface="Arial Black"/>
              </a:defRPr>
            </a:lvl1pPr>
          </a:lstStyle>
          <a:p>
            <a:endParaRPr/>
          </a:p>
        </p:txBody>
      </p:sp>
      <p:sp>
        <p:nvSpPr>
          <p:cNvPr id="4" name="Holder 4"/>
          <p:cNvSpPr>
            <a:spLocks noGrp="1"/>
          </p:cNvSpPr>
          <p:nvPr>
            <p:ph sz="half" idx="3"/>
          </p:nvPr>
        </p:nvSpPr>
        <p:spPr>
          <a:xfrm>
            <a:off x="6504708" y="1437379"/>
            <a:ext cx="4905278" cy="171072"/>
          </a:xfrm>
          <a:prstGeom prst="rect">
            <a:avLst/>
          </a:prstGeom>
        </p:spPr>
        <p:txBody>
          <a:bodyPr wrap="square" lIns="0" tIns="0" rIns="0" bIns="0">
            <a:spAutoFit/>
          </a:bodyPr>
          <a:lstStyle>
            <a:lvl1pPr>
              <a:defRPr sz="1235" b="0" i="0">
                <a:solidFill>
                  <a:srgbClr val="2C88B0"/>
                </a:solidFill>
                <a:latin typeface="Arial Black"/>
                <a:cs typeface="Arial Black"/>
              </a:defRPr>
            </a:lvl1pPr>
          </a:lstStyle>
          <a:p>
            <a:endParaRPr/>
          </a:p>
        </p:txBody>
      </p:sp>
      <p:sp>
        <p:nvSpPr>
          <p:cNvPr id="5" name="Holder 5"/>
          <p:cNvSpPr>
            <a:spLocks noGrp="1"/>
          </p:cNvSpPr>
          <p:nvPr>
            <p:ph type="ftr" sz="quarter" idx="5"/>
          </p:nvPr>
        </p:nvSpPr>
        <p:spPr/>
        <p:txBody>
          <a:bodyPr lIns="0" tIns="0" rIns="0" bIns="0"/>
          <a:lstStyle>
            <a:lvl1pPr>
              <a:defRPr sz="794" b="0" i="0">
                <a:solidFill>
                  <a:schemeClr val="bg1"/>
                </a:solidFill>
                <a:latin typeface="Lucida Sans"/>
                <a:cs typeface="Lucida Sans"/>
              </a:defRPr>
            </a:lvl1pPr>
          </a:lstStyle>
          <a:p>
            <a:pPr marL="11206">
              <a:spcBef>
                <a:spcPts val="141"/>
              </a:spcBef>
            </a:pPr>
            <a:r>
              <a:rPr lang="en-US" spc="-18"/>
              <a:t>University</a:t>
            </a:r>
            <a:r>
              <a:rPr lang="en-US" spc="-26"/>
              <a:t> </a:t>
            </a:r>
            <a:r>
              <a:rPr lang="en-US" spc="-18"/>
              <a:t>of</a:t>
            </a:r>
            <a:r>
              <a:rPr lang="en-US" spc="-26"/>
              <a:t> </a:t>
            </a:r>
            <a:r>
              <a:rPr lang="en-US"/>
              <a:t>New</a:t>
            </a:r>
            <a:r>
              <a:rPr lang="en-US" spc="-22"/>
              <a:t> </a:t>
            </a:r>
            <a:r>
              <a:rPr lang="en-US" spc="-26"/>
              <a:t>Mexico</a:t>
            </a:r>
            <a:r>
              <a:rPr lang="en-US" spc="-35"/>
              <a:t> </a:t>
            </a:r>
            <a:r>
              <a:rPr lang="en-US" spc="-9"/>
              <a:t>Student</a:t>
            </a:r>
            <a:r>
              <a:rPr lang="en-US" spc="-26"/>
              <a:t> </a:t>
            </a:r>
            <a:r>
              <a:rPr lang="en-US" spc="-22"/>
              <a:t>Experience</a:t>
            </a:r>
            <a:r>
              <a:rPr lang="en-US" spc="-26"/>
              <a:t> </a:t>
            </a:r>
            <a:r>
              <a:rPr lang="en-US" spc="-9"/>
              <a:t>Survey</a:t>
            </a:r>
            <a:r>
              <a:rPr lang="en-US" spc="-40"/>
              <a:t> </a:t>
            </a:r>
            <a:r>
              <a:rPr lang="en-US" spc="-18"/>
              <a:t>2026</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8/6/2026</a:t>
            </a:fld>
            <a:endParaRPr lang="en-US"/>
          </a:p>
        </p:txBody>
      </p:sp>
      <p:sp>
        <p:nvSpPr>
          <p:cNvPr id="7" name="Holder 7"/>
          <p:cNvSpPr>
            <a:spLocks noGrp="1"/>
          </p:cNvSpPr>
          <p:nvPr>
            <p:ph type="sldNum" sz="quarter" idx="7"/>
          </p:nvPr>
        </p:nvSpPr>
        <p:spPr/>
        <p:txBody>
          <a:bodyPr lIns="0" tIns="0" rIns="0" bIns="0"/>
          <a:lstStyle>
            <a:lvl1pPr>
              <a:defRPr sz="794" b="0" i="0">
                <a:solidFill>
                  <a:schemeClr val="bg1"/>
                </a:solidFill>
                <a:latin typeface="Lucida Sans"/>
                <a:cs typeface="Lucida Sans"/>
              </a:defRPr>
            </a:lvl1pPr>
          </a:lstStyle>
          <a:p>
            <a:pPr marL="33619">
              <a:spcBef>
                <a:spcPts val="141"/>
              </a:spcBef>
            </a:pPr>
            <a:fld id="{81D60167-4931-47E6-BA6A-407CBD079E47}" type="slidenum">
              <a:rPr lang="en-US" spc="-22" smtClean="0"/>
              <a:pPr marL="33619">
                <a:spcBef>
                  <a:spcPts val="141"/>
                </a:spcBef>
              </a:pPr>
              <a:t>‹#›</a:t>
            </a:fld>
            <a:endParaRPr lang="en-US" spc="-22"/>
          </a:p>
        </p:txBody>
      </p:sp>
    </p:spTree>
    <p:extLst>
      <p:ext uri="{BB962C8B-B14F-4D97-AF65-F5344CB8AC3E}">
        <p14:creationId xmlns:p14="http://schemas.microsoft.com/office/powerpoint/2010/main" val="3008003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69026-8BE5-46C0-9EDB-2B6BBF105E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40C23C-41CD-4171-F90F-031F197E26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019256-CC23-111A-A03B-8F1778A70C57}"/>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5" name="Footer Placeholder 4">
            <a:extLst>
              <a:ext uri="{FF2B5EF4-FFF2-40B4-BE49-F238E27FC236}">
                <a16:creationId xmlns:a16="http://schemas.microsoft.com/office/drawing/2014/main" id="{425DF62D-9037-CC0B-173A-3ED98C4DD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F3A3F5-15EF-FBE2-27F5-471F2A56BACD}"/>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3306553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66F22-3C69-89E0-6C35-A3F7E8925C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0C767A-8D43-AEEC-9AF4-076F3082C4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E1A1AE-D9C5-6466-F61B-778A1DA2E6E3}"/>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5" name="Footer Placeholder 4">
            <a:extLst>
              <a:ext uri="{FF2B5EF4-FFF2-40B4-BE49-F238E27FC236}">
                <a16:creationId xmlns:a16="http://schemas.microsoft.com/office/drawing/2014/main" id="{D4306388-25EE-F224-E6FF-0E85DFC7F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4C6AB-62F4-5B73-72A0-F52A2585104C}"/>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374862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D635F-586F-7B25-B9B9-0291D34793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5DF72C-CDB3-AB72-2DB3-62A2043FF6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B82C88-ACA8-FA40-17AA-4DC7169E5A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EA58DB-D98A-EA15-530E-63D51E38A1A5}"/>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6" name="Footer Placeholder 5">
            <a:extLst>
              <a:ext uri="{FF2B5EF4-FFF2-40B4-BE49-F238E27FC236}">
                <a16:creationId xmlns:a16="http://schemas.microsoft.com/office/drawing/2014/main" id="{DE86DB5D-3C52-8D02-692E-9966277193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D470CC-AB11-85C8-7B39-2FC86007A379}"/>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1876789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E58B2-0DE9-6CC7-DEBF-B4965AE78D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9DFECC-FCDE-D59E-ADBF-E7A5745417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1DDCE9-EDBC-68D0-2DB1-2A98923955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A55A2A-7835-6E22-61AF-78608B8A1E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04E205-90D8-6479-F3E5-17A73CF666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97E2D2-2893-5CAD-0A77-CBC162F42E7C}"/>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8" name="Footer Placeholder 7">
            <a:extLst>
              <a:ext uri="{FF2B5EF4-FFF2-40B4-BE49-F238E27FC236}">
                <a16:creationId xmlns:a16="http://schemas.microsoft.com/office/drawing/2014/main" id="{BDDE571B-DBA1-02DF-0B4B-768BA412A7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7FE87D-CEA7-09AE-155E-4C62489E7FB5}"/>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3919879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ACCDA-B489-B09F-A48D-9F914F110A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7651DB-B65B-A255-CC55-1DCA949078B9}"/>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4" name="Footer Placeholder 3">
            <a:extLst>
              <a:ext uri="{FF2B5EF4-FFF2-40B4-BE49-F238E27FC236}">
                <a16:creationId xmlns:a16="http://schemas.microsoft.com/office/drawing/2014/main" id="{5F5278D2-16BB-EC50-79C2-25349509E3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418C55-CD82-F244-62BC-9531D2325401}"/>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421954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6B42D-22BF-0D81-535F-FDEED6EC080D}"/>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3" name="Footer Placeholder 2">
            <a:extLst>
              <a:ext uri="{FF2B5EF4-FFF2-40B4-BE49-F238E27FC236}">
                <a16:creationId xmlns:a16="http://schemas.microsoft.com/office/drawing/2014/main" id="{FDA559ED-E867-D5C8-987C-95297BAA05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E3337F-89D6-1A07-D6CA-3A0749F4CE0C}"/>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2665463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0CE09-0FFD-2BA5-E790-4C6E0AF223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9B9F4B-FAF5-229E-6F8F-CBEB642CB1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E9E667-F09E-F023-57E9-53E3C1FE3D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AA3620-BADD-4665-6282-2345075405F7}"/>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6" name="Footer Placeholder 5">
            <a:extLst>
              <a:ext uri="{FF2B5EF4-FFF2-40B4-BE49-F238E27FC236}">
                <a16:creationId xmlns:a16="http://schemas.microsoft.com/office/drawing/2014/main" id="{0E38593A-D846-EA18-F4A7-2B29DC1BE7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37956B-7544-317C-D2AE-38BEDB1CFC16}"/>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3551934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0CFE4-E14D-327B-3BFC-A7846BB7CA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4711EC-4CF0-C5AC-24E0-4FE365B01B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778D66-7D50-2730-E65C-A43D913E3C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1B4595-5142-4750-FA01-4FFE1E9F9FD9}"/>
              </a:ext>
            </a:extLst>
          </p:cNvPr>
          <p:cNvSpPr>
            <a:spLocks noGrp="1"/>
          </p:cNvSpPr>
          <p:nvPr>
            <p:ph type="dt" sz="half" idx="10"/>
          </p:nvPr>
        </p:nvSpPr>
        <p:spPr/>
        <p:txBody>
          <a:bodyPr/>
          <a:lstStyle/>
          <a:p>
            <a:fld id="{D062AD98-EC9A-4EC9-B9BC-D7E8819AA07F}" type="datetimeFigureOut">
              <a:rPr lang="en-US" smtClean="0"/>
              <a:t>8/6/2026</a:t>
            </a:fld>
            <a:endParaRPr lang="en-US"/>
          </a:p>
        </p:txBody>
      </p:sp>
      <p:sp>
        <p:nvSpPr>
          <p:cNvPr id="6" name="Footer Placeholder 5">
            <a:extLst>
              <a:ext uri="{FF2B5EF4-FFF2-40B4-BE49-F238E27FC236}">
                <a16:creationId xmlns:a16="http://schemas.microsoft.com/office/drawing/2014/main" id="{C53A8521-A2A8-A6EF-A634-18944C802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3516D8-8079-2145-F4CF-4054DC3CB5EF}"/>
              </a:ext>
            </a:extLst>
          </p:cNvPr>
          <p:cNvSpPr>
            <a:spLocks noGrp="1"/>
          </p:cNvSpPr>
          <p:nvPr>
            <p:ph type="sldNum" sz="quarter" idx="12"/>
          </p:nvPr>
        </p:nvSpPr>
        <p:spPr/>
        <p:txBody>
          <a:bodyPr/>
          <a:lstStyle/>
          <a:p>
            <a:fld id="{BF90DE30-84A6-4B69-B43B-15FFFDED29BF}" type="slidenum">
              <a:rPr lang="en-US" smtClean="0"/>
              <a:t>‹#›</a:t>
            </a:fld>
            <a:endParaRPr lang="en-US"/>
          </a:p>
        </p:txBody>
      </p:sp>
    </p:spTree>
    <p:extLst>
      <p:ext uri="{BB962C8B-B14F-4D97-AF65-F5344CB8AC3E}">
        <p14:creationId xmlns:p14="http://schemas.microsoft.com/office/powerpoint/2010/main" val="186695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CC86B7-4CE2-8EEE-4BFA-DE1B1CD138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82990F-3286-2BC8-9AAB-5AB50FFBF1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6F9C0D-66E0-D21D-1EF0-B51448A88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62AD98-EC9A-4EC9-B9BC-D7E8819AA07F}" type="datetimeFigureOut">
              <a:rPr lang="en-US" smtClean="0"/>
              <a:t>8/6/2026</a:t>
            </a:fld>
            <a:endParaRPr lang="en-US"/>
          </a:p>
        </p:txBody>
      </p:sp>
      <p:sp>
        <p:nvSpPr>
          <p:cNvPr id="5" name="Footer Placeholder 4">
            <a:extLst>
              <a:ext uri="{FF2B5EF4-FFF2-40B4-BE49-F238E27FC236}">
                <a16:creationId xmlns:a16="http://schemas.microsoft.com/office/drawing/2014/main" id="{B1CF57D3-347B-17C8-2A2D-FC6BE7DF01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E4156DC-B98E-D839-4018-463F358166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90DE30-84A6-4B69-B43B-15FFFDED29BF}" type="slidenum">
              <a:rPr lang="en-US" smtClean="0"/>
              <a:t>‹#›</a:t>
            </a:fld>
            <a:endParaRPr lang="en-US"/>
          </a:p>
        </p:txBody>
      </p:sp>
    </p:spTree>
    <p:extLst>
      <p:ext uri="{BB962C8B-B14F-4D97-AF65-F5344CB8AC3E}">
        <p14:creationId xmlns:p14="http://schemas.microsoft.com/office/powerpoint/2010/main" val="1857629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A8C9D-3D1C-4F1D-CA82-0E06F6BEB53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E6FE930-779D-706C-D4F7-0709866F3612}"/>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D1623228-8355-5DC4-C78C-071CA3155B6A}"/>
              </a:ext>
            </a:extLst>
          </p:cNvPr>
          <p:cNvPicPr>
            <a:picLocks noChangeAspect="1"/>
          </p:cNvPicPr>
          <p:nvPr/>
        </p:nvPicPr>
        <p:blipFill>
          <a:blip r:embed="rId2"/>
          <a:srcRect t="1106" b="26100"/>
          <a:stretch>
            <a:fillRect/>
          </a:stretch>
        </p:blipFill>
        <p:spPr>
          <a:xfrm>
            <a:off x="0" y="-1"/>
            <a:ext cx="12192000" cy="6858001"/>
          </a:xfrm>
          <a:prstGeom prst="rect">
            <a:avLst/>
          </a:prstGeom>
        </p:spPr>
      </p:pic>
    </p:spTree>
    <p:extLst>
      <p:ext uri="{BB962C8B-B14F-4D97-AF65-F5344CB8AC3E}">
        <p14:creationId xmlns:p14="http://schemas.microsoft.com/office/powerpoint/2010/main" val="3942757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79069" y="423130"/>
            <a:ext cx="3154456" cy="201367"/>
          </a:xfrm>
          <a:prstGeom prst="rect">
            <a:avLst/>
          </a:prstGeom>
        </p:spPr>
        <p:txBody>
          <a:bodyPr vert="horz" wrap="square" lIns="0" tIns="11206" rIns="0" bIns="0" rtlCol="0">
            <a:spAutoFit/>
          </a:bodyPr>
          <a:lstStyle/>
          <a:p>
            <a:pPr marL="11206">
              <a:spcBef>
                <a:spcPts val="88"/>
              </a:spcBef>
            </a:pPr>
            <a:r>
              <a:rPr sz="1235" spc="-176">
                <a:solidFill>
                  <a:srgbClr val="B6B6B6"/>
                </a:solidFill>
                <a:latin typeface="Arial Black"/>
                <a:cs typeface="Arial Black"/>
              </a:rPr>
              <a:t>SURVEY</a:t>
            </a:r>
            <a:r>
              <a:rPr sz="1235" spc="-75">
                <a:solidFill>
                  <a:srgbClr val="B6B6B6"/>
                </a:solidFill>
                <a:latin typeface="Arial Black"/>
                <a:cs typeface="Arial Black"/>
              </a:rPr>
              <a:t> </a:t>
            </a:r>
            <a:r>
              <a:rPr sz="1235" spc="-141">
                <a:solidFill>
                  <a:srgbClr val="B6B6B6"/>
                </a:solidFill>
                <a:latin typeface="Arial Black"/>
                <a:cs typeface="Arial Black"/>
              </a:rPr>
              <a:t>OVERVIEW</a:t>
            </a:r>
            <a:r>
              <a:rPr sz="1235" spc="-71">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18">
                <a:solidFill>
                  <a:srgbClr val="B6B6B6"/>
                </a:solidFill>
                <a:latin typeface="Lucida Sans"/>
                <a:cs typeface="Lucida Sans"/>
              </a:rPr>
              <a:t>Study</a:t>
            </a:r>
            <a:r>
              <a:rPr sz="1235" spc="-49">
                <a:solidFill>
                  <a:srgbClr val="B6B6B6"/>
                </a:solidFill>
                <a:latin typeface="Lucida Sans"/>
                <a:cs typeface="Lucida Sans"/>
              </a:rPr>
              <a:t> </a:t>
            </a:r>
            <a:r>
              <a:rPr sz="1235" spc="-9">
                <a:solidFill>
                  <a:srgbClr val="B6B6B6"/>
                </a:solidFill>
                <a:latin typeface="Lucida Sans"/>
                <a:cs typeface="Lucida Sans"/>
              </a:rPr>
              <a:t>Demographics</a:t>
            </a:r>
            <a:endParaRPr sz="1235">
              <a:latin typeface="Lucida Sans"/>
              <a:cs typeface="Lucida Sans"/>
            </a:endParaRPr>
          </a:p>
        </p:txBody>
      </p:sp>
      <p:sp>
        <p:nvSpPr>
          <p:cNvPr id="3" name="object 3"/>
          <p:cNvSpPr/>
          <p:nvPr/>
        </p:nvSpPr>
        <p:spPr>
          <a:xfrm>
            <a:off x="0" y="6602953"/>
            <a:ext cx="12191999" cy="271166"/>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4" name="object 4" descr="$PPTXTitle"/>
          <p:cNvSpPr txBox="1">
            <a:spLocks noGrp="1"/>
          </p:cNvSpPr>
          <p:nvPr>
            <p:ph type="title"/>
          </p:nvPr>
        </p:nvSpPr>
        <p:spPr>
          <a:xfrm>
            <a:off x="379069" y="632330"/>
            <a:ext cx="9687486" cy="598918"/>
          </a:xfrm>
          <a:prstGeom prst="rect">
            <a:avLst/>
          </a:prstGeom>
        </p:spPr>
        <p:txBody>
          <a:bodyPr vert="horz" wrap="square" lIns="0" tIns="105446" rIns="0" bIns="0" rtlCol="0" anchor="ctr">
            <a:spAutoFit/>
          </a:bodyPr>
          <a:lstStyle/>
          <a:p>
            <a:pPr marL="11206">
              <a:lnSpc>
                <a:spcPct val="100000"/>
              </a:lnSpc>
              <a:spcBef>
                <a:spcPts val="88"/>
              </a:spcBef>
            </a:pPr>
            <a:r>
              <a:rPr sz="3200" spc="-106">
                <a:solidFill>
                  <a:srgbClr val="063D5E"/>
                </a:solidFill>
                <a:latin typeface="Arial Black" panose="020B0A04020102020204" pitchFamily="34" charset="0"/>
              </a:rPr>
              <a:t>Participant</a:t>
            </a:r>
            <a:r>
              <a:rPr sz="3200" spc="-101">
                <a:solidFill>
                  <a:srgbClr val="063D5E"/>
                </a:solidFill>
                <a:latin typeface="Arial Black" panose="020B0A04020102020204" pitchFamily="34" charset="0"/>
              </a:rPr>
              <a:t> </a:t>
            </a:r>
            <a:r>
              <a:rPr sz="3200" spc="-115">
                <a:solidFill>
                  <a:srgbClr val="063D5E"/>
                </a:solidFill>
                <a:latin typeface="Arial Black" panose="020B0A04020102020204" pitchFamily="34" charset="0"/>
              </a:rPr>
              <a:t>Demographics</a:t>
            </a:r>
          </a:p>
        </p:txBody>
      </p:sp>
      <p:grpSp>
        <p:nvGrpSpPr>
          <p:cNvPr id="5" name="object 5"/>
          <p:cNvGrpSpPr/>
          <p:nvPr/>
        </p:nvGrpSpPr>
        <p:grpSpPr>
          <a:xfrm>
            <a:off x="4777628" y="1762125"/>
            <a:ext cx="2636744" cy="1968874"/>
            <a:chOff x="3535045" y="1997075"/>
            <a:chExt cx="2988310" cy="2231390"/>
          </a:xfrm>
        </p:grpSpPr>
        <p:sp>
          <p:nvSpPr>
            <p:cNvPr id="6" name="object 6"/>
            <p:cNvSpPr/>
            <p:nvPr/>
          </p:nvSpPr>
          <p:spPr>
            <a:xfrm>
              <a:off x="3535045" y="1997075"/>
              <a:ext cx="2988310" cy="2231390"/>
            </a:xfrm>
            <a:custGeom>
              <a:avLst/>
              <a:gdLst/>
              <a:ahLst/>
              <a:cxnLst/>
              <a:rect l="l" t="t" r="r" b="b"/>
              <a:pathLst>
                <a:path w="2988309" h="2231390">
                  <a:moveTo>
                    <a:pt x="2774188" y="0"/>
                  </a:moveTo>
                  <a:lnTo>
                    <a:pt x="214121" y="0"/>
                  </a:lnTo>
                  <a:lnTo>
                    <a:pt x="165031" y="5656"/>
                  </a:lnTo>
                  <a:lnTo>
                    <a:pt x="119964" y="21766"/>
                  </a:lnTo>
                  <a:lnTo>
                    <a:pt x="80207" y="47046"/>
                  </a:lnTo>
                  <a:lnTo>
                    <a:pt x="47046" y="80207"/>
                  </a:lnTo>
                  <a:lnTo>
                    <a:pt x="21766" y="119964"/>
                  </a:lnTo>
                  <a:lnTo>
                    <a:pt x="5656" y="165031"/>
                  </a:lnTo>
                  <a:lnTo>
                    <a:pt x="0" y="214121"/>
                  </a:lnTo>
                  <a:lnTo>
                    <a:pt x="0" y="2017140"/>
                  </a:lnTo>
                  <a:lnTo>
                    <a:pt x="5656" y="2066231"/>
                  </a:lnTo>
                  <a:lnTo>
                    <a:pt x="21766" y="2111297"/>
                  </a:lnTo>
                  <a:lnTo>
                    <a:pt x="47046" y="2151055"/>
                  </a:lnTo>
                  <a:lnTo>
                    <a:pt x="80207" y="2184216"/>
                  </a:lnTo>
                  <a:lnTo>
                    <a:pt x="119964" y="2209496"/>
                  </a:lnTo>
                  <a:lnTo>
                    <a:pt x="165031" y="2225606"/>
                  </a:lnTo>
                  <a:lnTo>
                    <a:pt x="214121" y="2231263"/>
                  </a:lnTo>
                  <a:lnTo>
                    <a:pt x="2774188" y="2231263"/>
                  </a:lnTo>
                  <a:lnTo>
                    <a:pt x="2823278" y="2225606"/>
                  </a:lnTo>
                  <a:lnTo>
                    <a:pt x="2868345" y="2209496"/>
                  </a:lnTo>
                  <a:lnTo>
                    <a:pt x="2908102" y="2184216"/>
                  </a:lnTo>
                  <a:lnTo>
                    <a:pt x="2941263" y="2151055"/>
                  </a:lnTo>
                  <a:lnTo>
                    <a:pt x="2966543" y="2111297"/>
                  </a:lnTo>
                  <a:lnTo>
                    <a:pt x="2982653" y="2066231"/>
                  </a:lnTo>
                  <a:lnTo>
                    <a:pt x="2988310" y="2017140"/>
                  </a:lnTo>
                  <a:lnTo>
                    <a:pt x="2988310" y="214121"/>
                  </a:lnTo>
                  <a:lnTo>
                    <a:pt x="2982653" y="165031"/>
                  </a:lnTo>
                  <a:lnTo>
                    <a:pt x="2966543" y="119964"/>
                  </a:lnTo>
                  <a:lnTo>
                    <a:pt x="2941263" y="80207"/>
                  </a:lnTo>
                  <a:lnTo>
                    <a:pt x="2908102" y="47046"/>
                  </a:lnTo>
                  <a:lnTo>
                    <a:pt x="2868345" y="21766"/>
                  </a:lnTo>
                  <a:lnTo>
                    <a:pt x="2823278" y="5656"/>
                  </a:lnTo>
                  <a:lnTo>
                    <a:pt x="2774188" y="0"/>
                  </a:lnTo>
                  <a:close/>
                </a:path>
              </a:pathLst>
            </a:custGeom>
            <a:solidFill>
              <a:srgbClr val="F7F7F7"/>
            </a:solidFill>
          </p:spPr>
          <p:txBody>
            <a:bodyPr wrap="square" lIns="0" tIns="0" rIns="0" bIns="0" rtlCol="0"/>
            <a:lstStyle/>
            <a:p>
              <a:endParaRPr sz="1588"/>
            </a:p>
          </p:txBody>
        </p:sp>
        <p:sp>
          <p:nvSpPr>
            <p:cNvPr id="7" name="object 7"/>
            <p:cNvSpPr/>
            <p:nvPr/>
          </p:nvSpPr>
          <p:spPr>
            <a:xfrm>
              <a:off x="4636754" y="2546182"/>
              <a:ext cx="0" cy="1430655"/>
            </a:xfrm>
            <a:custGeom>
              <a:avLst/>
              <a:gdLst/>
              <a:ahLst/>
              <a:cxnLst/>
              <a:rect l="l" t="t" r="r" b="b"/>
              <a:pathLst>
                <a:path h="1430654">
                  <a:moveTo>
                    <a:pt x="0" y="0"/>
                  </a:moveTo>
                  <a:lnTo>
                    <a:pt x="0" y="1430287"/>
                  </a:lnTo>
                </a:path>
              </a:pathLst>
            </a:custGeom>
            <a:ln w="9533">
              <a:solidFill>
                <a:srgbClr val="8A8A8A"/>
              </a:solidFill>
            </a:ln>
          </p:spPr>
          <p:txBody>
            <a:bodyPr wrap="square" lIns="0" tIns="0" rIns="0" bIns="0" rtlCol="0"/>
            <a:lstStyle/>
            <a:p>
              <a:endParaRPr sz="1588"/>
            </a:p>
          </p:txBody>
        </p:sp>
        <p:sp>
          <p:nvSpPr>
            <p:cNvPr id="8" name="object 8"/>
            <p:cNvSpPr/>
            <p:nvPr/>
          </p:nvSpPr>
          <p:spPr>
            <a:xfrm>
              <a:off x="4641519" y="2607208"/>
              <a:ext cx="1287145" cy="1306830"/>
            </a:xfrm>
            <a:custGeom>
              <a:avLst/>
              <a:gdLst/>
              <a:ahLst/>
              <a:cxnLst/>
              <a:rect l="l" t="t" r="r" b="b"/>
              <a:pathLst>
                <a:path w="1287145" h="1306829">
                  <a:moveTo>
                    <a:pt x="66725" y="1144231"/>
                  </a:moveTo>
                  <a:lnTo>
                    <a:pt x="0" y="1144231"/>
                  </a:lnTo>
                  <a:lnTo>
                    <a:pt x="0" y="1306334"/>
                  </a:lnTo>
                  <a:lnTo>
                    <a:pt x="66725" y="1306334"/>
                  </a:lnTo>
                  <a:lnTo>
                    <a:pt x="66725" y="1144231"/>
                  </a:lnTo>
                  <a:close/>
                </a:path>
                <a:path w="1287145" h="1306829">
                  <a:moveTo>
                    <a:pt x="533844" y="858177"/>
                  </a:moveTo>
                  <a:lnTo>
                    <a:pt x="0" y="858177"/>
                  </a:lnTo>
                  <a:lnTo>
                    <a:pt x="0" y="1020279"/>
                  </a:lnTo>
                  <a:lnTo>
                    <a:pt x="533844" y="1020279"/>
                  </a:lnTo>
                  <a:lnTo>
                    <a:pt x="533844" y="858177"/>
                  </a:lnTo>
                  <a:close/>
                </a:path>
                <a:path w="1287145" h="1306829">
                  <a:moveTo>
                    <a:pt x="638708" y="572122"/>
                  </a:moveTo>
                  <a:lnTo>
                    <a:pt x="0" y="572122"/>
                  </a:lnTo>
                  <a:lnTo>
                    <a:pt x="0" y="734225"/>
                  </a:lnTo>
                  <a:lnTo>
                    <a:pt x="638708" y="734225"/>
                  </a:lnTo>
                  <a:lnTo>
                    <a:pt x="638708" y="572122"/>
                  </a:lnTo>
                  <a:close/>
                </a:path>
                <a:path w="1287145" h="1306829">
                  <a:moveTo>
                    <a:pt x="1000963" y="286067"/>
                  </a:moveTo>
                  <a:lnTo>
                    <a:pt x="0" y="286067"/>
                  </a:lnTo>
                  <a:lnTo>
                    <a:pt x="0" y="448157"/>
                  </a:lnTo>
                  <a:lnTo>
                    <a:pt x="1000963" y="448157"/>
                  </a:lnTo>
                  <a:lnTo>
                    <a:pt x="1000963" y="286067"/>
                  </a:lnTo>
                  <a:close/>
                </a:path>
                <a:path w="1287145" h="1306829">
                  <a:moveTo>
                    <a:pt x="1286967" y="0"/>
                  </a:moveTo>
                  <a:lnTo>
                    <a:pt x="0" y="0"/>
                  </a:lnTo>
                  <a:lnTo>
                    <a:pt x="0" y="162102"/>
                  </a:lnTo>
                  <a:lnTo>
                    <a:pt x="1286967" y="162102"/>
                  </a:lnTo>
                  <a:lnTo>
                    <a:pt x="1286967" y="0"/>
                  </a:lnTo>
                  <a:close/>
                </a:path>
              </a:pathLst>
            </a:custGeom>
            <a:solidFill>
              <a:srgbClr val="2D89B0"/>
            </a:solidFill>
          </p:spPr>
          <p:txBody>
            <a:bodyPr wrap="square" lIns="0" tIns="0" rIns="0" bIns="0" rtlCol="0"/>
            <a:lstStyle/>
            <a:p>
              <a:endParaRPr sz="1588"/>
            </a:p>
          </p:txBody>
        </p:sp>
      </p:grpSp>
      <p:grpSp>
        <p:nvGrpSpPr>
          <p:cNvPr id="9" name="object 9"/>
          <p:cNvGrpSpPr/>
          <p:nvPr/>
        </p:nvGrpSpPr>
        <p:grpSpPr>
          <a:xfrm>
            <a:off x="7564642" y="1762125"/>
            <a:ext cx="2636744" cy="1968874"/>
            <a:chOff x="6693661" y="1997075"/>
            <a:chExt cx="2988310" cy="2231390"/>
          </a:xfrm>
        </p:grpSpPr>
        <p:sp>
          <p:nvSpPr>
            <p:cNvPr id="10" name="object 10"/>
            <p:cNvSpPr/>
            <p:nvPr/>
          </p:nvSpPr>
          <p:spPr>
            <a:xfrm>
              <a:off x="6693661" y="1997075"/>
              <a:ext cx="2988310" cy="2231390"/>
            </a:xfrm>
            <a:custGeom>
              <a:avLst/>
              <a:gdLst/>
              <a:ahLst/>
              <a:cxnLst/>
              <a:rect l="l" t="t" r="r" b="b"/>
              <a:pathLst>
                <a:path w="2988309" h="2231390">
                  <a:moveTo>
                    <a:pt x="2774188" y="0"/>
                  </a:moveTo>
                  <a:lnTo>
                    <a:pt x="214121" y="0"/>
                  </a:lnTo>
                  <a:lnTo>
                    <a:pt x="165031" y="5656"/>
                  </a:lnTo>
                  <a:lnTo>
                    <a:pt x="119964" y="21766"/>
                  </a:lnTo>
                  <a:lnTo>
                    <a:pt x="80207" y="47046"/>
                  </a:lnTo>
                  <a:lnTo>
                    <a:pt x="47046" y="80207"/>
                  </a:lnTo>
                  <a:lnTo>
                    <a:pt x="21766" y="119964"/>
                  </a:lnTo>
                  <a:lnTo>
                    <a:pt x="5656" y="165031"/>
                  </a:lnTo>
                  <a:lnTo>
                    <a:pt x="0" y="214121"/>
                  </a:lnTo>
                  <a:lnTo>
                    <a:pt x="0" y="2017140"/>
                  </a:lnTo>
                  <a:lnTo>
                    <a:pt x="5656" y="2066231"/>
                  </a:lnTo>
                  <a:lnTo>
                    <a:pt x="21766" y="2111297"/>
                  </a:lnTo>
                  <a:lnTo>
                    <a:pt x="47046" y="2151055"/>
                  </a:lnTo>
                  <a:lnTo>
                    <a:pt x="80207" y="2184216"/>
                  </a:lnTo>
                  <a:lnTo>
                    <a:pt x="119964" y="2209496"/>
                  </a:lnTo>
                  <a:lnTo>
                    <a:pt x="165031" y="2225606"/>
                  </a:lnTo>
                  <a:lnTo>
                    <a:pt x="214121" y="2231263"/>
                  </a:lnTo>
                  <a:lnTo>
                    <a:pt x="2774188" y="2231263"/>
                  </a:lnTo>
                  <a:lnTo>
                    <a:pt x="2823278" y="2225606"/>
                  </a:lnTo>
                  <a:lnTo>
                    <a:pt x="2868344" y="2209496"/>
                  </a:lnTo>
                  <a:lnTo>
                    <a:pt x="2908102" y="2184216"/>
                  </a:lnTo>
                  <a:lnTo>
                    <a:pt x="2941263" y="2151055"/>
                  </a:lnTo>
                  <a:lnTo>
                    <a:pt x="2966542" y="2111297"/>
                  </a:lnTo>
                  <a:lnTo>
                    <a:pt x="2982653" y="2066231"/>
                  </a:lnTo>
                  <a:lnTo>
                    <a:pt x="2988309" y="2017140"/>
                  </a:lnTo>
                  <a:lnTo>
                    <a:pt x="2988309" y="214121"/>
                  </a:lnTo>
                  <a:lnTo>
                    <a:pt x="2982653" y="165031"/>
                  </a:lnTo>
                  <a:lnTo>
                    <a:pt x="2966542" y="119964"/>
                  </a:lnTo>
                  <a:lnTo>
                    <a:pt x="2941263" y="80207"/>
                  </a:lnTo>
                  <a:lnTo>
                    <a:pt x="2908102" y="47046"/>
                  </a:lnTo>
                  <a:lnTo>
                    <a:pt x="2868344" y="21766"/>
                  </a:lnTo>
                  <a:lnTo>
                    <a:pt x="2823278" y="5656"/>
                  </a:lnTo>
                  <a:lnTo>
                    <a:pt x="2774188" y="0"/>
                  </a:lnTo>
                  <a:close/>
                </a:path>
              </a:pathLst>
            </a:custGeom>
            <a:solidFill>
              <a:srgbClr val="F7F7F7"/>
            </a:solidFill>
          </p:spPr>
          <p:txBody>
            <a:bodyPr wrap="square" lIns="0" tIns="0" rIns="0" bIns="0" rtlCol="0"/>
            <a:lstStyle/>
            <a:p>
              <a:endParaRPr sz="1588"/>
            </a:p>
          </p:txBody>
        </p:sp>
        <p:sp>
          <p:nvSpPr>
            <p:cNvPr id="11" name="object 11"/>
            <p:cNvSpPr/>
            <p:nvPr/>
          </p:nvSpPr>
          <p:spPr>
            <a:xfrm>
              <a:off x="7862473" y="2678413"/>
              <a:ext cx="0" cy="1233170"/>
            </a:xfrm>
            <a:custGeom>
              <a:avLst/>
              <a:gdLst/>
              <a:ahLst/>
              <a:cxnLst/>
              <a:rect l="l" t="t" r="r" b="b"/>
              <a:pathLst>
                <a:path h="1233170">
                  <a:moveTo>
                    <a:pt x="0" y="0"/>
                  </a:moveTo>
                  <a:lnTo>
                    <a:pt x="0" y="1232950"/>
                  </a:lnTo>
                </a:path>
              </a:pathLst>
            </a:custGeom>
            <a:ln w="9551">
              <a:solidFill>
                <a:srgbClr val="8A8A8A"/>
              </a:solidFill>
            </a:ln>
          </p:spPr>
          <p:txBody>
            <a:bodyPr wrap="square" lIns="0" tIns="0" rIns="0" bIns="0" rtlCol="0"/>
            <a:lstStyle/>
            <a:p>
              <a:endParaRPr sz="1588"/>
            </a:p>
          </p:txBody>
        </p:sp>
        <p:sp>
          <p:nvSpPr>
            <p:cNvPr id="12" name="object 12"/>
            <p:cNvSpPr/>
            <p:nvPr/>
          </p:nvSpPr>
          <p:spPr>
            <a:xfrm>
              <a:off x="7867243" y="2763456"/>
              <a:ext cx="1223010" cy="1058545"/>
            </a:xfrm>
            <a:custGeom>
              <a:avLst/>
              <a:gdLst/>
              <a:ahLst/>
              <a:cxnLst/>
              <a:rect l="l" t="t" r="r" b="b"/>
              <a:pathLst>
                <a:path w="1223009" h="1058545">
                  <a:moveTo>
                    <a:pt x="114617" y="616483"/>
                  </a:moveTo>
                  <a:lnTo>
                    <a:pt x="0" y="616483"/>
                  </a:lnTo>
                  <a:lnTo>
                    <a:pt x="0" y="750290"/>
                  </a:lnTo>
                  <a:lnTo>
                    <a:pt x="114617" y="750290"/>
                  </a:lnTo>
                  <a:lnTo>
                    <a:pt x="114617" y="616483"/>
                  </a:lnTo>
                  <a:close/>
                </a:path>
                <a:path w="1223009" h="1058545">
                  <a:moveTo>
                    <a:pt x="152831" y="924712"/>
                  </a:moveTo>
                  <a:lnTo>
                    <a:pt x="0" y="924712"/>
                  </a:lnTo>
                  <a:lnTo>
                    <a:pt x="0" y="1058519"/>
                  </a:lnTo>
                  <a:lnTo>
                    <a:pt x="152831" y="1058519"/>
                  </a:lnTo>
                  <a:lnTo>
                    <a:pt x="152831" y="924712"/>
                  </a:lnTo>
                  <a:close/>
                </a:path>
                <a:path w="1223009" h="1058545">
                  <a:moveTo>
                    <a:pt x="257898" y="308241"/>
                  </a:moveTo>
                  <a:lnTo>
                    <a:pt x="0" y="308241"/>
                  </a:lnTo>
                  <a:lnTo>
                    <a:pt x="0" y="442048"/>
                  </a:lnTo>
                  <a:lnTo>
                    <a:pt x="257898" y="442048"/>
                  </a:lnTo>
                  <a:lnTo>
                    <a:pt x="257898" y="308241"/>
                  </a:lnTo>
                  <a:close/>
                </a:path>
                <a:path w="1223009" h="1058545">
                  <a:moveTo>
                    <a:pt x="1222641" y="0"/>
                  </a:moveTo>
                  <a:lnTo>
                    <a:pt x="0" y="0"/>
                  </a:lnTo>
                  <a:lnTo>
                    <a:pt x="0" y="133807"/>
                  </a:lnTo>
                  <a:lnTo>
                    <a:pt x="1222641" y="133807"/>
                  </a:lnTo>
                  <a:lnTo>
                    <a:pt x="1222641" y="0"/>
                  </a:lnTo>
                  <a:close/>
                </a:path>
              </a:pathLst>
            </a:custGeom>
            <a:solidFill>
              <a:srgbClr val="2D89B0"/>
            </a:solidFill>
          </p:spPr>
          <p:txBody>
            <a:bodyPr wrap="square" lIns="0" tIns="0" rIns="0" bIns="0" rtlCol="0"/>
            <a:lstStyle/>
            <a:p>
              <a:endParaRPr sz="1588"/>
            </a:p>
          </p:txBody>
        </p:sp>
      </p:grpSp>
      <p:grpSp>
        <p:nvGrpSpPr>
          <p:cNvPr id="13" name="object 13"/>
          <p:cNvGrpSpPr/>
          <p:nvPr/>
        </p:nvGrpSpPr>
        <p:grpSpPr>
          <a:xfrm>
            <a:off x="1989044" y="3892138"/>
            <a:ext cx="2636744" cy="1968874"/>
            <a:chOff x="374650" y="4411090"/>
            <a:chExt cx="2988310" cy="2231390"/>
          </a:xfrm>
        </p:grpSpPr>
        <p:sp>
          <p:nvSpPr>
            <p:cNvPr id="14" name="object 14"/>
            <p:cNvSpPr/>
            <p:nvPr/>
          </p:nvSpPr>
          <p:spPr>
            <a:xfrm>
              <a:off x="374650" y="4411090"/>
              <a:ext cx="2988310" cy="2231390"/>
            </a:xfrm>
            <a:custGeom>
              <a:avLst/>
              <a:gdLst/>
              <a:ahLst/>
              <a:cxnLst/>
              <a:rect l="l" t="t" r="r" b="b"/>
              <a:pathLst>
                <a:path w="2988310" h="2231390">
                  <a:moveTo>
                    <a:pt x="2774188" y="0"/>
                  </a:moveTo>
                  <a:lnTo>
                    <a:pt x="214122" y="0"/>
                  </a:lnTo>
                  <a:lnTo>
                    <a:pt x="165031" y="5656"/>
                  </a:lnTo>
                  <a:lnTo>
                    <a:pt x="119965" y="21767"/>
                  </a:lnTo>
                  <a:lnTo>
                    <a:pt x="80207" y="47046"/>
                  </a:lnTo>
                  <a:lnTo>
                    <a:pt x="47046" y="80207"/>
                  </a:lnTo>
                  <a:lnTo>
                    <a:pt x="21766" y="119965"/>
                  </a:lnTo>
                  <a:lnTo>
                    <a:pt x="5656" y="165031"/>
                  </a:lnTo>
                  <a:lnTo>
                    <a:pt x="0" y="214122"/>
                  </a:lnTo>
                  <a:lnTo>
                    <a:pt x="0" y="2017141"/>
                  </a:lnTo>
                  <a:lnTo>
                    <a:pt x="5656" y="2066231"/>
                  </a:lnTo>
                  <a:lnTo>
                    <a:pt x="21766" y="2111297"/>
                  </a:lnTo>
                  <a:lnTo>
                    <a:pt x="47046" y="2151055"/>
                  </a:lnTo>
                  <a:lnTo>
                    <a:pt x="80207" y="2184216"/>
                  </a:lnTo>
                  <a:lnTo>
                    <a:pt x="119965" y="2209496"/>
                  </a:lnTo>
                  <a:lnTo>
                    <a:pt x="165031" y="2225607"/>
                  </a:lnTo>
                  <a:lnTo>
                    <a:pt x="214122" y="2231263"/>
                  </a:lnTo>
                  <a:lnTo>
                    <a:pt x="2774188" y="2231263"/>
                  </a:lnTo>
                  <a:lnTo>
                    <a:pt x="2823278" y="2225607"/>
                  </a:lnTo>
                  <a:lnTo>
                    <a:pt x="2868344" y="2209496"/>
                  </a:lnTo>
                  <a:lnTo>
                    <a:pt x="2908102" y="2184216"/>
                  </a:lnTo>
                  <a:lnTo>
                    <a:pt x="2941263" y="2151055"/>
                  </a:lnTo>
                  <a:lnTo>
                    <a:pt x="2966542" y="2111297"/>
                  </a:lnTo>
                  <a:lnTo>
                    <a:pt x="2982653" y="2066231"/>
                  </a:lnTo>
                  <a:lnTo>
                    <a:pt x="2988309" y="2017141"/>
                  </a:lnTo>
                  <a:lnTo>
                    <a:pt x="2988309" y="214122"/>
                  </a:lnTo>
                  <a:lnTo>
                    <a:pt x="2982653" y="165031"/>
                  </a:lnTo>
                  <a:lnTo>
                    <a:pt x="2966542" y="119965"/>
                  </a:lnTo>
                  <a:lnTo>
                    <a:pt x="2941263" y="80207"/>
                  </a:lnTo>
                  <a:lnTo>
                    <a:pt x="2908102" y="47046"/>
                  </a:lnTo>
                  <a:lnTo>
                    <a:pt x="2868344" y="21767"/>
                  </a:lnTo>
                  <a:lnTo>
                    <a:pt x="2823278" y="5656"/>
                  </a:lnTo>
                  <a:lnTo>
                    <a:pt x="2774188" y="0"/>
                  </a:lnTo>
                  <a:close/>
                </a:path>
              </a:pathLst>
            </a:custGeom>
            <a:solidFill>
              <a:srgbClr val="F7F7F7"/>
            </a:solidFill>
          </p:spPr>
          <p:txBody>
            <a:bodyPr wrap="square" lIns="0" tIns="0" rIns="0" bIns="0" rtlCol="0"/>
            <a:lstStyle/>
            <a:p>
              <a:endParaRPr sz="1588"/>
            </a:p>
          </p:txBody>
        </p:sp>
        <p:sp>
          <p:nvSpPr>
            <p:cNvPr id="15" name="object 15"/>
            <p:cNvSpPr/>
            <p:nvPr/>
          </p:nvSpPr>
          <p:spPr>
            <a:xfrm>
              <a:off x="1024732" y="5218765"/>
              <a:ext cx="0" cy="974090"/>
            </a:xfrm>
            <a:custGeom>
              <a:avLst/>
              <a:gdLst/>
              <a:ahLst/>
              <a:cxnLst/>
              <a:rect l="l" t="t" r="r" b="b"/>
              <a:pathLst>
                <a:path h="974089">
                  <a:moveTo>
                    <a:pt x="0" y="0"/>
                  </a:moveTo>
                  <a:lnTo>
                    <a:pt x="0" y="973693"/>
                  </a:lnTo>
                </a:path>
              </a:pathLst>
            </a:custGeom>
            <a:ln w="9551">
              <a:solidFill>
                <a:srgbClr val="8A8A8A"/>
              </a:solidFill>
            </a:ln>
          </p:spPr>
          <p:txBody>
            <a:bodyPr wrap="square" lIns="0" tIns="0" rIns="0" bIns="0" rtlCol="0"/>
            <a:lstStyle/>
            <a:p>
              <a:endParaRPr sz="1588"/>
            </a:p>
          </p:txBody>
        </p:sp>
        <p:sp>
          <p:nvSpPr>
            <p:cNvPr id="16" name="object 16"/>
            <p:cNvSpPr/>
            <p:nvPr/>
          </p:nvSpPr>
          <p:spPr>
            <a:xfrm>
              <a:off x="1029500" y="5354421"/>
              <a:ext cx="1404620" cy="697230"/>
            </a:xfrm>
            <a:custGeom>
              <a:avLst/>
              <a:gdLst/>
              <a:ahLst/>
              <a:cxnLst/>
              <a:rect l="l" t="t" r="r" b="b"/>
              <a:pathLst>
                <a:path w="1404620" h="697229">
                  <a:moveTo>
                    <a:pt x="534911" y="486841"/>
                  </a:moveTo>
                  <a:lnTo>
                    <a:pt x="0" y="486841"/>
                  </a:lnTo>
                  <a:lnTo>
                    <a:pt x="0" y="696861"/>
                  </a:lnTo>
                  <a:lnTo>
                    <a:pt x="534911" y="696861"/>
                  </a:lnTo>
                  <a:lnTo>
                    <a:pt x="534911" y="486841"/>
                  </a:lnTo>
                  <a:close/>
                </a:path>
                <a:path w="1404620" h="697229">
                  <a:moveTo>
                    <a:pt x="1404124" y="0"/>
                  </a:moveTo>
                  <a:lnTo>
                    <a:pt x="0" y="0"/>
                  </a:lnTo>
                  <a:lnTo>
                    <a:pt x="0" y="210007"/>
                  </a:lnTo>
                  <a:lnTo>
                    <a:pt x="1404124" y="210007"/>
                  </a:lnTo>
                  <a:lnTo>
                    <a:pt x="1404124" y="0"/>
                  </a:lnTo>
                  <a:close/>
                </a:path>
              </a:pathLst>
            </a:custGeom>
            <a:solidFill>
              <a:srgbClr val="2D89B0"/>
            </a:solidFill>
          </p:spPr>
          <p:txBody>
            <a:bodyPr wrap="square" lIns="0" tIns="0" rIns="0" bIns="0" rtlCol="0"/>
            <a:lstStyle/>
            <a:p>
              <a:endParaRPr sz="1588"/>
            </a:p>
          </p:txBody>
        </p:sp>
      </p:grpSp>
      <p:grpSp>
        <p:nvGrpSpPr>
          <p:cNvPr id="17" name="object 17"/>
          <p:cNvGrpSpPr/>
          <p:nvPr/>
        </p:nvGrpSpPr>
        <p:grpSpPr>
          <a:xfrm>
            <a:off x="4776058" y="3892138"/>
            <a:ext cx="2636744" cy="1968874"/>
            <a:chOff x="3533266" y="4411090"/>
            <a:chExt cx="2988310" cy="2231390"/>
          </a:xfrm>
        </p:grpSpPr>
        <p:sp>
          <p:nvSpPr>
            <p:cNvPr id="18" name="object 18"/>
            <p:cNvSpPr/>
            <p:nvPr/>
          </p:nvSpPr>
          <p:spPr>
            <a:xfrm>
              <a:off x="3533266" y="4411090"/>
              <a:ext cx="2988310" cy="2231390"/>
            </a:xfrm>
            <a:custGeom>
              <a:avLst/>
              <a:gdLst/>
              <a:ahLst/>
              <a:cxnLst/>
              <a:rect l="l" t="t" r="r" b="b"/>
              <a:pathLst>
                <a:path w="2988309" h="2231390">
                  <a:moveTo>
                    <a:pt x="2774188" y="0"/>
                  </a:moveTo>
                  <a:lnTo>
                    <a:pt x="214122" y="0"/>
                  </a:lnTo>
                  <a:lnTo>
                    <a:pt x="165032" y="5656"/>
                  </a:lnTo>
                  <a:lnTo>
                    <a:pt x="119965" y="21767"/>
                  </a:lnTo>
                  <a:lnTo>
                    <a:pt x="80207" y="47046"/>
                  </a:lnTo>
                  <a:lnTo>
                    <a:pt x="47046" y="80207"/>
                  </a:lnTo>
                  <a:lnTo>
                    <a:pt x="21767" y="119965"/>
                  </a:lnTo>
                  <a:lnTo>
                    <a:pt x="5656" y="165031"/>
                  </a:lnTo>
                  <a:lnTo>
                    <a:pt x="0" y="214122"/>
                  </a:lnTo>
                  <a:lnTo>
                    <a:pt x="0" y="2017141"/>
                  </a:lnTo>
                  <a:lnTo>
                    <a:pt x="5656" y="2066231"/>
                  </a:lnTo>
                  <a:lnTo>
                    <a:pt x="21767" y="2111297"/>
                  </a:lnTo>
                  <a:lnTo>
                    <a:pt x="47046" y="2151055"/>
                  </a:lnTo>
                  <a:lnTo>
                    <a:pt x="80207" y="2184216"/>
                  </a:lnTo>
                  <a:lnTo>
                    <a:pt x="119965" y="2209496"/>
                  </a:lnTo>
                  <a:lnTo>
                    <a:pt x="165032" y="2225607"/>
                  </a:lnTo>
                  <a:lnTo>
                    <a:pt x="214122" y="2231263"/>
                  </a:lnTo>
                  <a:lnTo>
                    <a:pt x="2774188" y="2231263"/>
                  </a:lnTo>
                  <a:lnTo>
                    <a:pt x="2823278" y="2225607"/>
                  </a:lnTo>
                  <a:lnTo>
                    <a:pt x="2868345" y="2209496"/>
                  </a:lnTo>
                  <a:lnTo>
                    <a:pt x="2908102" y="2184216"/>
                  </a:lnTo>
                  <a:lnTo>
                    <a:pt x="2941263" y="2151055"/>
                  </a:lnTo>
                  <a:lnTo>
                    <a:pt x="2966543" y="2111297"/>
                  </a:lnTo>
                  <a:lnTo>
                    <a:pt x="2982654" y="2066231"/>
                  </a:lnTo>
                  <a:lnTo>
                    <a:pt x="2988310" y="2017141"/>
                  </a:lnTo>
                  <a:lnTo>
                    <a:pt x="2988310" y="214122"/>
                  </a:lnTo>
                  <a:lnTo>
                    <a:pt x="2982654" y="165031"/>
                  </a:lnTo>
                  <a:lnTo>
                    <a:pt x="2966543" y="119965"/>
                  </a:lnTo>
                  <a:lnTo>
                    <a:pt x="2941263" y="80207"/>
                  </a:lnTo>
                  <a:lnTo>
                    <a:pt x="2908102" y="47046"/>
                  </a:lnTo>
                  <a:lnTo>
                    <a:pt x="2868345" y="21767"/>
                  </a:lnTo>
                  <a:lnTo>
                    <a:pt x="2823278" y="5656"/>
                  </a:lnTo>
                  <a:lnTo>
                    <a:pt x="2774188" y="0"/>
                  </a:lnTo>
                  <a:close/>
                </a:path>
              </a:pathLst>
            </a:custGeom>
            <a:solidFill>
              <a:srgbClr val="F7F7F7"/>
            </a:solidFill>
          </p:spPr>
          <p:txBody>
            <a:bodyPr wrap="square" lIns="0" tIns="0" rIns="0" bIns="0" rtlCol="0"/>
            <a:lstStyle/>
            <a:p>
              <a:endParaRPr sz="1588"/>
            </a:p>
          </p:txBody>
        </p:sp>
        <p:sp>
          <p:nvSpPr>
            <p:cNvPr id="19" name="object 19"/>
            <p:cNvSpPr/>
            <p:nvPr/>
          </p:nvSpPr>
          <p:spPr>
            <a:xfrm>
              <a:off x="4663925" y="5058392"/>
              <a:ext cx="0" cy="1233170"/>
            </a:xfrm>
            <a:custGeom>
              <a:avLst/>
              <a:gdLst/>
              <a:ahLst/>
              <a:cxnLst/>
              <a:rect l="l" t="t" r="r" b="b"/>
              <a:pathLst>
                <a:path h="1233170">
                  <a:moveTo>
                    <a:pt x="0" y="0"/>
                  </a:moveTo>
                  <a:lnTo>
                    <a:pt x="0" y="1232950"/>
                  </a:lnTo>
                </a:path>
              </a:pathLst>
            </a:custGeom>
            <a:ln w="9551">
              <a:solidFill>
                <a:srgbClr val="8A8A8A"/>
              </a:solidFill>
            </a:ln>
          </p:spPr>
          <p:txBody>
            <a:bodyPr wrap="square" lIns="0" tIns="0" rIns="0" bIns="0" rtlCol="0"/>
            <a:lstStyle/>
            <a:p>
              <a:endParaRPr sz="1588"/>
            </a:p>
          </p:txBody>
        </p:sp>
        <p:sp>
          <p:nvSpPr>
            <p:cNvPr id="20" name="object 20"/>
            <p:cNvSpPr/>
            <p:nvPr/>
          </p:nvSpPr>
          <p:spPr>
            <a:xfrm>
              <a:off x="4668698" y="5168595"/>
              <a:ext cx="1117600" cy="1003935"/>
            </a:xfrm>
            <a:custGeom>
              <a:avLst/>
              <a:gdLst/>
              <a:ahLst/>
              <a:cxnLst/>
              <a:rect l="l" t="t" r="r" b="b"/>
              <a:pathLst>
                <a:path w="1117600" h="1003935">
                  <a:moveTo>
                    <a:pt x="66865" y="821969"/>
                  </a:moveTo>
                  <a:lnTo>
                    <a:pt x="0" y="821969"/>
                  </a:lnTo>
                  <a:lnTo>
                    <a:pt x="0" y="1003566"/>
                  </a:lnTo>
                  <a:lnTo>
                    <a:pt x="66865" y="1003566"/>
                  </a:lnTo>
                  <a:lnTo>
                    <a:pt x="66865" y="821969"/>
                  </a:lnTo>
                  <a:close/>
                </a:path>
                <a:path w="1117600" h="1003935">
                  <a:moveTo>
                    <a:pt x="200583" y="410984"/>
                  </a:moveTo>
                  <a:lnTo>
                    <a:pt x="0" y="410984"/>
                  </a:lnTo>
                  <a:lnTo>
                    <a:pt x="0" y="592582"/>
                  </a:lnTo>
                  <a:lnTo>
                    <a:pt x="200583" y="592582"/>
                  </a:lnTo>
                  <a:lnTo>
                    <a:pt x="200583" y="410984"/>
                  </a:lnTo>
                  <a:close/>
                </a:path>
                <a:path w="1117600" h="1003935">
                  <a:moveTo>
                    <a:pt x="1117561" y="0"/>
                  </a:moveTo>
                  <a:lnTo>
                    <a:pt x="0" y="0"/>
                  </a:lnTo>
                  <a:lnTo>
                    <a:pt x="0" y="181597"/>
                  </a:lnTo>
                  <a:lnTo>
                    <a:pt x="1117561" y="181597"/>
                  </a:lnTo>
                  <a:lnTo>
                    <a:pt x="1117561" y="0"/>
                  </a:lnTo>
                  <a:close/>
                </a:path>
              </a:pathLst>
            </a:custGeom>
            <a:solidFill>
              <a:srgbClr val="2D89B0"/>
            </a:solidFill>
          </p:spPr>
          <p:txBody>
            <a:bodyPr wrap="square" lIns="0" tIns="0" rIns="0" bIns="0" rtlCol="0"/>
            <a:lstStyle/>
            <a:p>
              <a:endParaRPr sz="1588"/>
            </a:p>
          </p:txBody>
        </p:sp>
      </p:grpSp>
      <p:grpSp>
        <p:nvGrpSpPr>
          <p:cNvPr id="21" name="object 21"/>
          <p:cNvGrpSpPr/>
          <p:nvPr/>
        </p:nvGrpSpPr>
        <p:grpSpPr>
          <a:xfrm>
            <a:off x="7563073" y="3892138"/>
            <a:ext cx="2636744" cy="1968874"/>
            <a:chOff x="6691883" y="4411090"/>
            <a:chExt cx="2988310" cy="2231390"/>
          </a:xfrm>
        </p:grpSpPr>
        <p:sp>
          <p:nvSpPr>
            <p:cNvPr id="22" name="object 22"/>
            <p:cNvSpPr/>
            <p:nvPr/>
          </p:nvSpPr>
          <p:spPr>
            <a:xfrm>
              <a:off x="6691883" y="4411090"/>
              <a:ext cx="2988310" cy="2231390"/>
            </a:xfrm>
            <a:custGeom>
              <a:avLst/>
              <a:gdLst/>
              <a:ahLst/>
              <a:cxnLst/>
              <a:rect l="l" t="t" r="r" b="b"/>
              <a:pathLst>
                <a:path w="2988309" h="2231390">
                  <a:moveTo>
                    <a:pt x="2774188" y="0"/>
                  </a:moveTo>
                  <a:lnTo>
                    <a:pt x="214122" y="0"/>
                  </a:lnTo>
                  <a:lnTo>
                    <a:pt x="165032" y="5656"/>
                  </a:lnTo>
                  <a:lnTo>
                    <a:pt x="119965" y="21767"/>
                  </a:lnTo>
                  <a:lnTo>
                    <a:pt x="80207" y="47046"/>
                  </a:lnTo>
                  <a:lnTo>
                    <a:pt x="47046" y="80207"/>
                  </a:lnTo>
                  <a:lnTo>
                    <a:pt x="21766" y="119965"/>
                  </a:lnTo>
                  <a:lnTo>
                    <a:pt x="5656" y="165031"/>
                  </a:lnTo>
                  <a:lnTo>
                    <a:pt x="0" y="214122"/>
                  </a:lnTo>
                  <a:lnTo>
                    <a:pt x="0" y="2017141"/>
                  </a:lnTo>
                  <a:lnTo>
                    <a:pt x="5656" y="2066231"/>
                  </a:lnTo>
                  <a:lnTo>
                    <a:pt x="21766" y="2111297"/>
                  </a:lnTo>
                  <a:lnTo>
                    <a:pt x="47046" y="2151055"/>
                  </a:lnTo>
                  <a:lnTo>
                    <a:pt x="80207" y="2184216"/>
                  </a:lnTo>
                  <a:lnTo>
                    <a:pt x="119965" y="2209496"/>
                  </a:lnTo>
                  <a:lnTo>
                    <a:pt x="165032" y="2225607"/>
                  </a:lnTo>
                  <a:lnTo>
                    <a:pt x="214122" y="2231263"/>
                  </a:lnTo>
                  <a:lnTo>
                    <a:pt x="2774188" y="2231263"/>
                  </a:lnTo>
                  <a:lnTo>
                    <a:pt x="2823278" y="2225607"/>
                  </a:lnTo>
                  <a:lnTo>
                    <a:pt x="2868345" y="2209496"/>
                  </a:lnTo>
                  <a:lnTo>
                    <a:pt x="2908102" y="2184216"/>
                  </a:lnTo>
                  <a:lnTo>
                    <a:pt x="2941263" y="2151055"/>
                  </a:lnTo>
                  <a:lnTo>
                    <a:pt x="2966542" y="2111297"/>
                  </a:lnTo>
                  <a:lnTo>
                    <a:pt x="2982653" y="2066231"/>
                  </a:lnTo>
                  <a:lnTo>
                    <a:pt x="2988309" y="2017141"/>
                  </a:lnTo>
                  <a:lnTo>
                    <a:pt x="2988309" y="214122"/>
                  </a:lnTo>
                  <a:lnTo>
                    <a:pt x="2982653" y="165031"/>
                  </a:lnTo>
                  <a:lnTo>
                    <a:pt x="2966542" y="119965"/>
                  </a:lnTo>
                  <a:lnTo>
                    <a:pt x="2941263" y="80207"/>
                  </a:lnTo>
                  <a:lnTo>
                    <a:pt x="2908102" y="47046"/>
                  </a:lnTo>
                  <a:lnTo>
                    <a:pt x="2868345" y="21767"/>
                  </a:lnTo>
                  <a:lnTo>
                    <a:pt x="2823278" y="5656"/>
                  </a:lnTo>
                  <a:lnTo>
                    <a:pt x="2774188" y="0"/>
                  </a:lnTo>
                  <a:close/>
                </a:path>
              </a:pathLst>
            </a:custGeom>
            <a:solidFill>
              <a:srgbClr val="F7F7F7"/>
            </a:solidFill>
          </p:spPr>
          <p:txBody>
            <a:bodyPr wrap="square" lIns="0" tIns="0" rIns="0" bIns="0" rtlCol="0"/>
            <a:lstStyle/>
            <a:p>
              <a:endParaRPr sz="1588"/>
            </a:p>
          </p:txBody>
        </p:sp>
        <p:sp>
          <p:nvSpPr>
            <p:cNvPr id="23" name="object 23"/>
            <p:cNvSpPr/>
            <p:nvPr/>
          </p:nvSpPr>
          <p:spPr>
            <a:xfrm>
              <a:off x="7373244" y="5218765"/>
              <a:ext cx="0" cy="974090"/>
            </a:xfrm>
            <a:custGeom>
              <a:avLst/>
              <a:gdLst/>
              <a:ahLst/>
              <a:cxnLst/>
              <a:rect l="l" t="t" r="r" b="b"/>
              <a:pathLst>
                <a:path h="974089">
                  <a:moveTo>
                    <a:pt x="0" y="0"/>
                  </a:moveTo>
                  <a:lnTo>
                    <a:pt x="0" y="973693"/>
                  </a:lnTo>
                </a:path>
              </a:pathLst>
            </a:custGeom>
            <a:ln w="9542">
              <a:solidFill>
                <a:srgbClr val="8A8A8A"/>
              </a:solidFill>
            </a:ln>
          </p:spPr>
          <p:txBody>
            <a:bodyPr wrap="square" lIns="0" tIns="0" rIns="0" bIns="0" rtlCol="0"/>
            <a:lstStyle/>
            <a:p>
              <a:endParaRPr sz="1588"/>
            </a:p>
          </p:txBody>
        </p:sp>
        <p:sp>
          <p:nvSpPr>
            <p:cNvPr id="24" name="object 24"/>
            <p:cNvSpPr/>
            <p:nvPr/>
          </p:nvSpPr>
          <p:spPr>
            <a:xfrm>
              <a:off x="7378014" y="5354421"/>
              <a:ext cx="1765300" cy="697230"/>
            </a:xfrm>
            <a:custGeom>
              <a:avLst/>
              <a:gdLst/>
              <a:ahLst/>
              <a:cxnLst/>
              <a:rect l="l" t="t" r="r" b="b"/>
              <a:pathLst>
                <a:path w="1765300" h="697229">
                  <a:moveTo>
                    <a:pt x="801535" y="486841"/>
                  </a:moveTo>
                  <a:lnTo>
                    <a:pt x="0" y="486841"/>
                  </a:lnTo>
                  <a:lnTo>
                    <a:pt x="0" y="696861"/>
                  </a:lnTo>
                  <a:lnTo>
                    <a:pt x="801535" y="696861"/>
                  </a:lnTo>
                  <a:lnTo>
                    <a:pt x="801535" y="486841"/>
                  </a:lnTo>
                  <a:close/>
                </a:path>
                <a:path w="1765300" h="697229">
                  <a:moveTo>
                    <a:pt x="1765287" y="0"/>
                  </a:moveTo>
                  <a:lnTo>
                    <a:pt x="0" y="0"/>
                  </a:lnTo>
                  <a:lnTo>
                    <a:pt x="0" y="210007"/>
                  </a:lnTo>
                  <a:lnTo>
                    <a:pt x="1765287" y="210007"/>
                  </a:lnTo>
                  <a:lnTo>
                    <a:pt x="1765287" y="0"/>
                  </a:lnTo>
                  <a:close/>
                </a:path>
              </a:pathLst>
            </a:custGeom>
            <a:solidFill>
              <a:srgbClr val="2D89B0"/>
            </a:solidFill>
          </p:spPr>
          <p:txBody>
            <a:bodyPr wrap="square" lIns="0" tIns="0" rIns="0" bIns="0" rtlCol="0"/>
            <a:lstStyle/>
            <a:p>
              <a:endParaRPr sz="1588"/>
            </a:p>
          </p:txBody>
        </p:sp>
      </p:grpSp>
      <p:grpSp>
        <p:nvGrpSpPr>
          <p:cNvPr id="25" name="object 25"/>
          <p:cNvGrpSpPr/>
          <p:nvPr/>
        </p:nvGrpSpPr>
        <p:grpSpPr>
          <a:xfrm>
            <a:off x="1990612" y="1762125"/>
            <a:ext cx="2636744" cy="1968874"/>
            <a:chOff x="376427" y="1997075"/>
            <a:chExt cx="2988310" cy="2231390"/>
          </a:xfrm>
        </p:grpSpPr>
        <p:sp>
          <p:nvSpPr>
            <p:cNvPr id="26" name="object 26"/>
            <p:cNvSpPr/>
            <p:nvPr/>
          </p:nvSpPr>
          <p:spPr>
            <a:xfrm>
              <a:off x="376427" y="1997075"/>
              <a:ext cx="2988310" cy="2231390"/>
            </a:xfrm>
            <a:custGeom>
              <a:avLst/>
              <a:gdLst/>
              <a:ahLst/>
              <a:cxnLst/>
              <a:rect l="l" t="t" r="r" b="b"/>
              <a:pathLst>
                <a:path w="2988310" h="2231390">
                  <a:moveTo>
                    <a:pt x="2774188" y="0"/>
                  </a:moveTo>
                  <a:lnTo>
                    <a:pt x="214122" y="0"/>
                  </a:lnTo>
                  <a:lnTo>
                    <a:pt x="165031" y="5656"/>
                  </a:lnTo>
                  <a:lnTo>
                    <a:pt x="119965" y="21766"/>
                  </a:lnTo>
                  <a:lnTo>
                    <a:pt x="80207" y="47046"/>
                  </a:lnTo>
                  <a:lnTo>
                    <a:pt x="47046" y="80207"/>
                  </a:lnTo>
                  <a:lnTo>
                    <a:pt x="21766" y="119964"/>
                  </a:lnTo>
                  <a:lnTo>
                    <a:pt x="5656" y="165031"/>
                  </a:lnTo>
                  <a:lnTo>
                    <a:pt x="0" y="214121"/>
                  </a:lnTo>
                  <a:lnTo>
                    <a:pt x="0" y="2017140"/>
                  </a:lnTo>
                  <a:lnTo>
                    <a:pt x="5656" y="2066231"/>
                  </a:lnTo>
                  <a:lnTo>
                    <a:pt x="21766" y="2111297"/>
                  </a:lnTo>
                  <a:lnTo>
                    <a:pt x="47046" y="2151055"/>
                  </a:lnTo>
                  <a:lnTo>
                    <a:pt x="80207" y="2184216"/>
                  </a:lnTo>
                  <a:lnTo>
                    <a:pt x="119965" y="2209496"/>
                  </a:lnTo>
                  <a:lnTo>
                    <a:pt x="165031" y="2225606"/>
                  </a:lnTo>
                  <a:lnTo>
                    <a:pt x="214122" y="2231263"/>
                  </a:lnTo>
                  <a:lnTo>
                    <a:pt x="2774188" y="2231263"/>
                  </a:lnTo>
                  <a:lnTo>
                    <a:pt x="2823278" y="2225606"/>
                  </a:lnTo>
                  <a:lnTo>
                    <a:pt x="2868345" y="2209496"/>
                  </a:lnTo>
                  <a:lnTo>
                    <a:pt x="2908102" y="2184216"/>
                  </a:lnTo>
                  <a:lnTo>
                    <a:pt x="2941263" y="2151055"/>
                  </a:lnTo>
                  <a:lnTo>
                    <a:pt x="2966543" y="2111297"/>
                  </a:lnTo>
                  <a:lnTo>
                    <a:pt x="2982653" y="2066231"/>
                  </a:lnTo>
                  <a:lnTo>
                    <a:pt x="2988310" y="2017140"/>
                  </a:lnTo>
                  <a:lnTo>
                    <a:pt x="2988310" y="214121"/>
                  </a:lnTo>
                  <a:lnTo>
                    <a:pt x="2982653" y="165031"/>
                  </a:lnTo>
                  <a:lnTo>
                    <a:pt x="2966543" y="119964"/>
                  </a:lnTo>
                  <a:lnTo>
                    <a:pt x="2941263" y="80207"/>
                  </a:lnTo>
                  <a:lnTo>
                    <a:pt x="2908102" y="47046"/>
                  </a:lnTo>
                  <a:lnTo>
                    <a:pt x="2868345" y="21766"/>
                  </a:lnTo>
                  <a:lnTo>
                    <a:pt x="2823278" y="5656"/>
                  </a:lnTo>
                  <a:lnTo>
                    <a:pt x="2774188" y="0"/>
                  </a:lnTo>
                  <a:close/>
                </a:path>
              </a:pathLst>
            </a:custGeom>
            <a:solidFill>
              <a:srgbClr val="F7F7F7"/>
            </a:solidFill>
          </p:spPr>
          <p:txBody>
            <a:bodyPr wrap="square" lIns="0" tIns="0" rIns="0" bIns="0" rtlCol="0"/>
            <a:lstStyle/>
            <a:p>
              <a:endParaRPr sz="1588"/>
            </a:p>
          </p:txBody>
        </p:sp>
        <p:sp>
          <p:nvSpPr>
            <p:cNvPr id="27" name="object 27"/>
            <p:cNvSpPr/>
            <p:nvPr/>
          </p:nvSpPr>
          <p:spPr>
            <a:xfrm>
              <a:off x="1641366" y="2794843"/>
              <a:ext cx="0" cy="974090"/>
            </a:xfrm>
            <a:custGeom>
              <a:avLst/>
              <a:gdLst/>
              <a:ahLst/>
              <a:cxnLst/>
              <a:rect l="l" t="t" r="r" b="b"/>
              <a:pathLst>
                <a:path h="974089">
                  <a:moveTo>
                    <a:pt x="0" y="0"/>
                  </a:moveTo>
                  <a:lnTo>
                    <a:pt x="0" y="973693"/>
                  </a:lnTo>
                </a:path>
              </a:pathLst>
            </a:custGeom>
            <a:ln w="9553">
              <a:solidFill>
                <a:srgbClr val="8A8A8A"/>
              </a:solidFill>
            </a:ln>
          </p:spPr>
          <p:txBody>
            <a:bodyPr wrap="square" lIns="0" tIns="0" rIns="0" bIns="0" rtlCol="0"/>
            <a:lstStyle/>
            <a:p>
              <a:endParaRPr sz="1588"/>
            </a:p>
          </p:txBody>
        </p:sp>
        <p:sp>
          <p:nvSpPr>
            <p:cNvPr id="28" name="object 28"/>
            <p:cNvSpPr/>
            <p:nvPr/>
          </p:nvSpPr>
          <p:spPr>
            <a:xfrm>
              <a:off x="1646135" y="2862668"/>
              <a:ext cx="1012825" cy="835660"/>
            </a:xfrm>
            <a:custGeom>
              <a:avLst/>
              <a:gdLst/>
              <a:ahLst/>
              <a:cxnLst/>
              <a:rect l="l" t="t" r="r" b="b"/>
              <a:pathLst>
                <a:path w="1012825" h="835660">
                  <a:moveTo>
                    <a:pt x="19113" y="730275"/>
                  </a:moveTo>
                  <a:lnTo>
                    <a:pt x="0" y="730275"/>
                  </a:lnTo>
                  <a:lnTo>
                    <a:pt x="0" y="835279"/>
                  </a:lnTo>
                  <a:lnTo>
                    <a:pt x="19113" y="835279"/>
                  </a:lnTo>
                  <a:lnTo>
                    <a:pt x="19113" y="730275"/>
                  </a:lnTo>
                  <a:close/>
                </a:path>
                <a:path w="1012825" h="835660">
                  <a:moveTo>
                    <a:pt x="143306" y="486854"/>
                  </a:moveTo>
                  <a:lnTo>
                    <a:pt x="0" y="486854"/>
                  </a:lnTo>
                  <a:lnTo>
                    <a:pt x="0" y="591858"/>
                  </a:lnTo>
                  <a:lnTo>
                    <a:pt x="143306" y="591858"/>
                  </a:lnTo>
                  <a:lnTo>
                    <a:pt x="143306" y="486854"/>
                  </a:lnTo>
                  <a:close/>
                </a:path>
                <a:path w="1012825" h="835660">
                  <a:moveTo>
                    <a:pt x="191071" y="243433"/>
                  </a:moveTo>
                  <a:lnTo>
                    <a:pt x="0" y="243433"/>
                  </a:lnTo>
                  <a:lnTo>
                    <a:pt x="0" y="348437"/>
                  </a:lnTo>
                  <a:lnTo>
                    <a:pt x="191071" y="348437"/>
                  </a:lnTo>
                  <a:lnTo>
                    <a:pt x="191071" y="243433"/>
                  </a:lnTo>
                  <a:close/>
                </a:path>
                <a:path w="1012825" h="835660">
                  <a:moveTo>
                    <a:pt x="1012659" y="0"/>
                  </a:moveTo>
                  <a:lnTo>
                    <a:pt x="0" y="0"/>
                  </a:lnTo>
                  <a:lnTo>
                    <a:pt x="0" y="105016"/>
                  </a:lnTo>
                  <a:lnTo>
                    <a:pt x="1012659" y="105016"/>
                  </a:lnTo>
                  <a:lnTo>
                    <a:pt x="1012659" y="0"/>
                  </a:lnTo>
                  <a:close/>
                </a:path>
              </a:pathLst>
            </a:custGeom>
            <a:solidFill>
              <a:srgbClr val="2D89B0"/>
            </a:solidFill>
          </p:spPr>
          <p:txBody>
            <a:bodyPr wrap="square" lIns="0" tIns="0" rIns="0" bIns="0" rtlCol="0"/>
            <a:lstStyle/>
            <a:p>
              <a:endParaRPr sz="1588"/>
            </a:p>
          </p:txBody>
        </p:sp>
      </p:grpSp>
      <p:sp>
        <p:nvSpPr>
          <p:cNvPr id="29" name="object 29"/>
          <p:cNvSpPr txBox="1"/>
          <p:nvPr/>
        </p:nvSpPr>
        <p:spPr>
          <a:xfrm>
            <a:off x="8127655" y="1939836"/>
            <a:ext cx="1342465" cy="147058"/>
          </a:xfrm>
          <a:prstGeom prst="rect">
            <a:avLst/>
          </a:prstGeom>
        </p:spPr>
        <p:txBody>
          <a:bodyPr vert="horz" wrap="square" lIns="0" tIns="11206" rIns="0" bIns="0" rtlCol="0">
            <a:spAutoFit/>
          </a:bodyPr>
          <a:lstStyle/>
          <a:p>
            <a:pPr marL="11206">
              <a:spcBef>
                <a:spcPts val="88"/>
              </a:spcBef>
            </a:pPr>
            <a:r>
              <a:rPr sz="882" spc="-71">
                <a:solidFill>
                  <a:srgbClr val="585858"/>
                </a:solidFill>
                <a:latin typeface="Arial Black"/>
                <a:cs typeface="Arial Black"/>
              </a:rPr>
              <a:t>Fig.</a:t>
            </a:r>
            <a:r>
              <a:rPr sz="882" spc="-40">
                <a:solidFill>
                  <a:srgbClr val="585858"/>
                </a:solidFill>
                <a:latin typeface="Arial Black"/>
                <a:cs typeface="Arial Black"/>
              </a:rPr>
              <a:t> </a:t>
            </a:r>
            <a:r>
              <a:rPr sz="882" spc="-88">
                <a:solidFill>
                  <a:srgbClr val="585858"/>
                </a:solidFill>
                <a:latin typeface="Arial Black"/>
                <a:cs typeface="Arial Black"/>
              </a:rPr>
              <a:t>8</a:t>
            </a:r>
            <a:r>
              <a:rPr sz="882" spc="-40">
                <a:solidFill>
                  <a:srgbClr val="585858"/>
                </a:solidFill>
                <a:latin typeface="Arial Black"/>
                <a:cs typeface="Arial Black"/>
              </a:rPr>
              <a:t> </a:t>
            </a:r>
            <a:r>
              <a:rPr sz="882" spc="-44">
                <a:solidFill>
                  <a:srgbClr val="585858"/>
                </a:solidFill>
                <a:latin typeface="Arial Black"/>
                <a:cs typeface="Arial Black"/>
              </a:rPr>
              <a:t>Enrollment</a:t>
            </a:r>
            <a:r>
              <a:rPr sz="882" spc="-40">
                <a:solidFill>
                  <a:srgbClr val="585858"/>
                </a:solidFill>
                <a:latin typeface="Arial Black"/>
                <a:cs typeface="Arial Black"/>
              </a:rPr>
              <a:t> </a:t>
            </a:r>
            <a:r>
              <a:rPr sz="882" spc="-35">
                <a:solidFill>
                  <a:srgbClr val="585858"/>
                </a:solidFill>
                <a:latin typeface="Arial Black"/>
                <a:cs typeface="Arial Black"/>
              </a:rPr>
              <a:t>status</a:t>
            </a:r>
            <a:endParaRPr sz="882">
              <a:latin typeface="Arial Black"/>
              <a:cs typeface="Arial Black"/>
            </a:endParaRPr>
          </a:p>
        </p:txBody>
      </p:sp>
      <p:sp>
        <p:nvSpPr>
          <p:cNvPr id="30" name="object 30"/>
          <p:cNvSpPr txBox="1"/>
          <p:nvPr/>
        </p:nvSpPr>
        <p:spPr>
          <a:xfrm>
            <a:off x="9701466" y="2414284"/>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69%</a:t>
            </a:r>
            <a:endParaRPr sz="882">
              <a:latin typeface="Arial"/>
              <a:cs typeface="Arial"/>
            </a:endParaRPr>
          </a:p>
        </p:txBody>
      </p:sp>
      <p:sp>
        <p:nvSpPr>
          <p:cNvPr id="31" name="object 31"/>
          <p:cNvSpPr txBox="1"/>
          <p:nvPr/>
        </p:nvSpPr>
        <p:spPr>
          <a:xfrm>
            <a:off x="8850227" y="2684151"/>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32" name="object 32"/>
          <p:cNvSpPr txBox="1"/>
          <p:nvPr/>
        </p:nvSpPr>
        <p:spPr>
          <a:xfrm>
            <a:off x="8723805" y="2954016"/>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a:t>
            </a:r>
            <a:endParaRPr sz="882">
              <a:latin typeface="Arial"/>
              <a:cs typeface="Arial"/>
            </a:endParaRPr>
          </a:p>
        </p:txBody>
      </p:sp>
      <p:sp>
        <p:nvSpPr>
          <p:cNvPr id="33" name="object 33"/>
          <p:cNvSpPr txBox="1"/>
          <p:nvPr/>
        </p:nvSpPr>
        <p:spPr>
          <a:xfrm>
            <a:off x="8757517" y="3232316"/>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34" name="object 34"/>
          <p:cNvSpPr txBox="1"/>
          <p:nvPr/>
        </p:nvSpPr>
        <p:spPr>
          <a:xfrm>
            <a:off x="8024384" y="2421029"/>
            <a:ext cx="453278" cy="133528"/>
          </a:xfrm>
          <a:prstGeom prst="rect">
            <a:avLst/>
          </a:prstGeom>
        </p:spPr>
        <p:txBody>
          <a:bodyPr vert="horz" wrap="square" lIns="0" tIns="11206" rIns="0" bIns="0" rtlCol="0">
            <a:spAutoFit/>
          </a:bodyPr>
          <a:lstStyle/>
          <a:p>
            <a:pPr marL="11206">
              <a:spcBef>
                <a:spcPts val="88"/>
              </a:spcBef>
            </a:pPr>
            <a:r>
              <a:rPr sz="794" spc="-26">
                <a:solidFill>
                  <a:srgbClr val="585858"/>
                </a:solidFill>
                <a:latin typeface="Lucida Sans"/>
                <a:cs typeface="Lucida Sans"/>
              </a:rPr>
              <a:t>Full-</a:t>
            </a:r>
            <a:r>
              <a:rPr sz="794" spc="-18">
                <a:solidFill>
                  <a:srgbClr val="585858"/>
                </a:solidFill>
                <a:latin typeface="Lucida Sans"/>
                <a:cs typeface="Lucida Sans"/>
              </a:rPr>
              <a:t>Time</a:t>
            </a:r>
            <a:endParaRPr sz="794">
              <a:latin typeface="Lucida Sans"/>
              <a:cs typeface="Lucida Sans"/>
            </a:endParaRPr>
          </a:p>
        </p:txBody>
      </p:sp>
      <p:sp>
        <p:nvSpPr>
          <p:cNvPr id="35" name="object 35"/>
          <p:cNvSpPr txBox="1"/>
          <p:nvPr/>
        </p:nvSpPr>
        <p:spPr>
          <a:xfrm>
            <a:off x="7817951" y="2690895"/>
            <a:ext cx="659466" cy="750620"/>
          </a:xfrm>
          <a:prstGeom prst="rect">
            <a:avLst/>
          </a:prstGeom>
        </p:spPr>
        <p:txBody>
          <a:bodyPr vert="horz" wrap="square" lIns="0" tIns="11206" rIns="0" bIns="0" rtlCol="0">
            <a:spAutoFit/>
          </a:bodyPr>
          <a:lstStyle/>
          <a:p>
            <a:pPr marR="4483" algn="r">
              <a:spcBef>
                <a:spcPts val="88"/>
              </a:spcBef>
            </a:pPr>
            <a:r>
              <a:rPr sz="794" spc="-18">
                <a:solidFill>
                  <a:srgbClr val="585858"/>
                </a:solidFill>
                <a:latin typeface="Lucida Sans"/>
                <a:cs typeface="Lucida Sans"/>
              </a:rPr>
              <a:t>Half-Time</a:t>
            </a:r>
            <a:endParaRPr sz="794">
              <a:latin typeface="Lucida Sans"/>
              <a:cs typeface="Lucida Sans"/>
            </a:endParaRPr>
          </a:p>
          <a:p>
            <a:pPr marL="192190" marR="4483" indent="-12887" algn="r">
              <a:spcBef>
                <a:spcPts val="777"/>
              </a:spcBef>
            </a:pPr>
            <a:r>
              <a:rPr sz="794" spc="-22">
                <a:solidFill>
                  <a:srgbClr val="585858"/>
                </a:solidFill>
                <a:latin typeface="Lucida Sans"/>
                <a:cs typeface="Lucida Sans"/>
              </a:rPr>
              <a:t>Less</a:t>
            </a:r>
            <a:r>
              <a:rPr sz="794" spc="-35">
                <a:solidFill>
                  <a:srgbClr val="585858"/>
                </a:solidFill>
                <a:latin typeface="Lucida Sans"/>
                <a:cs typeface="Lucida Sans"/>
              </a:rPr>
              <a:t> </a:t>
            </a:r>
            <a:r>
              <a:rPr sz="794" spc="-31">
                <a:solidFill>
                  <a:srgbClr val="585858"/>
                </a:solidFill>
                <a:latin typeface="Lucida Sans"/>
                <a:cs typeface="Lucida Sans"/>
              </a:rPr>
              <a:t>Than </a:t>
            </a:r>
            <a:r>
              <a:rPr sz="794" spc="-18">
                <a:solidFill>
                  <a:srgbClr val="585858"/>
                </a:solidFill>
                <a:latin typeface="Lucida Sans"/>
                <a:cs typeface="Lucida Sans"/>
              </a:rPr>
              <a:t>Half-</a:t>
            </a:r>
            <a:r>
              <a:rPr sz="794" spc="-31">
                <a:solidFill>
                  <a:srgbClr val="585858"/>
                </a:solidFill>
                <a:latin typeface="Lucida Sans"/>
                <a:cs typeface="Lucida Sans"/>
              </a:rPr>
              <a:t>Time</a:t>
            </a:r>
            <a:endParaRPr sz="794">
              <a:latin typeface="Lucida Sans"/>
              <a:cs typeface="Lucida Sans"/>
            </a:endParaRPr>
          </a:p>
          <a:p>
            <a:pPr marL="11206" marR="4483" indent="363650" algn="r">
              <a:spcBef>
                <a:spcPts val="216"/>
              </a:spcBef>
            </a:pPr>
            <a:r>
              <a:rPr sz="794" spc="-18">
                <a:solidFill>
                  <a:srgbClr val="585858"/>
                </a:solidFill>
                <a:latin typeface="Lucida Sans"/>
                <a:cs typeface="Lucida Sans"/>
              </a:rPr>
              <a:t>Three </a:t>
            </a:r>
            <a:r>
              <a:rPr sz="794" spc="-9">
                <a:solidFill>
                  <a:srgbClr val="585858"/>
                </a:solidFill>
                <a:latin typeface="Lucida Sans"/>
                <a:cs typeface="Lucida Sans"/>
              </a:rPr>
              <a:t>Quarter-</a:t>
            </a:r>
            <a:r>
              <a:rPr sz="794" spc="-31">
                <a:solidFill>
                  <a:srgbClr val="585858"/>
                </a:solidFill>
                <a:latin typeface="Lucida Sans"/>
                <a:cs typeface="Lucida Sans"/>
              </a:rPr>
              <a:t>Time</a:t>
            </a:r>
            <a:endParaRPr sz="794">
              <a:latin typeface="Lucida Sans"/>
              <a:cs typeface="Lucida Sans"/>
            </a:endParaRPr>
          </a:p>
        </p:txBody>
      </p:sp>
      <p:sp>
        <p:nvSpPr>
          <p:cNvPr id="36" name="object 36"/>
          <p:cNvSpPr txBox="1"/>
          <p:nvPr/>
        </p:nvSpPr>
        <p:spPr>
          <a:xfrm>
            <a:off x="2692190" y="4155794"/>
            <a:ext cx="1191746" cy="147058"/>
          </a:xfrm>
          <a:prstGeom prst="rect">
            <a:avLst/>
          </a:prstGeom>
        </p:spPr>
        <p:txBody>
          <a:bodyPr vert="horz" wrap="square" lIns="0" tIns="11206" rIns="0" bIns="0" rtlCol="0">
            <a:spAutoFit/>
          </a:bodyPr>
          <a:lstStyle/>
          <a:p>
            <a:pPr marL="11206">
              <a:spcBef>
                <a:spcPts val="88"/>
              </a:spcBef>
            </a:pPr>
            <a:r>
              <a:rPr sz="882" spc="-71">
                <a:solidFill>
                  <a:srgbClr val="585858"/>
                </a:solidFill>
                <a:latin typeface="Arial Black"/>
                <a:cs typeface="Arial Black"/>
              </a:rPr>
              <a:t>Fig.</a:t>
            </a:r>
            <a:r>
              <a:rPr sz="882" spc="-53">
                <a:solidFill>
                  <a:srgbClr val="585858"/>
                </a:solidFill>
                <a:latin typeface="Arial Black"/>
                <a:cs typeface="Arial Black"/>
              </a:rPr>
              <a:t> </a:t>
            </a:r>
            <a:r>
              <a:rPr sz="882" spc="-88">
                <a:solidFill>
                  <a:srgbClr val="585858"/>
                </a:solidFill>
                <a:latin typeface="Arial Black"/>
                <a:cs typeface="Arial Black"/>
              </a:rPr>
              <a:t>9</a:t>
            </a:r>
            <a:r>
              <a:rPr sz="882" spc="-49">
                <a:solidFill>
                  <a:srgbClr val="585858"/>
                </a:solidFill>
                <a:latin typeface="Arial Black"/>
                <a:cs typeface="Arial Black"/>
              </a:rPr>
              <a:t> Transfer </a:t>
            </a:r>
            <a:r>
              <a:rPr sz="882" spc="-40">
                <a:solidFill>
                  <a:srgbClr val="585858"/>
                </a:solidFill>
                <a:latin typeface="Arial Black"/>
                <a:cs typeface="Arial Black"/>
              </a:rPr>
              <a:t>status</a:t>
            </a:r>
            <a:endParaRPr sz="882">
              <a:latin typeface="Arial Black"/>
              <a:cs typeface="Arial Black"/>
            </a:endParaRPr>
          </a:p>
        </p:txBody>
      </p:sp>
      <p:sp>
        <p:nvSpPr>
          <p:cNvPr id="37" name="object 37"/>
          <p:cNvSpPr txBox="1"/>
          <p:nvPr/>
        </p:nvSpPr>
        <p:spPr>
          <a:xfrm>
            <a:off x="3828300" y="4731501"/>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72%</a:t>
            </a:r>
            <a:endParaRPr sz="882">
              <a:latin typeface="Arial"/>
              <a:cs typeface="Arial"/>
            </a:endParaRPr>
          </a:p>
        </p:txBody>
      </p:sp>
      <p:sp>
        <p:nvSpPr>
          <p:cNvPr id="38" name="object 38"/>
          <p:cNvSpPr txBox="1"/>
          <p:nvPr/>
        </p:nvSpPr>
        <p:spPr>
          <a:xfrm>
            <a:off x="3061341" y="5161072"/>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9" name="object 39"/>
          <p:cNvSpPr txBox="1"/>
          <p:nvPr/>
        </p:nvSpPr>
        <p:spPr>
          <a:xfrm>
            <a:off x="2283595" y="4746660"/>
            <a:ext cx="16024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sp>
        <p:nvSpPr>
          <p:cNvPr id="40" name="object 40"/>
          <p:cNvSpPr txBox="1"/>
          <p:nvPr/>
        </p:nvSpPr>
        <p:spPr>
          <a:xfrm>
            <a:off x="2259322" y="5176231"/>
            <a:ext cx="184337"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sp>
        <p:nvSpPr>
          <p:cNvPr id="41" name="object 41"/>
          <p:cNvSpPr txBox="1"/>
          <p:nvPr/>
        </p:nvSpPr>
        <p:spPr>
          <a:xfrm>
            <a:off x="2791448" y="1939836"/>
            <a:ext cx="1028700" cy="147058"/>
          </a:xfrm>
          <a:prstGeom prst="rect">
            <a:avLst/>
          </a:prstGeom>
        </p:spPr>
        <p:txBody>
          <a:bodyPr vert="horz" wrap="square" lIns="0" tIns="11206" rIns="0" bIns="0" rtlCol="0">
            <a:spAutoFit/>
          </a:bodyPr>
          <a:lstStyle/>
          <a:p>
            <a:pPr marL="11206">
              <a:spcBef>
                <a:spcPts val="88"/>
              </a:spcBef>
            </a:pPr>
            <a:r>
              <a:rPr sz="882" spc="-71">
                <a:solidFill>
                  <a:srgbClr val="585858"/>
                </a:solidFill>
                <a:latin typeface="Arial Black"/>
                <a:cs typeface="Arial Black"/>
              </a:rPr>
              <a:t>Fig.</a:t>
            </a:r>
            <a:r>
              <a:rPr sz="882" spc="-53">
                <a:solidFill>
                  <a:srgbClr val="585858"/>
                </a:solidFill>
                <a:latin typeface="Arial Black"/>
                <a:cs typeface="Arial Black"/>
              </a:rPr>
              <a:t> </a:t>
            </a:r>
            <a:r>
              <a:rPr sz="882" spc="-88">
                <a:solidFill>
                  <a:srgbClr val="585858"/>
                </a:solidFill>
                <a:latin typeface="Arial Black"/>
                <a:cs typeface="Arial Black"/>
              </a:rPr>
              <a:t>6</a:t>
            </a:r>
            <a:r>
              <a:rPr sz="882" spc="-53">
                <a:solidFill>
                  <a:srgbClr val="585858"/>
                </a:solidFill>
                <a:latin typeface="Arial Black"/>
                <a:cs typeface="Arial Black"/>
              </a:rPr>
              <a:t> </a:t>
            </a:r>
            <a:r>
              <a:rPr sz="882" spc="-57">
                <a:solidFill>
                  <a:srgbClr val="585858"/>
                </a:solidFill>
                <a:latin typeface="Arial Black"/>
                <a:cs typeface="Arial Black"/>
              </a:rPr>
              <a:t>Degree</a:t>
            </a:r>
            <a:r>
              <a:rPr sz="882" spc="-49">
                <a:solidFill>
                  <a:srgbClr val="585858"/>
                </a:solidFill>
                <a:latin typeface="Arial Black"/>
                <a:cs typeface="Arial Black"/>
              </a:rPr>
              <a:t> </a:t>
            </a:r>
            <a:r>
              <a:rPr sz="882" spc="-31">
                <a:solidFill>
                  <a:srgbClr val="585858"/>
                </a:solidFill>
                <a:latin typeface="Arial Black"/>
                <a:cs typeface="Arial Black"/>
              </a:rPr>
              <a:t>level</a:t>
            </a:r>
            <a:endParaRPr sz="882">
              <a:latin typeface="Arial Black"/>
              <a:cs typeface="Arial Black"/>
            </a:endParaRPr>
          </a:p>
        </p:txBody>
      </p:sp>
      <p:sp>
        <p:nvSpPr>
          <p:cNvPr id="42" name="object 42"/>
          <p:cNvSpPr txBox="1"/>
          <p:nvPr/>
        </p:nvSpPr>
        <p:spPr>
          <a:xfrm>
            <a:off x="4026989" y="2491671"/>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73%</a:t>
            </a:r>
            <a:endParaRPr sz="882">
              <a:latin typeface="Arial"/>
              <a:cs typeface="Arial"/>
            </a:endParaRPr>
          </a:p>
        </p:txBody>
      </p:sp>
      <p:sp>
        <p:nvSpPr>
          <p:cNvPr id="43" name="object 43"/>
          <p:cNvSpPr txBox="1"/>
          <p:nvPr/>
        </p:nvSpPr>
        <p:spPr>
          <a:xfrm>
            <a:off x="3302051" y="2702245"/>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44" name="object 44"/>
          <p:cNvSpPr txBox="1"/>
          <p:nvPr/>
        </p:nvSpPr>
        <p:spPr>
          <a:xfrm>
            <a:off x="3259904" y="2921241"/>
            <a:ext cx="239246"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45" name="object 45"/>
          <p:cNvSpPr txBox="1"/>
          <p:nvPr/>
        </p:nvSpPr>
        <p:spPr>
          <a:xfrm>
            <a:off x="2244092" y="2498408"/>
            <a:ext cx="1091453" cy="782232"/>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Undergraduate</a:t>
            </a:r>
            <a:endParaRPr sz="794">
              <a:latin typeface="Lucida Sans"/>
              <a:cs typeface="Lucida Sans"/>
            </a:endParaRPr>
          </a:p>
          <a:p>
            <a:pPr marL="329471" marR="351883" indent="-41464">
              <a:lnSpc>
                <a:spcPts val="1721"/>
              </a:lnSpc>
              <a:spcBef>
                <a:spcPts val="124"/>
              </a:spcBef>
            </a:pPr>
            <a:r>
              <a:rPr sz="794" spc="-9">
                <a:solidFill>
                  <a:srgbClr val="585858"/>
                </a:solidFill>
                <a:latin typeface="Lucida Sans"/>
                <a:cs typeface="Lucida Sans"/>
              </a:rPr>
              <a:t>Graduate </a:t>
            </a:r>
            <a:r>
              <a:rPr sz="794" spc="-22">
                <a:solidFill>
                  <a:srgbClr val="585858"/>
                </a:solidFill>
                <a:latin typeface="Lucida Sans"/>
                <a:cs typeface="Lucida Sans"/>
              </a:rPr>
              <a:t>Doctoral</a:t>
            </a:r>
            <a:endParaRPr sz="794">
              <a:latin typeface="Lucida Sans"/>
              <a:cs typeface="Lucida Sans"/>
            </a:endParaRPr>
          </a:p>
          <a:p>
            <a:pPr marL="151287">
              <a:spcBef>
                <a:spcPts val="472"/>
              </a:spcBef>
              <a:tabLst>
                <a:tab pos="917250" algn="l"/>
              </a:tabLst>
            </a:pPr>
            <a:r>
              <a:rPr sz="1191" spc="-13" baseline="3086">
                <a:solidFill>
                  <a:srgbClr val="585858"/>
                </a:solidFill>
                <a:latin typeface="Lucida Sans"/>
                <a:cs typeface="Lucida Sans"/>
              </a:rPr>
              <a:t>Professional</a:t>
            </a:r>
            <a:r>
              <a:rPr sz="1191" baseline="3086">
                <a:solidFill>
                  <a:srgbClr val="585858"/>
                </a:solidFill>
                <a:latin typeface="Lucida Sans"/>
                <a:cs typeface="Lucida Sans"/>
              </a:rPr>
              <a:t>	</a:t>
            </a:r>
            <a:r>
              <a:rPr sz="882" spc="-22">
                <a:solidFill>
                  <a:srgbClr val="585858"/>
                </a:solidFill>
                <a:latin typeface="Arial"/>
                <a:cs typeface="Arial"/>
              </a:rPr>
              <a:t>2%</a:t>
            </a:r>
            <a:endParaRPr sz="882">
              <a:latin typeface="Arial"/>
              <a:cs typeface="Arial"/>
            </a:endParaRPr>
          </a:p>
        </p:txBody>
      </p:sp>
      <p:sp>
        <p:nvSpPr>
          <p:cNvPr id="46" name="object 46"/>
          <p:cNvSpPr txBox="1"/>
          <p:nvPr/>
        </p:nvSpPr>
        <p:spPr>
          <a:xfrm>
            <a:off x="5532180" y="4155794"/>
            <a:ext cx="964826" cy="147058"/>
          </a:xfrm>
          <a:prstGeom prst="rect">
            <a:avLst/>
          </a:prstGeom>
        </p:spPr>
        <p:txBody>
          <a:bodyPr vert="horz" wrap="square" lIns="0" tIns="11206" rIns="0" bIns="0" rtlCol="0">
            <a:spAutoFit/>
          </a:bodyPr>
          <a:lstStyle/>
          <a:p>
            <a:pPr marL="11206">
              <a:spcBef>
                <a:spcPts val="88"/>
              </a:spcBef>
            </a:pPr>
            <a:r>
              <a:rPr sz="882" spc="-71">
                <a:solidFill>
                  <a:srgbClr val="585858"/>
                </a:solidFill>
                <a:latin typeface="Arial Black"/>
                <a:cs typeface="Arial Black"/>
              </a:rPr>
              <a:t>Fig.</a:t>
            </a:r>
            <a:r>
              <a:rPr sz="882" spc="-62">
                <a:solidFill>
                  <a:srgbClr val="585858"/>
                </a:solidFill>
                <a:latin typeface="Arial Black"/>
                <a:cs typeface="Arial Black"/>
              </a:rPr>
              <a:t> </a:t>
            </a:r>
            <a:r>
              <a:rPr sz="882" spc="-84">
                <a:solidFill>
                  <a:srgbClr val="585858"/>
                </a:solidFill>
                <a:latin typeface="Arial Black"/>
                <a:cs typeface="Arial Black"/>
              </a:rPr>
              <a:t>10</a:t>
            </a:r>
            <a:r>
              <a:rPr sz="882" spc="-57">
                <a:solidFill>
                  <a:srgbClr val="585858"/>
                </a:solidFill>
                <a:latin typeface="Arial Black"/>
                <a:cs typeface="Arial Black"/>
              </a:rPr>
              <a:t> </a:t>
            </a:r>
            <a:r>
              <a:rPr sz="882" spc="-62">
                <a:solidFill>
                  <a:srgbClr val="585858"/>
                </a:solidFill>
                <a:latin typeface="Arial Black"/>
                <a:cs typeface="Arial Black"/>
              </a:rPr>
              <a:t>Residency</a:t>
            </a:r>
            <a:endParaRPr sz="882">
              <a:latin typeface="Arial Black"/>
              <a:cs typeface="Arial Black"/>
            </a:endParaRPr>
          </a:p>
        </p:txBody>
      </p:sp>
      <p:sp>
        <p:nvSpPr>
          <p:cNvPr id="47" name="object 47"/>
          <p:cNvSpPr txBox="1"/>
          <p:nvPr/>
        </p:nvSpPr>
        <p:spPr>
          <a:xfrm>
            <a:off x="6786509" y="4556433"/>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79%</a:t>
            </a:r>
            <a:endParaRPr sz="882">
              <a:latin typeface="Arial"/>
              <a:cs typeface="Arial"/>
            </a:endParaRPr>
          </a:p>
        </p:txBody>
      </p:sp>
      <p:sp>
        <p:nvSpPr>
          <p:cNvPr id="48" name="object 48"/>
          <p:cNvSpPr txBox="1"/>
          <p:nvPr/>
        </p:nvSpPr>
        <p:spPr>
          <a:xfrm>
            <a:off x="5977409" y="4919065"/>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49" name="object 49"/>
          <p:cNvSpPr txBox="1"/>
          <p:nvPr/>
        </p:nvSpPr>
        <p:spPr>
          <a:xfrm>
            <a:off x="5222812" y="4571611"/>
            <a:ext cx="431986"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Resident</a:t>
            </a:r>
            <a:endParaRPr sz="794">
              <a:latin typeface="Lucida Sans"/>
              <a:cs typeface="Lucida Sans"/>
            </a:endParaRPr>
          </a:p>
        </p:txBody>
      </p:sp>
      <p:sp>
        <p:nvSpPr>
          <p:cNvPr id="50" name="object 50"/>
          <p:cNvSpPr txBox="1"/>
          <p:nvPr/>
        </p:nvSpPr>
        <p:spPr>
          <a:xfrm>
            <a:off x="4991095" y="4934243"/>
            <a:ext cx="663949"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Non-Resident</a:t>
            </a:r>
            <a:endParaRPr sz="794">
              <a:latin typeface="Lucida Sans"/>
              <a:cs typeface="Lucida Sans"/>
            </a:endParaRPr>
          </a:p>
        </p:txBody>
      </p:sp>
      <p:sp>
        <p:nvSpPr>
          <p:cNvPr id="51" name="object 51"/>
          <p:cNvSpPr txBox="1"/>
          <p:nvPr/>
        </p:nvSpPr>
        <p:spPr>
          <a:xfrm>
            <a:off x="5024133" y="5285633"/>
            <a:ext cx="1020296" cy="147122"/>
          </a:xfrm>
          <a:prstGeom prst="rect">
            <a:avLst/>
          </a:prstGeom>
        </p:spPr>
        <p:txBody>
          <a:bodyPr vert="horz" wrap="square" lIns="0" tIns="11206" rIns="0" bIns="0" rtlCol="0">
            <a:spAutoFit/>
          </a:bodyPr>
          <a:lstStyle/>
          <a:p>
            <a:pPr marL="11206">
              <a:spcBef>
                <a:spcPts val="88"/>
              </a:spcBef>
              <a:tabLst>
                <a:tab pos="846089" algn="l"/>
              </a:tabLst>
            </a:pPr>
            <a:r>
              <a:rPr sz="794" spc="-9">
                <a:solidFill>
                  <a:srgbClr val="585858"/>
                </a:solidFill>
                <a:latin typeface="Lucida Sans"/>
                <a:cs typeface="Lucida Sans"/>
              </a:rPr>
              <a:t>International</a:t>
            </a:r>
            <a:r>
              <a:rPr sz="794">
                <a:solidFill>
                  <a:srgbClr val="585858"/>
                </a:solidFill>
                <a:latin typeface="Lucida Sans"/>
                <a:cs typeface="Lucida Sans"/>
              </a:rPr>
              <a:t>	</a:t>
            </a:r>
            <a:r>
              <a:rPr sz="1324" spc="-33" baseline="2777">
                <a:solidFill>
                  <a:srgbClr val="585858"/>
                </a:solidFill>
                <a:latin typeface="Arial"/>
                <a:cs typeface="Arial"/>
              </a:rPr>
              <a:t>6%</a:t>
            </a:r>
            <a:endParaRPr sz="1324" baseline="2777">
              <a:latin typeface="Arial"/>
              <a:cs typeface="Arial"/>
            </a:endParaRPr>
          </a:p>
        </p:txBody>
      </p:sp>
      <p:sp>
        <p:nvSpPr>
          <p:cNvPr id="52" name="object 52"/>
          <p:cNvSpPr txBox="1"/>
          <p:nvPr/>
        </p:nvSpPr>
        <p:spPr>
          <a:xfrm>
            <a:off x="5645712" y="1939836"/>
            <a:ext cx="899272"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49">
                <a:solidFill>
                  <a:srgbClr val="585858"/>
                </a:solidFill>
                <a:latin typeface="Arial Black"/>
                <a:cs typeface="Arial Black"/>
              </a:rPr>
              <a:t> </a:t>
            </a:r>
            <a:r>
              <a:rPr sz="882" spc="-88">
                <a:solidFill>
                  <a:srgbClr val="585858"/>
                </a:solidFill>
                <a:latin typeface="Arial Black"/>
                <a:cs typeface="Arial Black"/>
              </a:rPr>
              <a:t>7</a:t>
            </a:r>
            <a:r>
              <a:rPr sz="882" spc="-49">
                <a:solidFill>
                  <a:srgbClr val="585858"/>
                </a:solidFill>
                <a:latin typeface="Arial Black"/>
                <a:cs typeface="Arial Black"/>
              </a:rPr>
              <a:t> </a:t>
            </a:r>
            <a:r>
              <a:rPr sz="882" spc="-88">
                <a:solidFill>
                  <a:srgbClr val="585858"/>
                </a:solidFill>
                <a:latin typeface="Arial Black"/>
                <a:cs typeface="Arial Black"/>
              </a:rPr>
              <a:t>Class</a:t>
            </a:r>
            <a:r>
              <a:rPr sz="882" spc="-49">
                <a:solidFill>
                  <a:srgbClr val="585858"/>
                </a:solidFill>
                <a:latin typeface="Arial Black"/>
                <a:cs typeface="Arial Black"/>
              </a:rPr>
              <a:t> </a:t>
            </a:r>
            <a:r>
              <a:rPr sz="882" spc="-26">
                <a:solidFill>
                  <a:srgbClr val="585858"/>
                </a:solidFill>
                <a:latin typeface="Arial Black"/>
                <a:cs typeface="Arial Black"/>
              </a:rPr>
              <a:t>year</a:t>
            </a:r>
            <a:endParaRPr sz="882">
              <a:latin typeface="Arial Black"/>
              <a:cs typeface="Arial Black"/>
            </a:endParaRPr>
          </a:p>
        </p:txBody>
      </p:sp>
      <p:sp>
        <p:nvSpPr>
          <p:cNvPr id="53" name="object 53"/>
          <p:cNvSpPr txBox="1"/>
          <p:nvPr/>
        </p:nvSpPr>
        <p:spPr>
          <a:xfrm>
            <a:off x="6911930" y="228905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36%</a:t>
            </a:r>
            <a:endParaRPr sz="882">
              <a:latin typeface="Arial"/>
              <a:cs typeface="Arial"/>
            </a:endParaRPr>
          </a:p>
        </p:txBody>
      </p:sp>
      <p:sp>
        <p:nvSpPr>
          <p:cNvPr id="54" name="object 54"/>
          <p:cNvSpPr txBox="1"/>
          <p:nvPr/>
        </p:nvSpPr>
        <p:spPr>
          <a:xfrm>
            <a:off x="6659584" y="254145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55" name="object 55"/>
          <p:cNvSpPr txBox="1"/>
          <p:nvPr/>
        </p:nvSpPr>
        <p:spPr>
          <a:xfrm>
            <a:off x="6339944" y="279385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18%</a:t>
            </a:r>
            <a:endParaRPr sz="882">
              <a:latin typeface="Arial"/>
              <a:cs typeface="Arial"/>
            </a:endParaRPr>
          </a:p>
        </p:txBody>
      </p:sp>
      <p:sp>
        <p:nvSpPr>
          <p:cNvPr id="56" name="object 56"/>
          <p:cNvSpPr txBox="1"/>
          <p:nvPr/>
        </p:nvSpPr>
        <p:spPr>
          <a:xfrm>
            <a:off x="6247417" y="304626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57" name="object 57"/>
          <p:cNvSpPr txBox="1"/>
          <p:nvPr/>
        </p:nvSpPr>
        <p:spPr>
          <a:xfrm>
            <a:off x="5835252" y="329866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a:t>
            </a:r>
            <a:endParaRPr sz="882">
              <a:latin typeface="Arial"/>
              <a:cs typeface="Arial"/>
            </a:endParaRPr>
          </a:p>
        </p:txBody>
      </p:sp>
      <p:sp>
        <p:nvSpPr>
          <p:cNvPr id="58" name="object 58"/>
          <p:cNvSpPr txBox="1"/>
          <p:nvPr/>
        </p:nvSpPr>
        <p:spPr>
          <a:xfrm>
            <a:off x="5138551" y="2295778"/>
            <a:ext cx="493059" cy="1114118"/>
          </a:xfrm>
          <a:prstGeom prst="rect">
            <a:avLst/>
          </a:prstGeom>
        </p:spPr>
        <p:txBody>
          <a:bodyPr vert="horz" wrap="square" lIns="0" tIns="11206" rIns="0" bIns="0" rtlCol="0">
            <a:spAutoFit/>
          </a:bodyPr>
          <a:lstStyle/>
          <a:p>
            <a:pPr marL="108702">
              <a:spcBef>
                <a:spcPts val="88"/>
              </a:spcBef>
            </a:pPr>
            <a:r>
              <a:rPr sz="794" spc="-40">
                <a:solidFill>
                  <a:srgbClr val="585858"/>
                </a:solidFill>
                <a:latin typeface="Lucida Sans"/>
                <a:cs typeface="Lucida Sans"/>
              </a:rPr>
              <a:t>1st</a:t>
            </a:r>
            <a:r>
              <a:rPr sz="794" spc="-44">
                <a:solidFill>
                  <a:srgbClr val="585858"/>
                </a:solidFill>
                <a:latin typeface="Lucida Sans"/>
                <a:cs typeface="Lucida Sans"/>
              </a:rPr>
              <a:t> </a:t>
            </a:r>
            <a:r>
              <a:rPr sz="794" spc="-18">
                <a:solidFill>
                  <a:srgbClr val="585858"/>
                </a:solidFill>
                <a:latin typeface="Lucida Sans"/>
                <a:cs typeface="Lucida Sans"/>
              </a:rPr>
              <a:t>year</a:t>
            </a:r>
            <a:endParaRPr sz="794">
              <a:latin typeface="Lucida Sans"/>
              <a:cs typeface="Lucida Sans"/>
            </a:endParaRPr>
          </a:p>
          <a:p>
            <a:pPr marL="11206" marR="4483" indent="57152" algn="r">
              <a:lnSpc>
                <a:spcPct val="208599"/>
              </a:lnSpc>
            </a:pPr>
            <a:r>
              <a:rPr sz="794" spc="-26">
                <a:solidFill>
                  <a:srgbClr val="585858"/>
                </a:solidFill>
                <a:latin typeface="Lucida Sans"/>
                <a:cs typeface="Lucida Sans"/>
              </a:rPr>
              <a:t>2nd</a:t>
            </a:r>
            <a:r>
              <a:rPr sz="794" spc="-49">
                <a:solidFill>
                  <a:srgbClr val="585858"/>
                </a:solidFill>
                <a:latin typeface="Lucida Sans"/>
                <a:cs typeface="Lucida Sans"/>
              </a:rPr>
              <a:t> </a:t>
            </a:r>
            <a:r>
              <a:rPr sz="794" spc="-18">
                <a:solidFill>
                  <a:srgbClr val="585858"/>
                </a:solidFill>
                <a:latin typeface="Lucida Sans"/>
                <a:cs typeface="Lucida Sans"/>
              </a:rPr>
              <a:t>year </a:t>
            </a:r>
            <a:r>
              <a:rPr sz="794" spc="-31">
                <a:solidFill>
                  <a:srgbClr val="585858"/>
                </a:solidFill>
                <a:latin typeface="Lucida Sans"/>
                <a:cs typeface="Lucida Sans"/>
              </a:rPr>
              <a:t>3rd</a:t>
            </a:r>
            <a:r>
              <a:rPr sz="794" spc="-26">
                <a:solidFill>
                  <a:srgbClr val="585858"/>
                </a:solidFill>
                <a:latin typeface="Lucida Sans"/>
                <a:cs typeface="Lucida Sans"/>
              </a:rPr>
              <a:t> </a:t>
            </a:r>
            <a:r>
              <a:rPr sz="794" spc="-18">
                <a:solidFill>
                  <a:srgbClr val="585858"/>
                </a:solidFill>
                <a:latin typeface="Lucida Sans"/>
                <a:cs typeface="Lucida Sans"/>
              </a:rPr>
              <a:t>year </a:t>
            </a:r>
            <a:r>
              <a:rPr sz="794" spc="-31">
                <a:solidFill>
                  <a:srgbClr val="585858"/>
                </a:solidFill>
                <a:latin typeface="Lucida Sans"/>
                <a:cs typeface="Lucida Sans"/>
              </a:rPr>
              <a:t>4th</a:t>
            </a:r>
            <a:r>
              <a:rPr sz="794" spc="-44">
                <a:solidFill>
                  <a:srgbClr val="585858"/>
                </a:solidFill>
                <a:latin typeface="Lucida Sans"/>
                <a:cs typeface="Lucida Sans"/>
              </a:rPr>
              <a:t> </a:t>
            </a:r>
            <a:r>
              <a:rPr sz="794" spc="-18">
                <a:solidFill>
                  <a:srgbClr val="585858"/>
                </a:solidFill>
                <a:latin typeface="Lucida Sans"/>
                <a:cs typeface="Lucida Sans"/>
              </a:rPr>
              <a:t>year </a:t>
            </a:r>
            <a:r>
              <a:rPr sz="794" spc="-31">
                <a:solidFill>
                  <a:srgbClr val="585858"/>
                </a:solidFill>
                <a:latin typeface="Lucida Sans"/>
                <a:cs typeface="Lucida Sans"/>
              </a:rPr>
              <a:t>5th</a:t>
            </a:r>
            <a:r>
              <a:rPr sz="794" spc="-44">
                <a:solidFill>
                  <a:srgbClr val="585858"/>
                </a:solidFill>
                <a:latin typeface="Lucida Sans"/>
                <a:cs typeface="Lucida Sans"/>
              </a:rPr>
              <a:t> </a:t>
            </a:r>
            <a:r>
              <a:rPr sz="794" spc="-9">
                <a:solidFill>
                  <a:srgbClr val="585858"/>
                </a:solidFill>
                <a:latin typeface="Lucida Sans"/>
                <a:cs typeface="Lucida Sans"/>
              </a:rPr>
              <a:t>year</a:t>
            </a:r>
            <a:r>
              <a:rPr sz="794" spc="-40">
                <a:solidFill>
                  <a:srgbClr val="585858"/>
                </a:solidFill>
                <a:latin typeface="Lucida Sans"/>
                <a:cs typeface="Lucida Sans"/>
              </a:rPr>
              <a:t> </a:t>
            </a:r>
            <a:r>
              <a:rPr sz="794" spc="-62">
                <a:solidFill>
                  <a:srgbClr val="585858"/>
                </a:solidFill>
                <a:latin typeface="Lucida Sans"/>
                <a:cs typeface="Lucida Sans"/>
              </a:rPr>
              <a:t>+</a:t>
            </a:r>
            <a:endParaRPr sz="794">
              <a:latin typeface="Lucida Sans"/>
              <a:cs typeface="Lucida Sans"/>
            </a:endParaRPr>
          </a:p>
        </p:txBody>
      </p:sp>
      <p:sp>
        <p:nvSpPr>
          <p:cNvPr id="59" name="object 59"/>
          <p:cNvSpPr txBox="1"/>
          <p:nvPr/>
        </p:nvSpPr>
        <p:spPr>
          <a:xfrm>
            <a:off x="8211949" y="4155794"/>
            <a:ext cx="1337422"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49">
                <a:solidFill>
                  <a:srgbClr val="585858"/>
                </a:solidFill>
                <a:latin typeface="Arial Black"/>
                <a:cs typeface="Arial Black"/>
              </a:rPr>
              <a:t> </a:t>
            </a:r>
            <a:r>
              <a:rPr sz="882" spc="-84">
                <a:solidFill>
                  <a:srgbClr val="585858"/>
                </a:solidFill>
                <a:latin typeface="Arial Black"/>
                <a:cs typeface="Arial Black"/>
              </a:rPr>
              <a:t>11</a:t>
            </a:r>
            <a:r>
              <a:rPr sz="882" spc="-49">
                <a:solidFill>
                  <a:srgbClr val="585858"/>
                </a:solidFill>
                <a:latin typeface="Arial Black"/>
                <a:cs typeface="Arial Black"/>
              </a:rPr>
              <a:t> </a:t>
            </a:r>
            <a:r>
              <a:rPr sz="882" spc="-57">
                <a:solidFill>
                  <a:srgbClr val="585858"/>
                </a:solidFill>
                <a:latin typeface="Arial Black"/>
                <a:cs typeface="Arial Black"/>
              </a:rPr>
              <a:t>Pell</a:t>
            </a:r>
            <a:r>
              <a:rPr sz="882" spc="-49">
                <a:solidFill>
                  <a:srgbClr val="585858"/>
                </a:solidFill>
                <a:latin typeface="Arial Black"/>
                <a:cs typeface="Arial Black"/>
              </a:rPr>
              <a:t> </a:t>
            </a:r>
            <a:r>
              <a:rPr sz="882" spc="-44">
                <a:solidFill>
                  <a:srgbClr val="585858"/>
                </a:solidFill>
                <a:latin typeface="Arial Black"/>
                <a:cs typeface="Arial Black"/>
              </a:rPr>
              <a:t>Grant</a:t>
            </a:r>
            <a:r>
              <a:rPr sz="882" spc="-49">
                <a:solidFill>
                  <a:srgbClr val="585858"/>
                </a:solidFill>
                <a:latin typeface="Arial Black"/>
                <a:cs typeface="Arial Black"/>
              </a:rPr>
              <a:t> </a:t>
            </a:r>
            <a:r>
              <a:rPr sz="882" spc="-35">
                <a:solidFill>
                  <a:srgbClr val="585858"/>
                </a:solidFill>
                <a:latin typeface="Arial Black"/>
                <a:cs typeface="Arial Black"/>
              </a:rPr>
              <a:t>status</a:t>
            </a:r>
            <a:endParaRPr sz="882">
              <a:latin typeface="Arial Black"/>
              <a:cs typeface="Arial Black"/>
            </a:endParaRPr>
          </a:p>
        </p:txBody>
      </p:sp>
      <p:sp>
        <p:nvSpPr>
          <p:cNvPr id="60" name="object 60"/>
          <p:cNvSpPr txBox="1"/>
          <p:nvPr/>
        </p:nvSpPr>
        <p:spPr>
          <a:xfrm>
            <a:off x="9748568" y="473150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69%</a:t>
            </a:r>
            <a:endParaRPr sz="882">
              <a:latin typeface="Arial"/>
              <a:cs typeface="Arial"/>
            </a:endParaRPr>
          </a:p>
        </p:txBody>
      </p:sp>
      <p:sp>
        <p:nvSpPr>
          <p:cNvPr id="61" name="object 61"/>
          <p:cNvSpPr txBox="1"/>
          <p:nvPr/>
        </p:nvSpPr>
        <p:spPr>
          <a:xfrm>
            <a:off x="8898196" y="516107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62" name="object 62"/>
          <p:cNvSpPr txBox="1"/>
          <p:nvPr/>
        </p:nvSpPr>
        <p:spPr>
          <a:xfrm>
            <a:off x="7885496" y="4746660"/>
            <a:ext cx="15968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sp>
        <p:nvSpPr>
          <p:cNvPr id="63" name="object 63"/>
          <p:cNvSpPr txBox="1"/>
          <p:nvPr/>
        </p:nvSpPr>
        <p:spPr>
          <a:xfrm>
            <a:off x="7861248" y="5176231"/>
            <a:ext cx="1837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sp>
        <p:nvSpPr>
          <p:cNvPr id="64" name="object 64"/>
          <p:cNvSpPr txBox="1"/>
          <p:nvPr/>
        </p:nvSpPr>
        <p:spPr>
          <a:xfrm>
            <a:off x="7538758" y="6218480"/>
            <a:ext cx="2700057" cy="147058"/>
          </a:xfrm>
          <a:prstGeom prst="rect">
            <a:avLst/>
          </a:prstGeom>
        </p:spPr>
        <p:txBody>
          <a:bodyPr vert="horz" wrap="square" lIns="0" tIns="11206" rIns="0" bIns="0" rtlCol="0">
            <a:spAutoFit/>
          </a:bodyPr>
          <a:lstStyle/>
          <a:p>
            <a:pPr marL="11206">
              <a:spcBef>
                <a:spcPts val="88"/>
              </a:spcBef>
            </a:pPr>
            <a:r>
              <a:rPr sz="882" spc="-22">
                <a:solidFill>
                  <a:srgbClr val="B6B6B6"/>
                </a:solidFill>
                <a:latin typeface="Lucida Sans"/>
                <a:cs typeface="Lucida Sans"/>
              </a:rPr>
              <a:t>Percentages</a:t>
            </a:r>
            <a:r>
              <a:rPr sz="882" spc="-40">
                <a:solidFill>
                  <a:srgbClr val="B6B6B6"/>
                </a:solidFill>
                <a:latin typeface="Lucida Sans"/>
                <a:cs typeface="Lucida Sans"/>
              </a:rPr>
              <a:t> </a:t>
            </a:r>
            <a:r>
              <a:rPr sz="882" spc="-18">
                <a:solidFill>
                  <a:srgbClr val="B6B6B6"/>
                </a:solidFill>
                <a:latin typeface="Lucida Sans"/>
                <a:cs typeface="Lucida Sans"/>
              </a:rPr>
              <a:t>may</a:t>
            </a:r>
            <a:r>
              <a:rPr sz="882" spc="-35">
                <a:solidFill>
                  <a:srgbClr val="B6B6B6"/>
                </a:solidFill>
                <a:latin typeface="Lucida Sans"/>
                <a:cs typeface="Lucida Sans"/>
              </a:rPr>
              <a:t> </a:t>
            </a:r>
            <a:r>
              <a:rPr sz="882" spc="-18">
                <a:solidFill>
                  <a:srgbClr val="B6B6B6"/>
                </a:solidFill>
                <a:latin typeface="Lucida Sans"/>
                <a:cs typeface="Lucida Sans"/>
              </a:rPr>
              <a:t>not</a:t>
            </a:r>
            <a:r>
              <a:rPr sz="882" spc="-35">
                <a:solidFill>
                  <a:srgbClr val="B6B6B6"/>
                </a:solidFill>
                <a:latin typeface="Lucida Sans"/>
                <a:cs typeface="Lucida Sans"/>
              </a:rPr>
              <a:t> </a:t>
            </a:r>
            <a:r>
              <a:rPr sz="882" spc="-9">
                <a:solidFill>
                  <a:srgbClr val="B6B6B6"/>
                </a:solidFill>
                <a:latin typeface="Lucida Sans"/>
                <a:cs typeface="Lucida Sans"/>
              </a:rPr>
              <a:t>add</a:t>
            </a:r>
            <a:r>
              <a:rPr sz="882" spc="-35">
                <a:solidFill>
                  <a:srgbClr val="B6B6B6"/>
                </a:solidFill>
                <a:latin typeface="Lucida Sans"/>
                <a:cs typeface="Lucida Sans"/>
              </a:rPr>
              <a:t> </a:t>
            </a:r>
            <a:r>
              <a:rPr sz="882" spc="-18">
                <a:solidFill>
                  <a:srgbClr val="B6B6B6"/>
                </a:solidFill>
                <a:latin typeface="Lucida Sans"/>
                <a:cs typeface="Lucida Sans"/>
              </a:rPr>
              <a:t>to</a:t>
            </a:r>
            <a:r>
              <a:rPr sz="882" spc="-35">
                <a:solidFill>
                  <a:srgbClr val="B6B6B6"/>
                </a:solidFill>
                <a:latin typeface="Lucida Sans"/>
                <a:cs typeface="Lucida Sans"/>
              </a:rPr>
              <a:t> </a:t>
            </a:r>
            <a:r>
              <a:rPr sz="882" spc="-18">
                <a:solidFill>
                  <a:srgbClr val="B6B6B6"/>
                </a:solidFill>
                <a:latin typeface="Lucida Sans"/>
                <a:cs typeface="Lucida Sans"/>
              </a:rPr>
              <a:t>100%</a:t>
            </a:r>
            <a:r>
              <a:rPr sz="882" spc="-35">
                <a:solidFill>
                  <a:srgbClr val="B6B6B6"/>
                </a:solidFill>
                <a:latin typeface="Lucida Sans"/>
                <a:cs typeface="Lucida Sans"/>
              </a:rPr>
              <a:t> </a:t>
            </a:r>
            <a:r>
              <a:rPr sz="882" spc="-18">
                <a:solidFill>
                  <a:srgbClr val="B6B6B6"/>
                </a:solidFill>
                <a:latin typeface="Lucida Sans"/>
                <a:cs typeface="Lucida Sans"/>
              </a:rPr>
              <a:t>due</a:t>
            </a:r>
            <a:r>
              <a:rPr sz="882" spc="-40">
                <a:solidFill>
                  <a:srgbClr val="B6B6B6"/>
                </a:solidFill>
                <a:latin typeface="Lucida Sans"/>
                <a:cs typeface="Lucida Sans"/>
              </a:rPr>
              <a:t> </a:t>
            </a:r>
            <a:r>
              <a:rPr sz="882" spc="-18">
                <a:solidFill>
                  <a:srgbClr val="B6B6B6"/>
                </a:solidFill>
                <a:latin typeface="Lucida Sans"/>
                <a:cs typeface="Lucida Sans"/>
              </a:rPr>
              <a:t>to</a:t>
            </a:r>
            <a:r>
              <a:rPr sz="882" spc="-35">
                <a:solidFill>
                  <a:srgbClr val="B6B6B6"/>
                </a:solidFill>
                <a:latin typeface="Lucida Sans"/>
                <a:cs typeface="Lucida Sans"/>
              </a:rPr>
              <a:t> </a:t>
            </a:r>
            <a:r>
              <a:rPr sz="882" spc="-9">
                <a:solidFill>
                  <a:srgbClr val="B6B6B6"/>
                </a:solidFill>
                <a:latin typeface="Lucida Sans"/>
                <a:cs typeface="Lucida Sans"/>
              </a:rPr>
              <a:t>rounding.</a:t>
            </a:r>
            <a:endParaRPr sz="882">
              <a:latin typeface="Lucida Sans"/>
              <a:cs typeface="Lucida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8959" y="489975"/>
            <a:ext cx="3154456" cy="201367"/>
          </a:xfrm>
          <a:prstGeom prst="rect">
            <a:avLst/>
          </a:prstGeom>
        </p:spPr>
        <p:txBody>
          <a:bodyPr vert="horz" wrap="square" lIns="0" tIns="11206" rIns="0" bIns="0" rtlCol="0">
            <a:spAutoFit/>
          </a:bodyPr>
          <a:lstStyle/>
          <a:p>
            <a:pPr marL="11206">
              <a:spcBef>
                <a:spcPts val="88"/>
              </a:spcBef>
            </a:pPr>
            <a:r>
              <a:rPr sz="1235" spc="-176">
                <a:solidFill>
                  <a:srgbClr val="B6B6B6"/>
                </a:solidFill>
                <a:latin typeface="Arial Black"/>
                <a:cs typeface="Arial Black"/>
              </a:rPr>
              <a:t>SURVEY</a:t>
            </a:r>
            <a:r>
              <a:rPr sz="1235" spc="-75">
                <a:solidFill>
                  <a:srgbClr val="B6B6B6"/>
                </a:solidFill>
                <a:latin typeface="Arial Black"/>
                <a:cs typeface="Arial Black"/>
              </a:rPr>
              <a:t> </a:t>
            </a:r>
            <a:r>
              <a:rPr sz="1235" spc="-141">
                <a:solidFill>
                  <a:srgbClr val="B6B6B6"/>
                </a:solidFill>
                <a:latin typeface="Arial Black"/>
                <a:cs typeface="Arial Black"/>
              </a:rPr>
              <a:t>OVERVIEW</a:t>
            </a:r>
            <a:r>
              <a:rPr sz="1235" spc="-71">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18">
                <a:solidFill>
                  <a:srgbClr val="B6B6B6"/>
                </a:solidFill>
                <a:latin typeface="Lucida Sans"/>
                <a:cs typeface="Lucida Sans"/>
              </a:rPr>
              <a:t>Study</a:t>
            </a:r>
            <a:r>
              <a:rPr sz="1235" spc="-49">
                <a:solidFill>
                  <a:srgbClr val="B6B6B6"/>
                </a:solidFill>
                <a:latin typeface="Lucida Sans"/>
                <a:cs typeface="Lucida Sans"/>
              </a:rPr>
              <a:t> </a:t>
            </a:r>
            <a:r>
              <a:rPr sz="1235" spc="-9">
                <a:solidFill>
                  <a:srgbClr val="B6B6B6"/>
                </a:solidFill>
                <a:latin typeface="Lucida Sans"/>
                <a:cs typeface="Lucida Sans"/>
              </a:rPr>
              <a:t>Demographics</a:t>
            </a:r>
            <a:endParaRPr sz="1235">
              <a:latin typeface="Lucida Sans"/>
              <a:cs typeface="Lucida Sans"/>
            </a:endParaRPr>
          </a:p>
        </p:txBody>
      </p:sp>
      <p:sp>
        <p:nvSpPr>
          <p:cNvPr id="3" name="object 3"/>
          <p:cNvSpPr/>
          <p:nvPr/>
        </p:nvSpPr>
        <p:spPr>
          <a:xfrm>
            <a:off x="0" y="6602952"/>
            <a:ext cx="12192000" cy="35270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4" name="object 4" descr="$PPTXTitle"/>
          <p:cNvSpPr txBox="1">
            <a:spLocks noGrp="1"/>
          </p:cNvSpPr>
          <p:nvPr>
            <p:ph type="title"/>
          </p:nvPr>
        </p:nvSpPr>
        <p:spPr>
          <a:xfrm>
            <a:off x="461545" y="673017"/>
            <a:ext cx="9278471" cy="599032"/>
          </a:xfrm>
          <a:prstGeom prst="rect">
            <a:avLst/>
          </a:prstGeom>
        </p:spPr>
        <p:txBody>
          <a:bodyPr vert="horz" wrap="square" lIns="0" tIns="105559" rIns="0" bIns="0" rtlCol="0" anchor="ctr">
            <a:spAutoFit/>
          </a:bodyPr>
          <a:lstStyle/>
          <a:p>
            <a:pPr marL="11206">
              <a:lnSpc>
                <a:spcPct val="100000"/>
              </a:lnSpc>
              <a:spcBef>
                <a:spcPts val="88"/>
              </a:spcBef>
            </a:pPr>
            <a:r>
              <a:rPr sz="3200" spc="-106">
                <a:solidFill>
                  <a:srgbClr val="063D5E"/>
                </a:solidFill>
                <a:latin typeface="Arial Black" panose="020B0A04020102020204" pitchFamily="34" charset="0"/>
              </a:rPr>
              <a:t>Participant</a:t>
            </a:r>
            <a:r>
              <a:rPr sz="3200" spc="-101">
                <a:solidFill>
                  <a:srgbClr val="063D5E"/>
                </a:solidFill>
                <a:latin typeface="Arial Black" panose="020B0A04020102020204" pitchFamily="34" charset="0"/>
              </a:rPr>
              <a:t> </a:t>
            </a:r>
            <a:r>
              <a:rPr sz="3200" spc="-115">
                <a:solidFill>
                  <a:srgbClr val="063D5E"/>
                </a:solidFill>
                <a:latin typeface="Arial Black" panose="020B0A04020102020204" pitchFamily="34" charset="0"/>
              </a:rPr>
              <a:t>Demographics</a:t>
            </a:r>
          </a:p>
        </p:txBody>
      </p:sp>
      <p:grpSp>
        <p:nvGrpSpPr>
          <p:cNvPr id="67" name="Group 66">
            <a:extLst>
              <a:ext uri="{FF2B5EF4-FFF2-40B4-BE49-F238E27FC236}">
                <a16:creationId xmlns:a16="http://schemas.microsoft.com/office/drawing/2014/main" id="{0883545A-9A26-2C6F-1AEB-2E55C4DCD7EF}"/>
              </a:ext>
            </a:extLst>
          </p:cNvPr>
          <p:cNvGrpSpPr>
            <a:grpSpLocks noChangeAspect="1"/>
          </p:cNvGrpSpPr>
          <p:nvPr/>
        </p:nvGrpSpPr>
        <p:grpSpPr>
          <a:xfrm>
            <a:off x="8471260" y="1484067"/>
            <a:ext cx="3205270" cy="2393396"/>
            <a:chOff x="7564642" y="1762125"/>
            <a:chExt cx="2636744" cy="1968874"/>
          </a:xfrm>
        </p:grpSpPr>
        <p:grpSp>
          <p:nvGrpSpPr>
            <p:cNvPr id="9" name="object 9"/>
            <p:cNvGrpSpPr/>
            <p:nvPr/>
          </p:nvGrpSpPr>
          <p:grpSpPr>
            <a:xfrm>
              <a:off x="7564642" y="1762125"/>
              <a:ext cx="2636744" cy="1968874"/>
              <a:chOff x="6693661" y="1997075"/>
              <a:chExt cx="2988310" cy="2231390"/>
            </a:xfrm>
          </p:grpSpPr>
          <p:sp>
            <p:nvSpPr>
              <p:cNvPr id="10" name="object 10"/>
              <p:cNvSpPr/>
              <p:nvPr/>
            </p:nvSpPr>
            <p:spPr>
              <a:xfrm>
                <a:off x="6693661" y="1997075"/>
                <a:ext cx="2988310" cy="2231390"/>
              </a:xfrm>
              <a:custGeom>
                <a:avLst/>
                <a:gdLst/>
                <a:ahLst/>
                <a:cxnLst/>
                <a:rect l="l" t="t" r="r" b="b"/>
                <a:pathLst>
                  <a:path w="2988309" h="2231390">
                    <a:moveTo>
                      <a:pt x="2774188" y="0"/>
                    </a:moveTo>
                    <a:lnTo>
                      <a:pt x="214121" y="0"/>
                    </a:lnTo>
                    <a:lnTo>
                      <a:pt x="165031" y="5656"/>
                    </a:lnTo>
                    <a:lnTo>
                      <a:pt x="119964" y="21766"/>
                    </a:lnTo>
                    <a:lnTo>
                      <a:pt x="80207" y="47046"/>
                    </a:lnTo>
                    <a:lnTo>
                      <a:pt x="47046" y="80207"/>
                    </a:lnTo>
                    <a:lnTo>
                      <a:pt x="21766" y="119964"/>
                    </a:lnTo>
                    <a:lnTo>
                      <a:pt x="5656" y="165031"/>
                    </a:lnTo>
                    <a:lnTo>
                      <a:pt x="0" y="214121"/>
                    </a:lnTo>
                    <a:lnTo>
                      <a:pt x="0" y="2017140"/>
                    </a:lnTo>
                    <a:lnTo>
                      <a:pt x="5656" y="2066231"/>
                    </a:lnTo>
                    <a:lnTo>
                      <a:pt x="21766" y="2111297"/>
                    </a:lnTo>
                    <a:lnTo>
                      <a:pt x="47046" y="2151055"/>
                    </a:lnTo>
                    <a:lnTo>
                      <a:pt x="80207" y="2184216"/>
                    </a:lnTo>
                    <a:lnTo>
                      <a:pt x="119964" y="2209496"/>
                    </a:lnTo>
                    <a:lnTo>
                      <a:pt x="165031" y="2225606"/>
                    </a:lnTo>
                    <a:lnTo>
                      <a:pt x="214121" y="2231263"/>
                    </a:lnTo>
                    <a:lnTo>
                      <a:pt x="2774188" y="2231263"/>
                    </a:lnTo>
                    <a:lnTo>
                      <a:pt x="2823278" y="2225606"/>
                    </a:lnTo>
                    <a:lnTo>
                      <a:pt x="2868344" y="2209496"/>
                    </a:lnTo>
                    <a:lnTo>
                      <a:pt x="2908102" y="2184216"/>
                    </a:lnTo>
                    <a:lnTo>
                      <a:pt x="2941263" y="2151055"/>
                    </a:lnTo>
                    <a:lnTo>
                      <a:pt x="2966542" y="2111297"/>
                    </a:lnTo>
                    <a:lnTo>
                      <a:pt x="2982653" y="2066231"/>
                    </a:lnTo>
                    <a:lnTo>
                      <a:pt x="2988309" y="2017140"/>
                    </a:lnTo>
                    <a:lnTo>
                      <a:pt x="2988309" y="214121"/>
                    </a:lnTo>
                    <a:lnTo>
                      <a:pt x="2982653" y="165031"/>
                    </a:lnTo>
                    <a:lnTo>
                      <a:pt x="2966542" y="119964"/>
                    </a:lnTo>
                    <a:lnTo>
                      <a:pt x="2941263" y="80207"/>
                    </a:lnTo>
                    <a:lnTo>
                      <a:pt x="2908102" y="47046"/>
                    </a:lnTo>
                    <a:lnTo>
                      <a:pt x="2868344" y="21766"/>
                    </a:lnTo>
                    <a:lnTo>
                      <a:pt x="2823278" y="5656"/>
                    </a:lnTo>
                    <a:lnTo>
                      <a:pt x="2774188" y="0"/>
                    </a:lnTo>
                    <a:close/>
                  </a:path>
                </a:pathLst>
              </a:custGeom>
              <a:solidFill>
                <a:srgbClr val="F7F7F7"/>
              </a:solidFill>
            </p:spPr>
            <p:txBody>
              <a:bodyPr wrap="square" lIns="0" tIns="0" rIns="0" bIns="0" rtlCol="0"/>
              <a:lstStyle/>
              <a:p>
                <a:endParaRPr sz="1588"/>
              </a:p>
            </p:txBody>
          </p:sp>
          <p:sp>
            <p:nvSpPr>
              <p:cNvPr id="11" name="object 11"/>
              <p:cNvSpPr/>
              <p:nvPr/>
            </p:nvSpPr>
            <p:spPr>
              <a:xfrm>
                <a:off x="7449881" y="2966879"/>
                <a:ext cx="0" cy="782320"/>
              </a:xfrm>
              <a:custGeom>
                <a:avLst/>
                <a:gdLst/>
                <a:ahLst/>
                <a:cxnLst/>
                <a:rect l="l" t="t" r="r" b="b"/>
                <a:pathLst>
                  <a:path h="782320">
                    <a:moveTo>
                      <a:pt x="0" y="0"/>
                    </a:moveTo>
                    <a:lnTo>
                      <a:pt x="0" y="781774"/>
                    </a:lnTo>
                  </a:path>
                </a:pathLst>
              </a:custGeom>
              <a:ln w="9524">
                <a:solidFill>
                  <a:srgbClr val="8A8A8A"/>
                </a:solidFill>
              </a:ln>
            </p:spPr>
            <p:txBody>
              <a:bodyPr wrap="square" lIns="0" tIns="0" rIns="0" bIns="0" rtlCol="0"/>
              <a:lstStyle/>
              <a:p>
                <a:endParaRPr sz="1588"/>
              </a:p>
            </p:txBody>
          </p:sp>
          <p:sp>
            <p:nvSpPr>
              <p:cNvPr id="12" name="object 12"/>
              <p:cNvSpPr/>
              <p:nvPr/>
            </p:nvSpPr>
            <p:spPr>
              <a:xfrm>
                <a:off x="7454633" y="3052495"/>
                <a:ext cx="1581150" cy="610235"/>
              </a:xfrm>
              <a:custGeom>
                <a:avLst/>
                <a:gdLst/>
                <a:ahLst/>
                <a:cxnLst/>
                <a:rect l="l" t="t" r="r" b="b"/>
                <a:pathLst>
                  <a:path w="1581150" h="610235">
                    <a:moveTo>
                      <a:pt x="904875" y="390893"/>
                    </a:moveTo>
                    <a:lnTo>
                      <a:pt x="0" y="390893"/>
                    </a:lnTo>
                    <a:lnTo>
                      <a:pt x="0" y="610171"/>
                    </a:lnTo>
                    <a:lnTo>
                      <a:pt x="904875" y="610171"/>
                    </a:lnTo>
                    <a:lnTo>
                      <a:pt x="904875" y="390893"/>
                    </a:lnTo>
                    <a:close/>
                  </a:path>
                  <a:path w="1581150" h="610235">
                    <a:moveTo>
                      <a:pt x="1581150" y="0"/>
                    </a:moveTo>
                    <a:lnTo>
                      <a:pt x="0" y="0"/>
                    </a:lnTo>
                    <a:lnTo>
                      <a:pt x="0" y="219278"/>
                    </a:lnTo>
                    <a:lnTo>
                      <a:pt x="1581150" y="219278"/>
                    </a:lnTo>
                    <a:lnTo>
                      <a:pt x="1581150" y="0"/>
                    </a:lnTo>
                    <a:close/>
                  </a:path>
                </a:pathLst>
              </a:custGeom>
              <a:solidFill>
                <a:srgbClr val="2D89B0"/>
              </a:solidFill>
            </p:spPr>
            <p:txBody>
              <a:bodyPr wrap="square" lIns="0" tIns="0" rIns="0" bIns="0" rtlCol="0"/>
              <a:lstStyle/>
              <a:p>
                <a:endParaRPr sz="1588"/>
              </a:p>
            </p:txBody>
          </p:sp>
        </p:grpSp>
        <p:sp>
          <p:nvSpPr>
            <p:cNvPr id="26" name="object 26"/>
            <p:cNvSpPr txBox="1"/>
            <p:nvPr/>
          </p:nvSpPr>
          <p:spPr>
            <a:xfrm>
              <a:off x="8270723" y="2176487"/>
              <a:ext cx="1293719" cy="282800"/>
            </a:xfrm>
            <a:prstGeom prst="rect">
              <a:avLst/>
            </a:prstGeom>
          </p:spPr>
          <p:txBody>
            <a:bodyPr vert="horz" wrap="square" lIns="0" tIns="11206" rIns="0" bIns="0" rtlCol="0">
              <a:spAutoFit/>
            </a:bodyPr>
            <a:lstStyle/>
            <a:p>
              <a:pPr marL="426967" marR="4483" indent="-416321">
                <a:spcBef>
                  <a:spcPts val="88"/>
                </a:spcBef>
              </a:pPr>
              <a:r>
                <a:rPr sz="882" spc="-75">
                  <a:solidFill>
                    <a:srgbClr val="585858"/>
                  </a:solidFill>
                  <a:latin typeface="Arial Black"/>
                  <a:cs typeface="Arial Black"/>
                </a:rPr>
                <a:t>Fig.</a:t>
              </a:r>
              <a:r>
                <a:rPr sz="882" spc="-49">
                  <a:solidFill>
                    <a:srgbClr val="585858"/>
                  </a:solidFill>
                  <a:latin typeface="Arial Black"/>
                  <a:cs typeface="Arial Black"/>
                </a:rPr>
                <a:t> </a:t>
              </a:r>
              <a:r>
                <a:rPr sz="882" spc="-84">
                  <a:solidFill>
                    <a:srgbClr val="585858"/>
                  </a:solidFill>
                  <a:latin typeface="Arial Black"/>
                  <a:cs typeface="Arial Black"/>
                </a:rPr>
                <a:t>14</a:t>
              </a:r>
              <a:r>
                <a:rPr sz="882" spc="-49">
                  <a:solidFill>
                    <a:srgbClr val="585858"/>
                  </a:solidFill>
                  <a:latin typeface="Arial Black"/>
                  <a:cs typeface="Arial Black"/>
                </a:rPr>
                <a:t> </a:t>
              </a:r>
              <a:r>
                <a:rPr sz="882" spc="-57">
                  <a:solidFill>
                    <a:srgbClr val="585858"/>
                  </a:solidFill>
                  <a:latin typeface="Arial Black"/>
                  <a:cs typeface="Arial Black"/>
                </a:rPr>
                <a:t>First</a:t>
              </a:r>
              <a:r>
                <a:rPr sz="882" spc="-49">
                  <a:solidFill>
                    <a:srgbClr val="585858"/>
                  </a:solidFill>
                  <a:latin typeface="Arial Black"/>
                  <a:cs typeface="Arial Black"/>
                </a:rPr>
                <a:t> </a:t>
              </a:r>
              <a:r>
                <a:rPr sz="882" spc="-40">
                  <a:solidFill>
                    <a:srgbClr val="585858"/>
                  </a:solidFill>
                  <a:latin typeface="Arial Black"/>
                  <a:cs typeface="Arial Black"/>
                </a:rPr>
                <a:t>generation </a:t>
              </a:r>
              <a:r>
                <a:rPr sz="882" spc="-9">
                  <a:solidFill>
                    <a:srgbClr val="585858"/>
                  </a:solidFill>
                  <a:latin typeface="Arial Black"/>
                  <a:cs typeface="Arial Black"/>
                </a:rPr>
                <a:t>student</a:t>
              </a:r>
              <a:endParaRPr sz="882">
                <a:latin typeface="Arial Black"/>
                <a:cs typeface="Arial Black"/>
              </a:endParaRPr>
            </a:p>
          </p:txBody>
        </p:sp>
        <p:sp>
          <p:nvSpPr>
            <p:cNvPr id="27" name="object 27"/>
            <p:cNvSpPr txBox="1"/>
            <p:nvPr/>
          </p:nvSpPr>
          <p:spPr>
            <a:xfrm>
              <a:off x="9653635" y="270230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64%</a:t>
              </a:r>
              <a:endParaRPr sz="882">
                <a:latin typeface="Arial"/>
                <a:cs typeface="Arial"/>
              </a:endParaRPr>
            </a:p>
          </p:txBody>
        </p:sp>
        <p:sp>
          <p:nvSpPr>
            <p:cNvPr id="28" name="object 28"/>
            <p:cNvSpPr txBox="1"/>
            <p:nvPr/>
          </p:nvSpPr>
          <p:spPr>
            <a:xfrm>
              <a:off x="9056924" y="304720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36%</a:t>
              </a:r>
              <a:endParaRPr sz="882">
                <a:latin typeface="Arial"/>
                <a:cs typeface="Arial"/>
              </a:endParaRPr>
            </a:p>
          </p:txBody>
        </p:sp>
        <p:sp>
          <p:nvSpPr>
            <p:cNvPr id="29" name="object 29"/>
            <p:cNvSpPr txBox="1"/>
            <p:nvPr/>
          </p:nvSpPr>
          <p:spPr>
            <a:xfrm>
              <a:off x="7929394" y="2717446"/>
              <a:ext cx="1837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sp>
          <p:nvSpPr>
            <p:cNvPr id="30" name="object 30"/>
            <p:cNvSpPr txBox="1"/>
            <p:nvPr/>
          </p:nvSpPr>
          <p:spPr>
            <a:xfrm>
              <a:off x="7953598" y="3062347"/>
              <a:ext cx="15968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grpSp>
      <p:grpSp>
        <p:nvGrpSpPr>
          <p:cNvPr id="64" name="Group 63">
            <a:extLst>
              <a:ext uri="{FF2B5EF4-FFF2-40B4-BE49-F238E27FC236}">
                <a16:creationId xmlns:a16="http://schemas.microsoft.com/office/drawing/2014/main" id="{1100975E-D87B-54F8-D662-C32801F99715}"/>
              </a:ext>
            </a:extLst>
          </p:cNvPr>
          <p:cNvGrpSpPr>
            <a:grpSpLocks noChangeAspect="1"/>
          </p:cNvGrpSpPr>
          <p:nvPr/>
        </p:nvGrpSpPr>
        <p:grpSpPr>
          <a:xfrm>
            <a:off x="2493669" y="3903268"/>
            <a:ext cx="3205270" cy="2393396"/>
            <a:chOff x="3461384" y="3892138"/>
            <a:chExt cx="2636744" cy="1968874"/>
          </a:xfrm>
        </p:grpSpPr>
        <p:grpSp>
          <p:nvGrpSpPr>
            <p:cNvPr id="13" name="object 13"/>
            <p:cNvGrpSpPr/>
            <p:nvPr/>
          </p:nvGrpSpPr>
          <p:grpSpPr>
            <a:xfrm>
              <a:off x="3461384" y="3892138"/>
              <a:ext cx="2636744" cy="1968874"/>
              <a:chOff x="2043302" y="4411090"/>
              <a:chExt cx="2988310" cy="2231390"/>
            </a:xfrm>
          </p:grpSpPr>
          <p:sp>
            <p:nvSpPr>
              <p:cNvPr id="14" name="object 14"/>
              <p:cNvSpPr/>
              <p:nvPr/>
            </p:nvSpPr>
            <p:spPr>
              <a:xfrm>
                <a:off x="2043302" y="4411090"/>
                <a:ext cx="2988310" cy="2231390"/>
              </a:xfrm>
              <a:custGeom>
                <a:avLst/>
                <a:gdLst/>
                <a:ahLst/>
                <a:cxnLst/>
                <a:rect l="l" t="t" r="r" b="b"/>
                <a:pathLst>
                  <a:path w="2988310" h="2231390">
                    <a:moveTo>
                      <a:pt x="2774187" y="0"/>
                    </a:moveTo>
                    <a:lnTo>
                      <a:pt x="214122" y="0"/>
                    </a:lnTo>
                    <a:lnTo>
                      <a:pt x="165031" y="5656"/>
                    </a:lnTo>
                    <a:lnTo>
                      <a:pt x="119965" y="21767"/>
                    </a:lnTo>
                    <a:lnTo>
                      <a:pt x="80207" y="47046"/>
                    </a:lnTo>
                    <a:lnTo>
                      <a:pt x="47046" y="80207"/>
                    </a:lnTo>
                    <a:lnTo>
                      <a:pt x="21766" y="119965"/>
                    </a:lnTo>
                    <a:lnTo>
                      <a:pt x="5656" y="165031"/>
                    </a:lnTo>
                    <a:lnTo>
                      <a:pt x="0" y="214122"/>
                    </a:lnTo>
                    <a:lnTo>
                      <a:pt x="0" y="2017141"/>
                    </a:lnTo>
                    <a:lnTo>
                      <a:pt x="5656" y="2066231"/>
                    </a:lnTo>
                    <a:lnTo>
                      <a:pt x="21766" y="2111297"/>
                    </a:lnTo>
                    <a:lnTo>
                      <a:pt x="47046" y="2151055"/>
                    </a:lnTo>
                    <a:lnTo>
                      <a:pt x="80207" y="2184216"/>
                    </a:lnTo>
                    <a:lnTo>
                      <a:pt x="119965" y="2209496"/>
                    </a:lnTo>
                    <a:lnTo>
                      <a:pt x="165031" y="2225607"/>
                    </a:lnTo>
                    <a:lnTo>
                      <a:pt x="214122" y="2231263"/>
                    </a:lnTo>
                    <a:lnTo>
                      <a:pt x="2774187" y="2231263"/>
                    </a:lnTo>
                    <a:lnTo>
                      <a:pt x="2823278" y="2225607"/>
                    </a:lnTo>
                    <a:lnTo>
                      <a:pt x="2868344" y="2209496"/>
                    </a:lnTo>
                    <a:lnTo>
                      <a:pt x="2908102" y="2184216"/>
                    </a:lnTo>
                    <a:lnTo>
                      <a:pt x="2941263" y="2151055"/>
                    </a:lnTo>
                    <a:lnTo>
                      <a:pt x="2966543" y="2111297"/>
                    </a:lnTo>
                    <a:lnTo>
                      <a:pt x="2982653" y="2066231"/>
                    </a:lnTo>
                    <a:lnTo>
                      <a:pt x="2988310" y="2017141"/>
                    </a:lnTo>
                    <a:lnTo>
                      <a:pt x="2988310" y="214122"/>
                    </a:lnTo>
                    <a:lnTo>
                      <a:pt x="2982653" y="165031"/>
                    </a:lnTo>
                    <a:lnTo>
                      <a:pt x="2966543" y="119965"/>
                    </a:lnTo>
                    <a:lnTo>
                      <a:pt x="2941263" y="80207"/>
                    </a:lnTo>
                    <a:lnTo>
                      <a:pt x="2908102" y="47046"/>
                    </a:lnTo>
                    <a:lnTo>
                      <a:pt x="2868344" y="21767"/>
                    </a:lnTo>
                    <a:lnTo>
                      <a:pt x="2823278" y="5656"/>
                    </a:lnTo>
                    <a:lnTo>
                      <a:pt x="2774187" y="0"/>
                    </a:lnTo>
                    <a:close/>
                  </a:path>
                </a:pathLst>
              </a:custGeom>
              <a:solidFill>
                <a:srgbClr val="F7F7F7"/>
              </a:solidFill>
            </p:spPr>
            <p:txBody>
              <a:bodyPr wrap="square" lIns="0" tIns="0" rIns="0" bIns="0" rtlCol="0"/>
              <a:lstStyle/>
              <a:p>
                <a:endParaRPr sz="1588"/>
              </a:p>
            </p:txBody>
          </p:sp>
          <p:sp>
            <p:nvSpPr>
              <p:cNvPr id="15" name="object 15"/>
              <p:cNvSpPr/>
              <p:nvPr/>
            </p:nvSpPr>
            <p:spPr>
              <a:xfrm>
                <a:off x="3080820" y="4958182"/>
                <a:ext cx="0" cy="1115695"/>
              </a:xfrm>
              <a:custGeom>
                <a:avLst/>
                <a:gdLst/>
                <a:ahLst/>
                <a:cxnLst/>
                <a:rect l="l" t="t" r="r" b="b"/>
                <a:pathLst>
                  <a:path h="1115695">
                    <a:moveTo>
                      <a:pt x="0" y="0"/>
                    </a:moveTo>
                    <a:lnTo>
                      <a:pt x="0" y="1115310"/>
                    </a:lnTo>
                  </a:path>
                </a:pathLst>
              </a:custGeom>
              <a:ln w="9552">
                <a:solidFill>
                  <a:srgbClr val="8A8A8A"/>
                </a:solidFill>
              </a:ln>
            </p:spPr>
            <p:txBody>
              <a:bodyPr wrap="square" lIns="0" tIns="0" rIns="0" bIns="0" rtlCol="0"/>
              <a:lstStyle/>
              <a:p>
                <a:endParaRPr sz="1588"/>
              </a:p>
            </p:txBody>
          </p:sp>
          <p:sp>
            <p:nvSpPr>
              <p:cNvPr id="16" name="object 16"/>
              <p:cNvSpPr/>
              <p:nvPr/>
            </p:nvSpPr>
            <p:spPr>
              <a:xfrm>
                <a:off x="3085592" y="4993652"/>
                <a:ext cx="1079500" cy="887094"/>
              </a:xfrm>
              <a:custGeom>
                <a:avLst/>
                <a:gdLst/>
                <a:ahLst/>
                <a:cxnLst/>
                <a:rect l="l" t="t" r="r" b="b"/>
                <a:pathLst>
                  <a:path w="1079500" h="887095">
                    <a:moveTo>
                      <a:pt x="983957" y="0"/>
                    </a:moveTo>
                    <a:lnTo>
                      <a:pt x="0" y="0"/>
                    </a:lnTo>
                    <a:lnTo>
                      <a:pt x="0" y="142989"/>
                    </a:lnTo>
                    <a:lnTo>
                      <a:pt x="983957" y="142989"/>
                    </a:lnTo>
                    <a:lnTo>
                      <a:pt x="983957" y="0"/>
                    </a:lnTo>
                    <a:close/>
                  </a:path>
                  <a:path w="1079500" h="887095">
                    <a:moveTo>
                      <a:pt x="1060373" y="743534"/>
                    </a:moveTo>
                    <a:lnTo>
                      <a:pt x="0" y="743534"/>
                    </a:lnTo>
                    <a:lnTo>
                      <a:pt x="0" y="886523"/>
                    </a:lnTo>
                    <a:lnTo>
                      <a:pt x="1060373" y="886523"/>
                    </a:lnTo>
                    <a:lnTo>
                      <a:pt x="1060373" y="743534"/>
                    </a:lnTo>
                    <a:close/>
                  </a:path>
                  <a:path w="1079500" h="887095">
                    <a:moveTo>
                      <a:pt x="1079487" y="371767"/>
                    </a:moveTo>
                    <a:lnTo>
                      <a:pt x="0" y="371767"/>
                    </a:lnTo>
                    <a:lnTo>
                      <a:pt x="0" y="514756"/>
                    </a:lnTo>
                    <a:lnTo>
                      <a:pt x="1079487" y="514756"/>
                    </a:lnTo>
                    <a:lnTo>
                      <a:pt x="1079487" y="371767"/>
                    </a:lnTo>
                    <a:close/>
                  </a:path>
                </a:pathLst>
              </a:custGeom>
              <a:solidFill>
                <a:srgbClr val="2D89B0"/>
              </a:solidFill>
            </p:spPr>
            <p:txBody>
              <a:bodyPr wrap="square" lIns="0" tIns="0" rIns="0" bIns="0" rtlCol="0"/>
              <a:lstStyle/>
              <a:p>
                <a:endParaRPr sz="1588"/>
              </a:p>
            </p:txBody>
          </p:sp>
          <p:sp>
            <p:nvSpPr>
              <p:cNvPr id="17" name="object 17"/>
              <p:cNvSpPr/>
              <p:nvPr/>
            </p:nvSpPr>
            <p:spPr>
              <a:xfrm>
                <a:off x="3085592" y="5142356"/>
                <a:ext cx="86360" cy="887094"/>
              </a:xfrm>
              <a:custGeom>
                <a:avLst/>
                <a:gdLst/>
                <a:ahLst/>
                <a:cxnLst/>
                <a:rect l="l" t="t" r="r" b="b"/>
                <a:pathLst>
                  <a:path w="86360" h="887095">
                    <a:moveTo>
                      <a:pt x="9550" y="743546"/>
                    </a:moveTo>
                    <a:lnTo>
                      <a:pt x="0" y="743546"/>
                    </a:lnTo>
                    <a:lnTo>
                      <a:pt x="0" y="886536"/>
                    </a:lnTo>
                    <a:lnTo>
                      <a:pt x="9550" y="886536"/>
                    </a:lnTo>
                    <a:lnTo>
                      <a:pt x="9550" y="743546"/>
                    </a:lnTo>
                    <a:close/>
                  </a:path>
                  <a:path w="86360" h="887095">
                    <a:moveTo>
                      <a:pt x="85979" y="0"/>
                    </a:moveTo>
                    <a:lnTo>
                      <a:pt x="0" y="0"/>
                    </a:lnTo>
                    <a:lnTo>
                      <a:pt x="0" y="142989"/>
                    </a:lnTo>
                    <a:lnTo>
                      <a:pt x="85979" y="142989"/>
                    </a:lnTo>
                    <a:lnTo>
                      <a:pt x="85979" y="0"/>
                    </a:lnTo>
                    <a:close/>
                  </a:path>
                </a:pathLst>
              </a:custGeom>
              <a:solidFill>
                <a:srgbClr val="AC4E25"/>
              </a:solidFill>
            </p:spPr>
            <p:txBody>
              <a:bodyPr wrap="square" lIns="0" tIns="0" rIns="0" bIns="0" rtlCol="0"/>
              <a:lstStyle/>
              <a:p>
                <a:endParaRPr sz="1588"/>
              </a:p>
            </p:txBody>
          </p:sp>
        </p:grpSp>
        <p:sp>
          <p:nvSpPr>
            <p:cNvPr id="31" name="object 31"/>
            <p:cNvSpPr txBox="1"/>
            <p:nvPr/>
          </p:nvSpPr>
          <p:spPr>
            <a:xfrm>
              <a:off x="4171261" y="4068154"/>
              <a:ext cx="1222001" cy="147058"/>
            </a:xfrm>
            <a:prstGeom prst="rect">
              <a:avLst/>
            </a:prstGeom>
          </p:spPr>
          <p:txBody>
            <a:bodyPr vert="horz" wrap="square" lIns="0" tIns="11206" rIns="0" bIns="0" rtlCol="0">
              <a:spAutoFit/>
            </a:bodyPr>
            <a:lstStyle/>
            <a:p>
              <a:pPr marL="11206">
                <a:spcBef>
                  <a:spcPts val="88"/>
                </a:spcBef>
              </a:pPr>
              <a:r>
                <a:rPr sz="882" spc="-53">
                  <a:solidFill>
                    <a:srgbClr val="585858"/>
                  </a:solidFill>
                  <a:latin typeface="Arial Black"/>
                  <a:cs typeface="Arial Black"/>
                </a:rPr>
                <a:t>Fig.15</a:t>
              </a:r>
              <a:r>
                <a:rPr sz="882" spc="71">
                  <a:solidFill>
                    <a:srgbClr val="585858"/>
                  </a:solidFill>
                  <a:latin typeface="Arial Black"/>
                  <a:cs typeface="Arial Black"/>
                </a:rPr>
                <a:t> </a:t>
              </a:r>
              <a:r>
                <a:rPr sz="882" spc="-31">
                  <a:solidFill>
                    <a:srgbClr val="585858"/>
                  </a:solidFill>
                  <a:latin typeface="Arial Black"/>
                  <a:cs typeface="Arial Black"/>
                </a:rPr>
                <a:t>Military</a:t>
              </a:r>
              <a:r>
                <a:rPr sz="882" spc="-66">
                  <a:solidFill>
                    <a:srgbClr val="585858"/>
                  </a:solidFill>
                  <a:latin typeface="Arial Black"/>
                  <a:cs typeface="Arial Black"/>
                </a:rPr>
                <a:t> </a:t>
              </a:r>
              <a:r>
                <a:rPr sz="882" spc="-35">
                  <a:solidFill>
                    <a:srgbClr val="585858"/>
                  </a:solidFill>
                  <a:latin typeface="Arial Black"/>
                  <a:cs typeface="Arial Black"/>
                </a:rPr>
                <a:t>status</a:t>
              </a:r>
              <a:endParaRPr sz="882">
                <a:latin typeface="Arial Black"/>
                <a:cs typeface="Arial Black"/>
              </a:endParaRPr>
            </a:p>
          </p:txBody>
        </p:sp>
        <p:sp>
          <p:nvSpPr>
            <p:cNvPr id="32" name="object 32"/>
            <p:cNvSpPr txBox="1"/>
            <p:nvPr/>
          </p:nvSpPr>
          <p:spPr>
            <a:xfrm>
              <a:off x="5271762" y="4383626"/>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91%</a:t>
              </a:r>
              <a:endParaRPr sz="882">
                <a:latin typeface="Arial"/>
                <a:cs typeface="Arial"/>
              </a:endParaRPr>
            </a:p>
          </p:txBody>
        </p:sp>
        <p:sp>
          <p:nvSpPr>
            <p:cNvPr id="33" name="object 33"/>
            <p:cNvSpPr txBox="1"/>
            <p:nvPr/>
          </p:nvSpPr>
          <p:spPr>
            <a:xfrm>
              <a:off x="5356053" y="4711658"/>
              <a:ext cx="309843" cy="147058"/>
            </a:xfrm>
            <a:prstGeom prst="rect">
              <a:avLst/>
            </a:prstGeom>
          </p:spPr>
          <p:txBody>
            <a:bodyPr vert="horz" wrap="square" lIns="0" tIns="11206" rIns="0" bIns="0" rtlCol="0">
              <a:spAutoFit/>
            </a:bodyPr>
            <a:lstStyle/>
            <a:p>
              <a:pPr marL="11206">
                <a:spcBef>
                  <a:spcPts val="88"/>
                </a:spcBef>
              </a:pPr>
              <a:r>
                <a:rPr sz="882" spc="-18">
                  <a:solidFill>
                    <a:srgbClr val="585858"/>
                  </a:solidFill>
                  <a:latin typeface="Arial"/>
                  <a:cs typeface="Arial"/>
                </a:rPr>
                <a:t>100%</a:t>
              </a:r>
              <a:endParaRPr sz="882">
                <a:latin typeface="Arial"/>
                <a:cs typeface="Arial"/>
              </a:endParaRPr>
            </a:p>
          </p:txBody>
        </p:sp>
        <p:sp>
          <p:nvSpPr>
            <p:cNvPr id="34" name="object 34"/>
            <p:cNvSpPr txBox="1"/>
            <p:nvPr/>
          </p:nvSpPr>
          <p:spPr>
            <a:xfrm>
              <a:off x="5339195" y="5039691"/>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99%</a:t>
              </a:r>
              <a:endParaRPr sz="882">
                <a:latin typeface="Arial"/>
                <a:cs typeface="Arial"/>
              </a:endParaRPr>
            </a:p>
          </p:txBody>
        </p:sp>
        <p:sp>
          <p:nvSpPr>
            <p:cNvPr id="35" name="object 35"/>
            <p:cNvSpPr txBox="1"/>
            <p:nvPr/>
          </p:nvSpPr>
          <p:spPr>
            <a:xfrm>
              <a:off x="4479428" y="4518203"/>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36" name="object 36"/>
            <p:cNvSpPr txBox="1"/>
            <p:nvPr/>
          </p:nvSpPr>
          <p:spPr>
            <a:xfrm>
              <a:off x="4395137" y="4846236"/>
              <a:ext cx="234763" cy="147058"/>
            </a:xfrm>
            <a:prstGeom prst="rect">
              <a:avLst/>
            </a:prstGeom>
          </p:spPr>
          <p:txBody>
            <a:bodyPr vert="horz" wrap="square" lIns="0" tIns="11206" rIns="0" bIns="0" rtlCol="0">
              <a:spAutoFit/>
            </a:bodyPr>
            <a:lstStyle/>
            <a:p>
              <a:pPr marL="11206">
                <a:spcBef>
                  <a:spcPts val="88"/>
                </a:spcBef>
              </a:pPr>
              <a:r>
                <a:rPr sz="882">
                  <a:solidFill>
                    <a:srgbClr val="585858"/>
                  </a:solidFill>
                  <a:latin typeface="Arial"/>
                  <a:cs typeface="Arial"/>
                </a:rPr>
                <a:t>—</a:t>
              </a:r>
              <a:r>
                <a:rPr sz="882" spc="-44">
                  <a:solidFill>
                    <a:srgbClr val="585858"/>
                  </a:solidFill>
                  <a:latin typeface="Arial"/>
                  <a:cs typeface="Arial"/>
                </a:rPr>
                <a:t>%</a:t>
              </a:r>
              <a:endParaRPr sz="882">
                <a:latin typeface="Arial"/>
                <a:cs typeface="Arial"/>
              </a:endParaRPr>
            </a:p>
          </p:txBody>
        </p:sp>
        <p:sp>
          <p:nvSpPr>
            <p:cNvPr id="37" name="object 37"/>
            <p:cNvSpPr txBox="1"/>
            <p:nvPr/>
          </p:nvSpPr>
          <p:spPr>
            <a:xfrm>
              <a:off x="4411995" y="5174269"/>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a:t>
              </a:r>
              <a:endParaRPr sz="882">
                <a:latin typeface="Arial"/>
                <a:cs typeface="Arial"/>
              </a:endParaRPr>
            </a:p>
          </p:txBody>
        </p:sp>
        <p:sp>
          <p:nvSpPr>
            <p:cNvPr id="38" name="object 38"/>
            <p:cNvSpPr txBox="1"/>
            <p:nvPr/>
          </p:nvSpPr>
          <p:spPr>
            <a:xfrm>
              <a:off x="4521574" y="5493890"/>
              <a:ext cx="16640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No</a:t>
              </a:r>
              <a:endParaRPr sz="882">
                <a:latin typeface="Arial"/>
                <a:cs typeface="Arial"/>
              </a:endParaRPr>
            </a:p>
          </p:txBody>
        </p:sp>
        <p:sp>
          <p:nvSpPr>
            <p:cNvPr id="39" name="object 39"/>
            <p:cNvSpPr/>
            <p:nvPr/>
          </p:nvSpPr>
          <p:spPr>
            <a:xfrm>
              <a:off x="4359983" y="5518775"/>
              <a:ext cx="109818" cy="109818"/>
            </a:xfrm>
            <a:custGeom>
              <a:avLst/>
              <a:gdLst/>
              <a:ahLst/>
              <a:cxnLst/>
              <a:rect l="l" t="t" r="r" b="b"/>
              <a:pathLst>
                <a:path w="124460" h="124460">
                  <a:moveTo>
                    <a:pt x="124188" y="123923"/>
                  </a:moveTo>
                  <a:lnTo>
                    <a:pt x="0" y="123923"/>
                  </a:lnTo>
                  <a:lnTo>
                    <a:pt x="0" y="0"/>
                  </a:lnTo>
                  <a:lnTo>
                    <a:pt x="124188" y="0"/>
                  </a:lnTo>
                  <a:lnTo>
                    <a:pt x="124188" y="123923"/>
                  </a:lnTo>
                  <a:close/>
                </a:path>
              </a:pathLst>
            </a:custGeom>
            <a:solidFill>
              <a:srgbClr val="2D89B0"/>
            </a:solidFill>
          </p:spPr>
          <p:txBody>
            <a:bodyPr wrap="square" lIns="0" tIns="0" rIns="0" bIns="0" rtlCol="0"/>
            <a:lstStyle/>
            <a:p>
              <a:endParaRPr sz="1588"/>
            </a:p>
          </p:txBody>
        </p:sp>
        <p:sp>
          <p:nvSpPr>
            <p:cNvPr id="40" name="object 40"/>
            <p:cNvSpPr txBox="1"/>
            <p:nvPr/>
          </p:nvSpPr>
          <p:spPr>
            <a:xfrm>
              <a:off x="5044178" y="5493890"/>
              <a:ext cx="20618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Yes</a:t>
              </a:r>
              <a:endParaRPr sz="882">
                <a:latin typeface="Arial"/>
                <a:cs typeface="Arial"/>
              </a:endParaRPr>
            </a:p>
          </p:txBody>
        </p:sp>
        <p:sp>
          <p:nvSpPr>
            <p:cNvPr id="41" name="object 41"/>
            <p:cNvSpPr/>
            <p:nvPr/>
          </p:nvSpPr>
          <p:spPr>
            <a:xfrm>
              <a:off x="4882586" y="5518775"/>
              <a:ext cx="109818" cy="109818"/>
            </a:xfrm>
            <a:custGeom>
              <a:avLst/>
              <a:gdLst/>
              <a:ahLst/>
              <a:cxnLst/>
              <a:rect l="l" t="t" r="r" b="b"/>
              <a:pathLst>
                <a:path w="124460" h="124460">
                  <a:moveTo>
                    <a:pt x="124188" y="123923"/>
                  </a:moveTo>
                  <a:lnTo>
                    <a:pt x="0" y="123923"/>
                  </a:lnTo>
                  <a:lnTo>
                    <a:pt x="0" y="0"/>
                  </a:lnTo>
                  <a:lnTo>
                    <a:pt x="124188" y="0"/>
                  </a:lnTo>
                  <a:lnTo>
                    <a:pt x="124188" y="123923"/>
                  </a:lnTo>
                  <a:close/>
                </a:path>
              </a:pathLst>
            </a:custGeom>
            <a:solidFill>
              <a:srgbClr val="AC4E25"/>
            </a:solidFill>
          </p:spPr>
          <p:txBody>
            <a:bodyPr wrap="square" lIns="0" tIns="0" rIns="0" bIns="0" rtlCol="0"/>
            <a:lstStyle/>
            <a:p>
              <a:endParaRPr sz="1588"/>
            </a:p>
          </p:txBody>
        </p:sp>
        <p:sp>
          <p:nvSpPr>
            <p:cNvPr id="42" name="object 42"/>
            <p:cNvSpPr txBox="1"/>
            <p:nvPr/>
          </p:nvSpPr>
          <p:spPr>
            <a:xfrm>
              <a:off x="3866465" y="4466052"/>
              <a:ext cx="391085"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Veteran</a:t>
              </a:r>
              <a:endParaRPr sz="794">
                <a:latin typeface="Lucida Sans"/>
                <a:cs typeface="Lucida Sans"/>
              </a:endParaRPr>
            </a:p>
          </p:txBody>
        </p:sp>
        <p:sp>
          <p:nvSpPr>
            <p:cNvPr id="43" name="object 43"/>
            <p:cNvSpPr txBox="1"/>
            <p:nvPr/>
          </p:nvSpPr>
          <p:spPr>
            <a:xfrm>
              <a:off x="3717888" y="4794084"/>
              <a:ext cx="540684" cy="133528"/>
            </a:xfrm>
            <a:prstGeom prst="rect">
              <a:avLst/>
            </a:prstGeom>
          </p:spPr>
          <p:txBody>
            <a:bodyPr vert="horz" wrap="square" lIns="0" tIns="11206" rIns="0" bIns="0" rtlCol="0">
              <a:spAutoFit/>
            </a:bodyPr>
            <a:lstStyle/>
            <a:p>
              <a:pPr marL="11206">
                <a:spcBef>
                  <a:spcPts val="88"/>
                </a:spcBef>
              </a:pPr>
              <a:r>
                <a:rPr sz="794" spc="-31">
                  <a:solidFill>
                    <a:srgbClr val="585858"/>
                  </a:solidFill>
                  <a:latin typeface="Lucida Sans"/>
                  <a:cs typeface="Lucida Sans"/>
                </a:rPr>
                <a:t>Active</a:t>
              </a:r>
              <a:r>
                <a:rPr sz="794" spc="-13">
                  <a:solidFill>
                    <a:srgbClr val="585858"/>
                  </a:solidFill>
                  <a:latin typeface="Lucida Sans"/>
                  <a:cs typeface="Lucida Sans"/>
                </a:rPr>
                <a:t> </a:t>
              </a:r>
              <a:r>
                <a:rPr sz="794" spc="-18">
                  <a:solidFill>
                    <a:srgbClr val="585858"/>
                  </a:solidFill>
                  <a:latin typeface="Lucida Sans"/>
                  <a:cs typeface="Lucida Sans"/>
                </a:rPr>
                <a:t>duty</a:t>
              </a:r>
              <a:endParaRPr sz="794">
                <a:latin typeface="Lucida Sans"/>
                <a:cs typeface="Lucida Sans"/>
              </a:endParaRPr>
            </a:p>
          </p:txBody>
        </p:sp>
        <p:sp>
          <p:nvSpPr>
            <p:cNvPr id="44" name="object 44"/>
            <p:cNvSpPr txBox="1"/>
            <p:nvPr/>
          </p:nvSpPr>
          <p:spPr>
            <a:xfrm>
              <a:off x="3974245" y="5122118"/>
              <a:ext cx="283509" cy="133528"/>
            </a:xfrm>
            <a:prstGeom prst="rect">
              <a:avLst/>
            </a:prstGeom>
          </p:spPr>
          <p:txBody>
            <a:bodyPr vert="horz" wrap="square" lIns="0" tIns="11206" rIns="0" bIns="0" rtlCol="0">
              <a:spAutoFit/>
            </a:bodyPr>
            <a:lstStyle/>
            <a:p>
              <a:pPr marL="11206">
                <a:spcBef>
                  <a:spcPts val="88"/>
                </a:spcBef>
              </a:pPr>
              <a:r>
                <a:rPr sz="794" spc="-26">
                  <a:solidFill>
                    <a:srgbClr val="585858"/>
                  </a:solidFill>
                  <a:latin typeface="Lucida Sans"/>
                  <a:cs typeface="Lucida Sans"/>
                </a:rPr>
                <a:t>ROTC</a:t>
              </a:r>
              <a:endParaRPr sz="794">
                <a:latin typeface="Lucida Sans"/>
                <a:cs typeface="Lucida Sans"/>
              </a:endParaRPr>
            </a:p>
          </p:txBody>
        </p:sp>
      </p:grpSp>
      <p:grpSp>
        <p:nvGrpSpPr>
          <p:cNvPr id="63" name="Group 62">
            <a:extLst>
              <a:ext uri="{FF2B5EF4-FFF2-40B4-BE49-F238E27FC236}">
                <a16:creationId xmlns:a16="http://schemas.microsoft.com/office/drawing/2014/main" id="{7F671449-DAA4-551E-5AF6-E1EE2C58102B}"/>
              </a:ext>
            </a:extLst>
          </p:cNvPr>
          <p:cNvGrpSpPr>
            <a:grpSpLocks noChangeAspect="1"/>
          </p:cNvGrpSpPr>
          <p:nvPr/>
        </p:nvGrpSpPr>
        <p:grpSpPr>
          <a:xfrm>
            <a:off x="442273" y="1427658"/>
            <a:ext cx="3205270" cy="2393396"/>
            <a:chOff x="1990612" y="1762125"/>
            <a:chExt cx="2636744" cy="1968874"/>
          </a:xfrm>
        </p:grpSpPr>
        <p:grpSp>
          <p:nvGrpSpPr>
            <p:cNvPr id="22" name="object 22"/>
            <p:cNvGrpSpPr/>
            <p:nvPr/>
          </p:nvGrpSpPr>
          <p:grpSpPr>
            <a:xfrm>
              <a:off x="1990612" y="1762125"/>
              <a:ext cx="2636744" cy="1968874"/>
              <a:chOff x="376427" y="1997075"/>
              <a:chExt cx="2988310" cy="2231390"/>
            </a:xfrm>
          </p:grpSpPr>
          <p:sp>
            <p:nvSpPr>
              <p:cNvPr id="23" name="object 23"/>
              <p:cNvSpPr/>
              <p:nvPr/>
            </p:nvSpPr>
            <p:spPr>
              <a:xfrm>
                <a:off x="376427" y="1997075"/>
                <a:ext cx="2988310" cy="2231390"/>
              </a:xfrm>
              <a:custGeom>
                <a:avLst/>
                <a:gdLst/>
                <a:ahLst/>
                <a:cxnLst/>
                <a:rect l="l" t="t" r="r" b="b"/>
                <a:pathLst>
                  <a:path w="2988310" h="2231390">
                    <a:moveTo>
                      <a:pt x="2774188" y="0"/>
                    </a:moveTo>
                    <a:lnTo>
                      <a:pt x="214122" y="0"/>
                    </a:lnTo>
                    <a:lnTo>
                      <a:pt x="165031" y="5656"/>
                    </a:lnTo>
                    <a:lnTo>
                      <a:pt x="119965" y="21766"/>
                    </a:lnTo>
                    <a:lnTo>
                      <a:pt x="80207" y="47046"/>
                    </a:lnTo>
                    <a:lnTo>
                      <a:pt x="47046" y="80207"/>
                    </a:lnTo>
                    <a:lnTo>
                      <a:pt x="21766" y="119964"/>
                    </a:lnTo>
                    <a:lnTo>
                      <a:pt x="5656" y="165031"/>
                    </a:lnTo>
                    <a:lnTo>
                      <a:pt x="0" y="214121"/>
                    </a:lnTo>
                    <a:lnTo>
                      <a:pt x="0" y="2017140"/>
                    </a:lnTo>
                    <a:lnTo>
                      <a:pt x="5656" y="2066231"/>
                    </a:lnTo>
                    <a:lnTo>
                      <a:pt x="21766" y="2111297"/>
                    </a:lnTo>
                    <a:lnTo>
                      <a:pt x="47046" y="2151055"/>
                    </a:lnTo>
                    <a:lnTo>
                      <a:pt x="80207" y="2184216"/>
                    </a:lnTo>
                    <a:lnTo>
                      <a:pt x="119965" y="2209496"/>
                    </a:lnTo>
                    <a:lnTo>
                      <a:pt x="165031" y="2225606"/>
                    </a:lnTo>
                    <a:lnTo>
                      <a:pt x="214122" y="2231263"/>
                    </a:lnTo>
                    <a:lnTo>
                      <a:pt x="2774188" y="2231263"/>
                    </a:lnTo>
                    <a:lnTo>
                      <a:pt x="2823278" y="2225606"/>
                    </a:lnTo>
                    <a:lnTo>
                      <a:pt x="2868345" y="2209496"/>
                    </a:lnTo>
                    <a:lnTo>
                      <a:pt x="2908102" y="2184216"/>
                    </a:lnTo>
                    <a:lnTo>
                      <a:pt x="2941263" y="2151055"/>
                    </a:lnTo>
                    <a:lnTo>
                      <a:pt x="2966543" y="2111297"/>
                    </a:lnTo>
                    <a:lnTo>
                      <a:pt x="2982653" y="2066231"/>
                    </a:lnTo>
                    <a:lnTo>
                      <a:pt x="2988310" y="2017140"/>
                    </a:lnTo>
                    <a:lnTo>
                      <a:pt x="2988310" y="214121"/>
                    </a:lnTo>
                    <a:lnTo>
                      <a:pt x="2982653" y="165031"/>
                    </a:lnTo>
                    <a:lnTo>
                      <a:pt x="2966543" y="119964"/>
                    </a:lnTo>
                    <a:lnTo>
                      <a:pt x="2941263" y="80207"/>
                    </a:lnTo>
                    <a:lnTo>
                      <a:pt x="2908102" y="47046"/>
                    </a:lnTo>
                    <a:lnTo>
                      <a:pt x="2868345" y="21766"/>
                    </a:lnTo>
                    <a:lnTo>
                      <a:pt x="2823278" y="5656"/>
                    </a:lnTo>
                    <a:lnTo>
                      <a:pt x="2774188" y="0"/>
                    </a:lnTo>
                    <a:close/>
                  </a:path>
                </a:pathLst>
              </a:custGeom>
              <a:solidFill>
                <a:srgbClr val="F7F7F7"/>
              </a:solidFill>
            </p:spPr>
            <p:txBody>
              <a:bodyPr wrap="square" lIns="0" tIns="0" rIns="0" bIns="0" rtlCol="0"/>
              <a:lstStyle/>
              <a:p>
                <a:endParaRPr sz="1588"/>
              </a:p>
            </p:txBody>
          </p:sp>
          <p:sp>
            <p:nvSpPr>
              <p:cNvPr id="24" name="object 24"/>
              <p:cNvSpPr/>
              <p:nvPr/>
            </p:nvSpPr>
            <p:spPr>
              <a:xfrm>
                <a:off x="1010838" y="2794843"/>
                <a:ext cx="0" cy="974090"/>
              </a:xfrm>
              <a:custGeom>
                <a:avLst/>
                <a:gdLst/>
                <a:ahLst/>
                <a:cxnLst/>
                <a:rect l="l" t="t" r="r" b="b"/>
                <a:pathLst>
                  <a:path h="974089">
                    <a:moveTo>
                      <a:pt x="0" y="0"/>
                    </a:moveTo>
                    <a:lnTo>
                      <a:pt x="0" y="973693"/>
                    </a:lnTo>
                  </a:path>
                </a:pathLst>
              </a:custGeom>
              <a:ln w="9553">
                <a:solidFill>
                  <a:srgbClr val="8A8A8A"/>
                </a:solidFill>
              </a:ln>
            </p:spPr>
            <p:txBody>
              <a:bodyPr wrap="square" lIns="0" tIns="0" rIns="0" bIns="0" rtlCol="0"/>
              <a:lstStyle/>
              <a:p>
                <a:endParaRPr sz="1588"/>
              </a:p>
            </p:txBody>
          </p:sp>
          <p:sp>
            <p:nvSpPr>
              <p:cNvPr id="25" name="object 25"/>
              <p:cNvSpPr/>
              <p:nvPr/>
            </p:nvSpPr>
            <p:spPr>
              <a:xfrm>
                <a:off x="1015606" y="2897758"/>
                <a:ext cx="1576705" cy="763905"/>
              </a:xfrm>
              <a:custGeom>
                <a:avLst/>
                <a:gdLst/>
                <a:ahLst/>
                <a:cxnLst/>
                <a:rect l="l" t="t" r="r" b="b"/>
                <a:pathLst>
                  <a:path w="1576705" h="763904">
                    <a:moveTo>
                      <a:pt x="28663" y="486841"/>
                    </a:moveTo>
                    <a:lnTo>
                      <a:pt x="0" y="486841"/>
                    </a:lnTo>
                    <a:lnTo>
                      <a:pt x="0" y="763676"/>
                    </a:lnTo>
                    <a:lnTo>
                      <a:pt x="28663" y="763676"/>
                    </a:lnTo>
                    <a:lnTo>
                      <a:pt x="28663" y="486841"/>
                    </a:lnTo>
                    <a:close/>
                  </a:path>
                  <a:path w="1576705" h="763904">
                    <a:moveTo>
                      <a:pt x="1576324" y="0"/>
                    </a:moveTo>
                    <a:lnTo>
                      <a:pt x="0" y="0"/>
                    </a:lnTo>
                    <a:lnTo>
                      <a:pt x="0" y="276834"/>
                    </a:lnTo>
                    <a:lnTo>
                      <a:pt x="1576324" y="276834"/>
                    </a:lnTo>
                    <a:lnTo>
                      <a:pt x="1576324" y="0"/>
                    </a:lnTo>
                    <a:close/>
                  </a:path>
                </a:pathLst>
              </a:custGeom>
              <a:solidFill>
                <a:srgbClr val="2D89B0"/>
              </a:solidFill>
            </p:spPr>
            <p:txBody>
              <a:bodyPr wrap="square" lIns="0" tIns="0" rIns="0" bIns="0" rtlCol="0"/>
              <a:lstStyle/>
              <a:p>
                <a:endParaRPr sz="1588"/>
              </a:p>
            </p:txBody>
          </p:sp>
        </p:grpSp>
        <p:sp>
          <p:nvSpPr>
            <p:cNvPr id="45" name="object 45"/>
            <p:cNvSpPr txBox="1"/>
            <p:nvPr/>
          </p:nvSpPr>
          <p:spPr>
            <a:xfrm>
              <a:off x="2901144" y="2158909"/>
              <a:ext cx="816909" cy="147058"/>
            </a:xfrm>
            <a:prstGeom prst="rect">
              <a:avLst/>
            </a:prstGeom>
          </p:spPr>
          <p:txBody>
            <a:bodyPr vert="horz" wrap="square" lIns="0" tIns="11206" rIns="0" bIns="0" rtlCol="0">
              <a:spAutoFit/>
            </a:bodyPr>
            <a:lstStyle/>
            <a:p>
              <a:pPr marL="11206">
                <a:spcBef>
                  <a:spcPts val="88"/>
                </a:spcBef>
              </a:pPr>
              <a:r>
                <a:rPr sz="882" spc="-71">
                  <a:solidFill>
                    <a:srgbClr val="585858"/>
                  </a:solidFill>
                  <a:latin typeface="Arial Black"/>
                  <a:cs typeface="Arial Black"/>
                </a:rPr>
                <a:t>Fig.</a:t>
              </a:r>
              <a:r>
                <a:rPr sz="882" spc="-62">
                  <a:solidFill>
                    <a:srgbClr val="585858"/>
                  </a:solidFill>
                  <a:latin typeface="Arial Black"/>
                  <a:cs typeface="Arial Black"/>
                </a:rPr>
                <a:t> </a:t>
              </a:r>
              <a:r>
                <a:rPr sz="882" spc="-84">
                  <a:solidFill>
                    <a:srgbClr val="585858"/>
                  </a:solidFill>
                  <a:latin typeface="Arial Black"/>
                  <a:cs typeface="Arial Black"/>
                </a:rPr>
                <a:t>12</a:t>
              </a:r>
              <a:r>
                <a:rPr sz="882" spc="-57">
                  <a:solidFill>
                    <a:srgbClr val="585858"/>
                  </a:solidFill>
                  <a:latin typeface="Arial Black"/>
                  <a:cs typeface="Arial Black"/>
                </a:rPr>
                <a:t> </a:t>
              </a:r>
              <a:r>
                <a:rPr sz="882" spc="-35">
                  <a:solidFill>
                    <a:srgbClr val="585858"/>
                  </a:solidFill>
                  <a:latin typeface="Arial Black"/>
                  <a:cs typeface="Arial Black"/>
                </a:rPr>
                <a:t>Athlete</a:t>
              </a:r>
              <a:endParaRPr sz="882">
                <a:latin typeface="Arial Black"/>
                <a:cs typeface="Arial Black"/>
              </a:endParaRPr>
            </a:p>
          </p:txBody>
        </p:sp>
        <p:sp>
          <p:nvSpPr>
            <p:cNvPr id="46" name="object 46"/>
            <p:cNvSpPr txBox="1"/>
            <p:nvPr/>
          </p:nvSpPr>
          <p:spPr>
            <a:xfrm>
              <a:off x="3967983" y="2592747"/>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97%</a:t>
              </a:r>
              <a:endParaRPr sz="882">
                <a:latin typeface="Arial"/>
                <a:cs typeface="Arial"/>
              </a:endParaRPr>
            </a:p>
          </p:txBody>
        </p:sp>
        <p:sp>
          <p:nvSpPr>
            <p:cNvPr id="47" name="object 47"/>
            <p:cNvSpPr txBox="1"/>
            <p:nvPr/>
          </p:nvSpPr>
          <p:spPr>
            <a:xfrm>
              <a:off x="2602402" y="302231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48" name="object 48"/>
            <p:cNvSpPr txBox="1"/>
            <p:nvPr/>
          </p:nvSpPr>
          <p:spPr>
            <a:xfrm>
              <a:off x="2271291" y="2607905"/>
              <a:ext cx="16024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sp>
          <p:nvSpPr>
            <p:cNvPr id="49" name="object 49"/>
            <p:cNvSpPr txBox="1"/>
            <p:nvPr/>
          </p:nvSpPr>
          <p:spPr>
            <a:xfrm>
              <a:off x="2247014" y="3037476"/>
              <a:ext cx="184337"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grpSp>
      <p:grpSp>
        <p:nvGrpSpPr>
          <p:cNvPr id="68" name="Group 67">
            <a:extLst>
              <a:ext uri="{FF2B5EF4-FFF2-40B4-BE49-F238E27FC236}">
                <a16:creationId xmlns:a16="http://schemas.microsoft.com/office/drawing/2014/main" id="{D6EB2639-5EF3-308F-0AE4-17F9D4B7CDCD}"/>
              </a:ext>
            </a:extLst>
          </p:cNvPr>
          <p:cNvGrpSpPr>
            <a:grpSpLocks noChangeAspect="1"/>
          </p:cNvGrpSpPr>
          <p:nvPr/>
        </p:nvGrpSpPr>
        <p:grpSpPr>
          <a:xfrm>
            <a:off x="4523860" y="1415410"/>
            <a:ext cx="3205270" cy="2393396"/>
            <a:chOff x="4777628" y="1762125"/>
            <a:chExt cx="2636744" cy="1968874"/>
          </a:xfrm>
        </p:grpSpPr>
        <p:grpSp>
          <p:nvGrpSpPr>
            <p:cNvPr id="66" name="Group 65">
              <a:extLst>
                <a:ext uri="{FF2B5EF4-FFF2-40B4-BE49-F238E27FC236}">
                  <a16:creationId xmlns:a16="http://schemas.microsoft.com/office/drawing/2014/main" id="{46339E77-C8E9-22B1-7579-FB5B375437AD}"/>
                </a:ext>
              </a:extLst>
            </p:cNvPr>
            <p:cNvGrpSpPr/>
            <p:nvPr/>
          </p:nvGrpSpPr>
          <p:grpSpPr>
            <a:xfrm>
              <a:off x="4777628" y="1762125"/>
              <a:ext cx="2636744" cy="1968874"/>
              <a:chOff x="4777628" y="1762125"/>
              <a:chExt cx="2636744" cy="1968874"/>
            </a:xfrm>
          </p:grpSpPr>
          <p:grpSp>
            <p:nvGrpSpPr>
              <p:cNvPr id="5" name="object 5"/>
              <p:cNvGrpSpPr/>
              <p:nvPr/>
            </p:nvGrpSpPr>
            <p:grpSpPr>
              <a:xfrm>
                <a:off x="4777628" y="1762125"/>
                <a:ext cx="2636744" cy="1968874"/>
                <a:chOff x="3535045" y="1997075"/>
                <a:chExt cx="2988310" cy="2231390"/>
              </a:xfrm>
            </p:grpSpPr>
            <p:sp>
              <p:nvSpPr>
                <p:cNvPr id="6" name="object 6"/>
                <p:cNvSpPr/>
                <p:nvPr/>
              </p:nvSpPr>
              <p:spPr>
                <a:xfrm>
                  <a:off x="3535045" y="1997075"/>
                  <a:ext cx="2988310" cy="2231390"/>
                </a:xfrm>
                <a:custGeom>
                  <a:avLst/>
                  <a:gdLst/>
                  <a:ahLst/>
                  <a:cxnLst/>
                  <a:rect l="l" t="t" r="r" b="b"/>
                  <a:pathLst>
                    <a:path w="2988309" h="2231390">
                      <a:moveTo>
                        <a:pt x="2774188" y="0"/>
                      </a:moveTo>
                      <a:lnTo>
                        <a:pt x="214121" y="0"/>
                      </a:lnTo>
                      <a:lnTo>
                        <a:pt x="165031" y="5656"/>
                      </a:lnTo>
                      <a:lnTo>
                        <a:pt x="119964" y="21766"/>
                      </a:lnTo>
                      <a:lnTo>
                        <a:pt x="80207" y="47046"/>
                      </a:lnTo>
                      <a:lnTo>
                        <a:pt x="47046" y="80207"/>
                      </a:lnTo>
                      <a:lnTo>
                        <a:pt x="21766" y="119964"/>
                      </a:lnTo>
                      <a:lnTo>
                        <a:pt x="5656" y="165031"/>
                      </a:lnTo>
                      <a:lnTo>
                        <a:pt x="0" y="214121"/>
                      </a:lnTo>
                      <a:lnTo>
                        <a:pt x="0" y="2017140"/>
                      </a:lnTo>
                      <a:lnTo>
                        <a:pt x="5656" y="2066231"/>
                      </a:lnTo>
                      <a:lnTo>
                        <a:pt x="21766" y="2111297"/>
                      </a:lnTo>
                      <a:lnTo>
                        <a:pt x="47046" y="2151055"/>
                      </a:lnTo>
                      <a:lnTo>
                        <a:pt x="80207" y="2184216"/>
                      </a:lnTo>
                      <a:lnTo>
                        <a:pt x="119964" y="2209496"/>
                      </a:lnTo>
                      <a:lnTo>
                        <a:pt x="165031" y="2225606"/>
                      </a:lnTo>
                      <a:lnTo>
                        <a:pt x="214121" y="2231263"/>
                      </a:lnTo>
                      <a:lnTo>
                        <a:pt x="2774188" y="2231263"/>
                      </a:lnTo>
                      <a:lnTo>
                        <a:pt x="2823278" y="2225606"/>
                      </a:lnTo>
                      <a:lnTo>
                        <a:pt x="2868345" y="2209496"/>
                      </a:lnTo>
                      <a:lnTo>
                        <a:pt x="2908102" y="2184216"/>
                      </a:lnTo>
                      <a:lnTo>
                        <a:pt x="2941263" y="2151055"/>
                      </a:lnTo>
                      <a:lnTo>
                        <a:pt x="2966543" y="2111297"/>
                      </a:lnTo>
                      <a:lnTo>
                        <a:pt x="2982653" y="2066231"/>
                      </a:lnTo>
                      <a:lnTo>
                        <a:pt x="2988310" y="2017140"/>
                      </a:lnTo>
                      <a:lnTo>
                        <a:pt x="2988310" y="214121"/>
                      </a:lnTo>
                      <a:lnTo>
                        <a:pt x="2982653" y="165031"/>
                      </a:lnTo>
                      <a:lnTo>
                        <a:pt x="2966543" y="119964"/>
                      </a:lnTo>
                      <a:lnTo>
                        <a:pt x="2941263" y="80207"/>
                      </a:lnTo>
                      <a:lnTo>
                        <a:pt x="2908102" y="47046"/>
                      </a:lnTo>
                      <a:lnTo>
                        <a:pt x="2868345" y="21766"/>
                      </a:lnTo>
                      <a:lnTo>
                        <a:pt x="2823278" y="5656"/>
                      </a:lnTo>
                      <a:lnTo>
                        <a:pt x="2774188" y="0"/>
                      </a:lnTo>
                      <a:close/>
                    </a:path>
                  </a:pathLst>
                </a:custGeom>
                <a:solidFill>
                  <a:srgbClr val="F7F7F7"/>
                </a:solidFill>
              </p:spPr>
              <p:txBody>
                <a:bodyPr wrap="square" lIns="0" tIns="0" rIns="0" bIns="0" rtlCol="0"/>
                <a:lstStyle/>
                <a:p>
                  <a:endParaRPr sz="1588"/>
                </a:p>
              </p:txBody>
            </p:sp>
            <p:sp>
              <p:nvSpPr>
                <p:cNvPr id="7" name="object 7"/>
                <p:cNvSpPr/>
                <p:nvPr/>
              </p:nvSpPr>
              <p:spPr>
                <a:xfrm>
                  <a:off x="4207536" y="2814909"/>
                  <a:ext cx="0" cy="974090"/>
                </a:xfrm>
                <a:custGeom>
                  <a:avLst/>
                  <a:gdLst/>
                  <a:ahLst/>
                  <a:cxnLst/>
                  <a:rect l="l" t="t" r="r" b="b"/>
                  <a:pathLst>
                    <a:path h="974089">
                      <a:moveTo>
                        <a:pt x="0" y="0"/>
                      </a:moveTo>
                      <a:lnTo>
                        <a:pt x="0" y="973693"/>
                      </a:lnTo>
                    </a:path>
                  </a:pathLst>
                </a:custGeom>
                <a:ln w="9526">
                  <a:solidFill>
                    <a:srgbClr val="8A8A8A"/>
                  </a:solidFill>
                </a:ln>
              </p:spPr>
              <p:txBody>
                <a:bodyPr wrap="square" lIns="0" tIns="0" rIns="0" bIns="0" rtlCol="0"/>
                <a:lstStyle/>
                <a:p>
                  <a:endParaRPr sz="1588"/>
                </a:p>
              </p:txBody>
            </p:sp>
            <p:sp>
              <p:nvSpPr>
                <p:cNvPr id="8" name="object 8"/>
                <p:cNvSpPr/>
                <p:nvPr/>
              </p:nvSpPr>
              <p:spPr>
                <a:xfrm>
                  <a:off x="4212298" y="2917824"/>
                  <a:ext cx="1753235" cy="763905"/>
                </a:xfrm>
                <a:custGeom>
                  <a:avLst/>
                  <a:gdLst/>
                  <a:ahLst/>
                  <a:cxnLst/>
                  <a:rect l="l" t="t" r="r" b="b"/>
                  <a:pathLst>
                    <a:path w="1753235" h="763904">
                      <a:moveTo>
                        <a:pt x="190538" y="486841"/>
                      </a:moveTo>
                      <a:lnTo>
                        <a:pt x="0" y="486841"/>
                      </a:lnTo>
                      <a:lnTo>
                        <a:pt x="0" y="763676"/>
                      </a:lnTo>
                      <a:lnTo>
                        <a:pt x="190538" y="763676"/>
                      </a:lnTo>
                      <a:lnTo>
                        <a:pt x="190538" y="486841"/>
                      </a:lnTo>
                      <a:close/>
                    </a:path>
                    <a:path w="1753235" h="763904">
                      <a:moveTo>
                        <a:pt x="1752930" y="0"/>
                      </a:moveTo>
                      <a:lnTo>
                        <a:pt x="0" y="0"/>
                      </a:lnTo>
                      <a:lnTo>
                        <a:pt x="0" y="276834"/>
                      </a:lnTo>
                      <a:lnTo>
                        <a:pt x="1752930" y="276834"/>
                      </a:lnTo>
                      <a:lnTo>
                        <a:pt x="1752930" y="0"/>
                      </a:lnTo>
                      <a:close/>
                    </a:path>
                  </a:pathLst>
                </a:custGeom>
                <a:solidFill>
                  <a:srgbClr val="2D89B0"/>
                </a:solidFill>
              </p:spPr>
              <p:txBody>
                <a:bodyPr wrap="square" lIns="0" tIns="0" rIns="0" bIns="0" rtlCol="0"/>
                <a:lstStyle/>
                <a:p>
                  <a:endParaRPr sz="1588"/>
                </a:p>
              </p:txBody>
            </p:sp>
          </p:grpSp>
          <p:sp>
            <p:nvSpPr>
              <p:cNvPr id="50" name="object 50"/>
              <p:cNvSpPr txBox="1"/>
              <p:nvPr/>
            </p:nvSpPr>
            <p:spPr>
              <a:xfrm>
                <a:off x="5372629" y="2176614"/>
                <a:ext cx="1444998"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49">
                    <a:solidFill>
                      <a:srgbClr val="585858"/>
                    </a:solidFill>
                    <a:latin typeface="Arial Black"/>
                    <a:cs typeface="Arial Black"/>
                  </a:rPr>
                  <a:t> </a:t>
                </a:r>
                <a:r>
                  <a:rPr sz="882" spc="-84">
                    <a:solidFill>
                      <a:srgbClr val="585858"/>
                    </a:solidFill>
                    <a:latin typeface="Arial Black"/>
                    <a:cs typeface="Arial Black"/>
                  </a:rPr>
                  <a:t>13</a:t>
                </a:r>
                <a:r>
                  <a:rPr sz="882" spc="-49">
                    <a:solidFill>
                      <a:srgbClr val="585858"/>
                    </a:solidFill>
                    <a:latin typeface="Arial Black"/>
                    <a:cs typeface="Arial Black"/>
                  </a:rPr>
                  <a:t> </a:t>
                </a:r>
                <a:r>
                  <a:rPr sz="882" spc="-62">
                    <a:solidFill>
                      <a:srgbClr val="585858"/>
                    </a:solidFill>
                    <a:latin typeface="Arial Black"/>
                    <a:cs typeface="Arial Black"/>
                  </a:rPr>
                  <a:t>Greek</a:t>
                </a:r>
                <a:r>
                  <a:rPr sz="882" spc="-49">
                    <a:solidFill>
                      <a:srgbClr val="585858"/>
                    </a:solidFill>
                    <a:latin typeface="Arial Black"/>
                    <a:cs typeface="Arial Black"/>
                  </a:rPr>
                  <a:t> </a:t>
                </a:r>
                <a:r>
                  <a:rPr sz="882" spc="-40">
                    <a:solidFill>
                      <a:srgbClr val="585858"/>
                    </a:solidFill>
                    <a:latin typeface="Arial Black"/>
                    <a:cs typeface="Arial Black"/>
                  </a:rPr>
                  <a:t>life</a:t>
                </a:r>
                <a:r>
                  <a:rPr sz="882" spc="-49">
                    <a:solidFill>
                      <a:srgbClr val="585858"/>
                    </a:solidFill>
                    <a:latin typeface="Arial Black"/>
                    <a:cs typeface="Arial Black"/>
                  </a:rPr>
                  <a:t> </a:t>
                </a:r>
                <a:r>
                  <a:rPr sz="882" spc="-22">
                    <a:solidFill>
                      <a:srgbClr val="585858"/>
                    </a:solidFill>
                    <a:latin typeface="Arial Black"/>
                    <a:cs typeface="Arial Black"/>
                  </a:rPr>
                  <a:t>member</a:t>
                </a:r>
                <a:endParaRPr sz="882">
                  <a:latin typeface="Arial Black"/>
                  <a:cs typeface="Arial Black"/>
                </a:endParaRPr>
              </a:p>
            </p:txBody>
          </p:sp>
          <p:sp>
            <p:nvSpPr>
              <p:cNvPr id="51" name="object 51"/>
              <p:cNvSpPr txBox="1"/>
              <p:nvPr/>
            </p:nvSpPr>
            <p:spPr>
              <a:xfrm>
                <a:off x="6944335" y="261045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90%</a:t>
                </a:r>
                <a:endParaRPr sz="882">
                  <a:latin typeface="Arial"/>
                  <a:cs typeface="Arial"/>
                </a:endParaRPr>
              </a:p>
            </p:txBody>
          </p:sp>
          <p:sp>
            <p:nvSpPr>
              <p:cNvPr id="52" name="object 52"/>
              <p:cNvSpPr txBox="1"/>
              <p:nvPr/>
            </p:nvSpPr>
            <p:spPr>
              <a:xfrm>
                <a:off x="5565744" y="304002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grpSp>
        <p:sp>
          <p:nvSpPr>
            <p:cNvPr id="53" name="object 53"/>
            <p:cNvSpPr txBox="1"/>
            <p:nvPr/>
          </p:nvSpPr>
          <p:spPr>
            <a:xfrm>
              <a:off x="5092652" y="2625610"/>
              <a:ext cx="15968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sp>
          <p:nvSpPr>
            <p:cNvPr id="54" name="object 54"/>
            <p:cNvSpPr txBox="1"/>
            <p:nvPr/>
          </p:nvSpPr>
          <p:spPr>
            <a:xfrm>
              <a:off x="5068443" y="3055181"/>
              <a:ext cx="1837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grpSp>
      <p:grpSp>
        <p:nvGrpSpPr>
          <p:cNvPr id="65" name="Group 64">
            <a:extLst>
              <a:ext uri="{FF2B5EF4-FFF2-40B4-BE49-F238E27FC236}">
                <a16:creationId xmlns:a16="http://schemas.microsoft.com/office/drawing/2014/main" id="{25578BE4-A200-B7C9-7E1B-0175E45CD9DB}"/>
              </a:ext>
            </a:extLst>
          </p:cNvPr>
          <p:cNvGrpSpPr>
            <a:grpSpLocks noChangeAspect="1"/>
          </p:cNvGrpSpPr>
          <p:nvPr/>
        </p:nvGrpSpPr>
        <p:grpSpPr>
          <a:xfrm>
            <a:off x="6493061" y="3916748"/>
            <a:ext cx="3205270" cy="2393396"/>
            <a:chOff x="6246271" y="3892138"/>
            <a:chExt cx="2636744" cy="1968874"/>
          </a:xfrm>
        </p:grpSpPr>
        <p:grpSp>
          <p:nvGrpSpPr>
            <p:cNvPr id="18" name="object 18"/>
            <p:cNvGrpSpPr/>
            <p:nvPr/>
          </p:nvGrpSpPr>
          <p:grpSpPr>
            <a:xfrm>
              <a:off x="6246271" y="3892138"/>
              <a:ext cx="2636744" cy="1968874"/>
              <a:chOff x="5199507" y="4411090"/>
              <a:chExt cx="2988310" cy="2231390"/>
            </a:xfrm>
          </p:grpSpPr>
          <p:sp>
            <p:nvSpPr>
              <p:cNvPr id="19" name="object 19"/>
              <p:cNvSpPr/>
              <p:nvPr/>
            </p:nvSpPr>
            <p:spPr>
              <a:xfrm>
                <a:off x="5199507" y="4411090"/>
                <a:ext cx="2988310" cy="2231390"/>
              </a:xfrm>
              <a:custGeom>
                <a:avLst/>
                <a:gdLst/>
                <a:ahLst/>
                <a:cxnLst/>
                <a:rect l="l" t="t" r="r" b="b"/>
                <a:pathLst>
                  <a:path w="2988309" h="2231390">
                    <a:moveTo>
                      <a:pt x="2774187" y="0"/>
                    </a:moveTo>
                    <a:lnTo>
                      <a:pt x="214121" y="0"/>
                    </a:lnTo>
                    <a:lnTo>
                      <a:pt x="165031" y="5656"/>
                    </a:lnTo>
                    <a:lnTo>
                      <a:pt x="119964" y="21767"/>
                    </a:lnTo>
                    <a:lnTo>
                      <a:pt x="80207" y="47046"/>
                    </a:lnTo>
                    <a:lnTo>
                      <a:pt x="47046" y="80207"/>
                    </a:lnTo>
                    <a:lnTo>
                      <a:pt x="21766" y="119965"/>
                    </a:lnTo>
                    <a:lnTo>
                      <a:pt x="5656" y="165031"/>
                    </a:lnTo>
                    <a:lnTo>
                      <a:pt x="0" y="214122"/>
                    </a:lnTo>
                    <a:lnTo>
                      <a:pt x="0" y="2017141"/>
                    </a:lnTo>
                    <a:lnTo>
                      <a:pt x="5656" y="2066231"/>
                    </a:lnTo>
                    <a:lnTo>
                      <a:pt x="21766" y="2111297"/>
                    </a:lnTo>
                    <a:lnTo>
                      <a:pt x="47046" y="2151055"/>
                    </a:lnTo>
                    <a:lnTo>
                      <a:pt x="80207" y="2184216"/>
                    </a:lnTo>
                    <a:lnTo>
                      <a:pt x="119964" y="2209496"/>
                    </a:lnTo>
                    <a:lnTo>
                      <a:pt x="165031" y="2225607"/>
                    </a:lnTo>
                    <a:lnTo>
                      <a:pt x="214121" y="2231263"/>
                    </a:lnTo>
                    <a:lnTo>
                      <a:pt x="2774187" y="2231263"/>
                    </a:lnTo>
                    <a:lnTo>
                      <a:pt x="2823277" y="2225607"/>
                    </a:lnTo>
                    <a:lnTo>
                      <a:pt x="2868344" y="2209496"/>
                    </a:lnTo>
                    <a:lnTo>
                      <a:pt x="2908102" y="2184216"/>
                    </a:lnTo>
                    <a:lnTo>
                      <a:pt x="2941263" y="2151055"/>
                    </a:lnTo>
                    <a:lnTo>
                      <a:pt x="2966543" y="2111297"/>
                    </a:lnTo>
                    <a:lnTo>
                      <a:pt x="2982654" y="2066231"/>
                    </a:lnTo>
                    <a:lnTo>
                      <a:pt x="2988310" y="2017141"/>
                    </a:lnTo>
                    <a:lnTo>
                      <a:pt x="2988310" y="214122"/>
                    </a:lnTo>
                    <a:lnTo>
                      <a:pt x="2982654" y="165031"/>
                    </a:lnTo>
                    <a:lnTo>
                      <a:pt x="2966543" y="119965"/>
                    </a:lnTo>
                    <a:lnTo>
                      <a:pt x="2941263" y="80207"/>
                    </a:lnTo>
                    <a:lnTo>
                      <a:pt x="2908102" y="47046"/>
                    </a:lnTo>
                    <a:lnTo>
                      <a:pt x="2868344" y="21767"/>
                    </a:lnTo>
                    <a:lnTo>
                      <a:pt x="2823277" y="5656"/>
                    </a:lnTo>
                    <a:lnTo>
                      <a:pt x="2774187" y="0"/>
                    </a:lnTo>
                    <a:close/>
                  </a:path>
                </a:pathLst>
              </a:custGeom>
              <a:solidFill>
                <a:srgbClr val="F7F7F7"/>
              </a:solidFill>
            </p:spPr>
            <p:txBody>
              <a:bodyPr wrap="square" lIns="0" tIns="0" rIns="0" bIns="0" rtlCol="0"/>
              <a:lstStyle/>
              <a:p>
                <a:endParaRPr sz="1588"/>
              </a:p>
            </p:txBody>
          </p:sp>
          <p:sp>
            <p:nvSpPr>
              <p:cNvPr id="20" name="object 20"/>
              <p:cNvSpPr/>
              <p:nvPr/>
            </p:nvSpPr>
            <p:spPr>
              <a:xfrm>
                <a:off x="5869585" y="5187776"/>
                <a:ext cx="0" cy="974090"/>
              </a:xfrm>
              <a:custGeom>
                <a:avLst/>
                <a:gdLst/>
                <a:ahLst/>
                <a:cxnLst/>
                <a:rect l="l" t="t" r="r" b="b"/>
                <a:pathLst>
                  <a:path h="974089">
                    <a:moveTo>
                      <a:pt x="0" y="0"/>
                    </a:moveTo>
                    <a:lnTo>
                      <a:pt x="0" y="973693"/>
                    </a:lnTo>
                  </a:path>
                </a:pathLst>
              </a:custGeom>
              <a:ln w="9526">
                <a:solidFill>
                  <a:srgbClr val="8A8A8A"/>
                </a:solidFill>
              </a:ln>
            </p:spPr>
            <p:txBody>
              <a:bodyPr wrap="square" lIns="0" tIns="0" rIns="0" bIns="0" rtlCol="0"/>
              <a:lstStyle/>
              <a:p>
                <a:endParaRPr sz="1588"/>
              </a:p>
            </p:txBody>
          </p:sp>
          <p:sp>
            <p:nvSpPr>
              <p:cNvPr id="21" name="object 21"/>
              <p:cNvSpPr/>
              <p:nvPr/>
            </p:nvSpPr>
            <p:spPr>
              <a:xfrm>
                <a:off x="5874347" y="5290692"/>
                <a:ext cx="1791335" cy="763905"/>
              </a:xfrm>
              <a:custGeom>
                <a:avLst/>
                <a:gdLst/>
                <a:ahLst/>
                <a:cxnLst/>
                <a:rect l="l" t="t" r="r" b="b"/>
                <a:pathLst>
                  <a:path w="1791334" h="763904">
                    <a:moveTo>
                      <a:pt x="724039" y="486841"/>
                    </a:moveTo>
                    <a:lnTo>
                      <a:pt x="0" y="486841"/>
                    </a:lnTo>
                    <a:lnTo>
                      <a:pt x="0" y="763676"/>
                    </a:lnTo>
                    <a:lnTo>
                      <a:pt x="724039" y="763676"/>
                    </a:lnTo>
                    <a:lnTo>
                      <a:pt x="724039" y="486841"/>
                    </a:lnTo>
                    <a:close/>
                  </a:path>
                  <a:path w="1791334" h="763904">
                    <a:moveTo>
                      <a:pt x="1791042" y="0"/>
                    </a:moveTo>
                    <a:lnTo>
                      <a:pt x="0" y="0"/>
                    </a:lnTo>
                    <a:lnTo>
                      <a:pt x="0" y="276834"/>
                    </a:lnTo>
                    <a:lnTo>
                      <a:pt x="1791042" y="276834"/>
                    </a:lnTo>
                    <a:lnTo>
                      <a:pt x="1791042" y="0"/>
                    </a:lnTo>
                    <a:close/>
                  </a:path>
                </a:pathLst>
              </a:custGeom>
              <a:solidFill>
                <a:srgbClr val="2D89B0"/>
              </a:solidFill>
            </p:spPr>
            <p:txBody>
              <a:bodyPr wrap="square" lIns="0" tIns="0" rIns="0" bIns="0" rtlCol="0"/>
              <a:lstStyle/>
              <a:p>
                <a:endParaRPr sz="1588"/>
              </a:p>
            </p:txBody>
          </p:sp>
        </p:grpSp>
        <p:sp>
          <p:nvSpPr>
            <p:cNvPr id="55" name="object 55"/>
            <p:cNvSpPr txBox="1"/>
            <p:nvPr/>
          </p:nvSpPr>
          <p:spPr>
            <a:xfrm>
              <a:off x="7142881" y="4270320"/>
              <a:ext cx="777688"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53">
                  <a:solidFill>
                    <a:srgbClr val="585858"/>
                  </a:solidFill>
                  <a:latin typeface="Arial Black"/>
                  <a:cs typeface="Arial Black"/>
                </a:rPr>
                <a:t> </a:t>
              </a:r>
              <a:r>
                <a:rPr sz="882" spc="-84">
                  <a:solidFill>
                    <a:srgbClr val="585858"/>
                  </a:solidFill>
                  <a:latin typeface="Arial Black"/>
                  <a:cs typeface="Arial Black"/>
                </a:rPr>
                <a:t>16</a:t>
              </a:r>
              <a:r>
                <a:rPr sz="882" spc="-53">
                  <a:solidFill>
                    <a:srgbClr val="585858"/>
                  </a:solidFill>
                  <a:latin typeface="Arial Black"/>
                  <a:cs typeface="Arial Black"/>
                </a:rPr>
                <a:t> </a:t>
              </a:r>
              <a:r>
                <a:rPr sz="882" spc="-31">
                  <a:solidFill>
                    <a:srgbClr val="585858"/>
                  </a:solidFill>
                  <a:latin typeface="Arial Black"/>
                  <a:cs typeface="Arial Black"/>
                </a:rPr>
                <a:t>Parent</a:t>
              </a:r>
              <a:endParaRPr sz="882">
                <a:latin typeface="Arial Black"/>
                <a:cs typeface="Arial Black"/>
              </a:endParaRPr>
            </a:p>
          </p:txBody>
        </p:sp>
        <p:sp>
          <p:nvSpPr>
            <p:cNvPr id="56" name="object 56"/>
            <p:cNvSpPr txBox="1"/>
            <p:nvPr/>
          </p:nvSpPr>
          <p:spPr>
            <a:xfrm>
              <a:off x="8444473" y="470415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71%</a:t>
              </a:r>
              <a:endParaRPr sz="882">
                <a:latin typeface="Arial"/>
                <a:cs typeface="Arial"/>
              </a:endParaRPr>
            </a:p>
          </p:txBody>
        </p:sp>
        <p:sp>
          <p:nvSpPr>
            <p:cNvPr id="57" name="object 57"/>
            <p:cNvSpPr txBox="1"/>
            <p:nvPr/>
          </p:nvSpPr>
          <p:spPr>
            <a:xfrm>
              <a:off x="7502997" y="513372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58" name="object 58"/>
            <p:cNvSpPr txBox="1"/>
            <p:nvPr/>
          </p:nvSpPr>
          <p:spPr>
            <a:xfrm>
              <a:off x="6559166" y="4719317"/>
              <a:ext cx="15968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sp>
          <p:nvSpPr>
            <p:cNvPr id="59" name="object 59"/>
            <p:cNvSpPr txBox="1"/>
            <p:nvPr/>
          </p:nvSpPr>
          <p:spPr>
            <a:xfrm>
              <a:off x="6534957" y="5148888"/>
              <a:ext cx="1837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grpSp>
      <p:sp>
        <p:nvSpPr>
          <p:cNvPr id="60" name="object 60"/>
          <p:cNvSpPr txBox="1"/>
          <p:nvPr/>
        </p:nvSpPr>
        <p:spPr>
          <a:xfrm>
            <a:off x="9272479" y="6369585"/>
            <a:ext cx="2700057" cy="147058"/>
          </a:xfrm>
          <a:prstGeom prst="rect">
            <a:avLst/>
          </a:prstGeom>
        </p:spPr>
        <p:txBody>
          <a:bodyPr vert="horz" wrap="square" lIns="0" tIns="11206" rIns="0" bIns="0" rtlCol="0">
            <a:spAutoFit/>
          </a:bodyPr>
          <a:lstStyle/>
          <a:p>
            <a:pPr marL="11206">
              <a:spcBef>
                <a:spcPts val="88"/>
              </a:spcBef>
            </a:pPr>
            <a:r>
              <a:rPr sz="882" spc="-22">
                <a:solidFill>
                  <a:srgbClr val="B6B6B6"/>
                </a:solidFill>
                <a:latin typeface="Lucida Sans"/>
                <a:cs typeface="Lucida Sans"/>
              </a:rPr>
              <a:t>Percentages</a:t>
            </a:r>
            <a:r>
              <a:rPr sz="882" spc="-40">
                <a:solidFill>
                  <a:srgbClr val="B6B6B6"/>
                </a:solidFill>
                <a:latin typeface="Lucida Sans"/>
                <a:cs typeface="Lucida Sans"/>
              </a:rPr>
              <a:t> </a:t>
            </a:r>
            <a:r>
              <a:rPr sz="882" spc="-18">
                <a:solidFill>
                  <a:srgbClr val="B6B6B6"/>
                </a:solidFill>
                <a:latin typeface="Lucida Sans"/>
                <a:cs typeface="Lucida Sans"/>
              </a:rPr>
              <a:t>may</a:t>
            </a:r>
            <a:r>
              <a:rPr sz="882" spc="-35">
                <a:solidFill>
                  <a:srgbClr val="B6B6B6"/>
                </a:solidFill>
                <a:latin typeface="Lucida Sans"/>
                <a:cs typeface="Lucida Sans"/>
              </a:rPr>
              <a:t> </a:t>
            </a:r>
            <a:r>
              <a:rPr sz="882" spc="-18">
                <a:solidFill>
                  <a:srgbClr val="B6B6B6"/>
                </a:solidFill>
                <a:latin typeface="Lucida Sans"/>
                <a:cs typeface="Lucida Sans"/>
              </a:rPr>
              <a:t>not</a:t>
            </a:r>
            <a:r>
              <a:rPr sz="882" spc="-35">
                <a:solidFill>
                  <a:srgbClr val="B6B6B6"/>
                </a:solidFill>
                <a:latin typeface="Lucida Sans"/>
                <a:cs typeface="Lucida Sans"/>
              </a:rPr>
              <a:t> </a:t>
            </a:r>
            <a:r>
              <a:rPr sz="882" spc="-9">
                <a:solidFill>
                  <a:srgbClr val="B6B6B6"/>
                </a:solidFill>
                <a:latin typeface="Lucida Sans"/>
                <a:cs typeface="Lucida Sans"/>
              </a:rPr>
              <a:t>add</a:t>
            </a:r>
            <a:r>
              <a:rPr sz="882" spc="-35">
                <a:solidFill>
                  <a:srgbClr val="B6B6B6"/>
                </a:solidFill>
                <a:latin typeface="Lucida Sans"/>
                <a:cs typeface="Lucida Sans"/>
              </a:rPr>
              <a:t> </a:t>
            </a:r>
            <a:r>
              <a:rPr sz="882" spc="-18">
                <a:solidFill>
                  <a:srgbClr val="B6B6B6"/>
                </a:solidFill>
                <a:latin typeface="Lucida Sans"/>
                <a:cs typeface="Lucida Sans"/>
              </a:rPr>
              <a:t>to</a:t>
            </a:r>
            <a:r>
              <a:rPr sz="882" spc="-35">
                <a:solidFill>
                  <a:srgbClr val="B6B6B6"/>
                </a:solidFill>
                <a:latin typeface="Lucida Sans"/>
                <a:cs typeface="Lucida Sans"/>
              </a:rPr>
              <a:t> </a:t>
            </a:r>
            <a:r>
              <a:rPr sz="882" spc="-18">
                <a:solidFill>
                  <a:srgbClr val="B6B6B6"/>
                </a:solidFill>
                <a:latin typeface="Lucida Sans"/>
                <a:cs typeface="Lucida Sans"/>
              </a:rPr>
              <a:t>100%</a:t>
            </a:r>
            <a:r>
              <a:rPr sz="882" spc="-35">
                <a:solidFill>
                  <a:srgbClr val="B6B6B6"/>
                </a:solidFill>
                <a:latin typeface="Lucida Sans"/>
                <a:cs typeface="Lucida Sans"/>
              </a:rPr>
              <a:t> </a:t>
            </a:r>
            <a:r>
              <a:rPr sz="882" spc="-18">
                <a:solidFill>
                  <a:srgbClr val="B6B6B6"/>
                </a:solidFill>
                <a:latin typeface="Lucida Sans"/>
                <a:cs typeface="Lucida Sans"/>
              </a:rPr>
              <a:t>due</a:t>
            </a:r>
            <a:r>
              <a:rPr sz="882" spc="-40">
                <a:solidFill>
                  <a:srgbClr val="B6B6B6"/>
                </a:solidFill>
                <a:latin typeface="Lucida Sans"/>
                <a:cs typeface="Lucida Sans"/>
              </a:rPr>
              <a:t> </a:t>
            </a:r>
            <a:r>
              <a:rPr sz="882" spc="-18">
                <a:solidFill>
                  <a:srgbClr val="B6B6B6"/>
                </a:solidFill>
                <a:latin typeface="Lucida Sans"/>
                <a:cs typeface="Lucida Sans"/>
              </a:rPr>
              <a:t>to</a:t>
            </a:r>
            <a:r>
              <a:rPr sz="882" spc="-35">
                <a:solidFill>
                  <a:srgbClr val="B6B6B6"/>
                </a:solidFill>
                <a:latin typeface="Lucida Sans"/>
                <a:cs typeface="Lucida Sans"/>
              </a:rPr>
              <a:t> </a:t>
            </a:r>
            <a:r>
              <a:rPr sz="882" spc="-9">
                <a:solidFill>
                  <a:srgbClr val="B6B6B6"/>
                </a:solidFill>
                <a:latin typeface="Lucida Sans"/>
                <a:cs typeface="Lucida Sans"/>
              </a:rPr>
              <a:t>rounding.</a:t>
            </a:r>
            <a:endParaRPr sz="882">
              <a:latin typeface="Lucida Sans"/>
              <a:cs typeface="Lucida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6843" y="339863"/>
            <a:ext cx="3073774" cy="201367"/>
          </a:xfrm>
          <a:prstGeom prst="rect">
            <a:avLst/>
          </a:prstGeom>
        </p:spPr>
        <p:txBody>
          <a:bodyPr vert="horz" wrap="square" lIns="0" tIns="11206" rIns="0" bIns="0" rtlCol="0">
            <a:spAutoFit/>
          </a:bodyPr>
          <a:lstStyle/>
          <a:p>
            <a:pPr marL="11206">
              <a:spcBef>
                <a:spcPts val="88"/>
              </a:spcBef>
            </a:pPr>
            <a:r>
              <a:rPr sz="1235" spc="-176">
                <a:solidFill>
                  <a:srgbClr val="B6B6B6"/>
                </a:solidFill>
                <a:latin typeface="Arial Black"/>
                <a:cs typeface="Arial Black"/>
              </a:rPr>
              <a:t>SURVEY</a:t>
            </a:r>
            <a:r>
              <a:rPr sz="1235" spc="-71">
                <a:solidFill>
                  <a:srgbClr val="B6B6B6"/>
                </a:solidFill>
                <a:latin typeface="Arial Black"/>
                <a:cs typeface="Arial Black"/>
              </a:rPr>
              <a:t> </a:t>
            </a:r>
            <a:r>
              <a:rPr sz="1235" spc="-141">
                <a:solidFill>
                  <a:srgbClr val="B6B6B6"/>
                </a:solidFill>
                <a:latin typeface="Arial Black"/>
                <a:cs typeface="Arial Black"/>
              </a:rPr>
              <a:t>OVERVIEW</a:t>
            </a:r>
            <a:r>
              <a:rPr sz="1235" spc="-66">
                <a:solidFill>
                  <a:srgbClr val="B6B6B6"/>
                </a:solidFill>
                <a:latin typeface="Arial Black"/>
                <a:cs typeface="Arial Black"/>
              </a:rPr>
              <a:t> </a:t>
            </a:r>
            <a:r>
              <a:rPr sz="1235" spc="331">
                <a:solidFill>
                  <a:srgbClr val="B6B6B6"/>
                </a:solidFill>
                <a:latin typeface="Arial Black"/>
                <a:cs typeface="Arial Black"/>
              </a:rPr>
              <a:t>|</a:t>
            </a:r>
            <a:r>
              <a:rPr sz="1235" spc="-75">
                <a:solidFill>
                  <a:srgbClr val="B6B6B6"/>
                </a:solidFill>
                <a:latin typeface="Arial Black"/>
                <a:cs typeface="Arial Black"/>
              </a:rPr>
              <a:t> </a:t>
            </a:r>
            <a:r>
              <a:rPr sz="1235" spc="-31">
                <a:solidFill>
                  <a:srgbClr val="B6B6B6"/>
                </a:solidFill>
                <a:latin typeface="Lucida Sans"/>
                <a:cs typeface="Lucida Sans"/>
              </a:rPr>
              <a:t>Executive</a:t>
            </a:r>
            <a:r>
              <a:rPr sz="1235" spc="-44">
                <a:solidFill>
                  <a:srgbClr val="B6B6B6"/>
                </a:solidFill>
                <a:latin typeface="Lucida Sans"/>
                <a:cs typeface="Lucida Sans"/>
              </a:rPr>
              <a:t> </a:t>
            </a:r>
            <a:r>
              <a:rPr sz="1235" spc="-9">
                <a:solidFill>
                  <a:srgbClr val="B6B6B6"/>
                </a:solidFill>
                <a:latin typeface="Lucida Sans"/>
                <a:cs typeface="Lucida Sans"/>
              </a:rPr>
              <a:t>Summary</a:t>
            </a:r>
            <a:endParaRPr sz="1235">
              <a:latin typeface="Lucida Sans"/>
              <a:cs typeface="Lucida Sans"/>
            </a:endParaRPr>
          </a:p>
        </p:txBody>
      </p:sp>
      <p:sp>
        <p:nvSpPr>
          <p:cNvPr id="3" name="object 3"/>
          <p:cNvSpPr/>
          <p:nvPr/>
        </p:nvSpPr>
        <p:spPr>
          <a:xfrm>
            <a:off x="0" y="6602953"/>
            <a:ext cx="12191999" cy="25504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a:ln>
            <a:solidFill>
              <a:srgbClr val="063D5E"/>
            </a:solidFill>
          </a:ln>
        </p:spPr>
        <p:txBody>
          <a:bodyPr wrap="square" lIns="0" tIns="0" rIns="0" bIns="0" rtlCol="0"/>
          <a:lstStyle/>
          <a:p>
            <a:endParaRPr sz="1588"/>
          </a:p>
        </p:txBody>
      </p:sp>
      <p:sp>
        <p:nvSpPr>
          <p:cNvPr id="4" name="object 4"/>
          <p:cNvSpPr txBox="1">
            <a:spLocks noGrp="1"/>
          </p:cNvSpPr>
          <p:nvPr>
            <p:ph sz="half" idx="2"/>
          </p:nvPr>
        </p:nvSpPr>
        <p:spPr>
          <a:xfrm>
            <a:off x="486843" y="1368921"/>
            <a:ext cx="4834187" cy="4241128"/>
          </a:xfrm>
          <a:prstGeom prst="rect">
            <a:avLst/>
          </a:prstGeom>
        </p:spPr>
        <p:txBody>
          <a:bodyPr vert="horz" wrap="square" lIns="0" tIns="11206" rIns="0" bIns="0" rtlCol="0">
            <a:spAutoFit/>
          </a:bodyPr>
          <a:lstStyle/>
          <a:p>
            <a:pPr marL="0" indent="0">
              <a:lnSpc>
                <a:spcPct val="100000"/>
              </a:lnSpc>
              <a:spcBef>
                <a:spcPts val="88"/>
              </a:spcBef>
              <a:buNone/>
            </a:pPr>
            <a:r>
              <a:rPr spc="-106"/>
              <a:t>School</a:t>
            </a:r>
            <a:r>
              <a:rPr spc="-71"/>
              <a:t> </a:t>
            </a:r>
            <a:r>
              <a:rPr spc="-31"/>
              <a:t>connectedness</a:t>
            </a:r>
          </a:p>
          <a:p>
            <a:pPr marL="0" marR="66118" indent="0">
              <a:lnSpc>
                <a:spcPct val="125000"/>
              </a:lnSpc>
              <a:spcBef>
                <a:spcPts val="499"/>
              </a:spcBef>
              <a:buNone/>
            </a:pPr>
            <a:r>
              <a:rPr sz="1059" spc="-26">
                <a:solidFill>
                  <a:srgbClr val="242424"/>
                </a:solidFill>
                <a:latin typeface="Lucida Sans"/>
                <a:cs typeface="Lucida Sans"/>
              </a:rPr>
              <a:t>Overall,</a:t>
            </a:r>
            <a:r>
              <a:rPr sz="1059" spc="-44">
                <a:solidFill>
                  <a:srgbClr val="242424"/>
                </a:solidFill>
                <a:latin typeface="Lucida Sans"/>
                <a:cs typeface="Lucida Sans"/>
              </a:rPr>
              <a:t> </a:t>
            </a:r>
            <a:r>
              <a:rPr sz="1059">
                <a:solidFill>
                  <a:srgbClr val="242424"/>
                </a:solidFill>
                <a:latin typeface="Lucida Sans"/>
                <a:cs typeface="Lucida Sans"/>
              </a:rPr>
              <a:t>a</a:t>
            </a:r>
            <a:r>
              <a:rPr sz="1059" spc="-44">
                <a:solidFill>
                  <a:srgbClr val="242424"/>
                </a:solidFill>
                <a:latin typeface="Lucida Sans"/>
                <a:cs typeface="Lucida Sans"/>
              </a:rPr>
              <a:t> </a:t>
            </a:r>
            <a:r>
              <a:rPr sz="1059" spc="-26">
                <a:solidFill>
                  <a:srgbClr val="242424"/>
                </a:solidFill>
                <a:latin typeface="Lucida Sans"/>
                <a:cs typeface="Lucida Sans"/>
              </a:rPr>
              <a:t>majority</a:t>
            </a:r>
            <a:r>
              <a:rPr sz="1059" spc="-44">
                <a:solidFill>
                  <a:srgbClr val="242424"/>
                </a:solidFill>
                <a:latin typeface="Lucida Sans"/>
                <a:cs typeface="Lucida Sans"/>
              </a:rPr>
              <a:t> </a:t>
            </a:r>
            <a:r>
              <a:rPr sz="1059" spc="-26">
                <a:solidFill>
                  <a:srgbClr val="242424"/>
                </a:solidFill>
                <a:latin typeface="Lucida Sans"/>
                <a:cs typeface="Lucida Sans"/>
              </a:rPr>
              <a:t>of</a:t>
            </a:r>
            <a:r>
              <a:rPr sz="1059" spc="-44">
                <a:solidFill>
                  <a:srgbClr val="242424"/>
                </a:solidFill>
                <a:latin typeface="Lucida Sans"/>
                <a:cs typeface="Lucida Sans"/>
              </a:rPr>
              <a:t> </a:t>
            </a:r>
            <a:r>
              <a:rPr sz="1059" spc="-26">
                <a:solidFill>
                  <a:srgbClr val="242424"/>
                </a:solidFill>
                <a:latin typeface="Lucida Sans"/>
                <a:cs typeface="Lucida Sans"/>
              </a:rPr>
              <a:t>participants</a:t>
            </a:r>
            <a:r>
              <a:rPr sz="1059" spc="-44">
                <a:solidFill>
                  <a:srgbClr val="242424"/>
                </a:solidFill>
                <a:latin typeface="Lucida Sans"/>
                <a:cs typeface="Lucida Sans"/>
              </a:rPr>
              <a:t> </a:t>
            </a:r>
            <a:r>
              <a:rPr sz="1059" spc="-18">
                <a:solidFill>
                  <a:srgbClr val="242424"/>
                </a:solidFill>
                <a:latin typeface="Lucida Sans"/>
                <a:cs typeface="Lucida Sans"/>
              </a:rPr>
              <a:t>agreed</a:t>
            </a:r>
            <a:r>
              <a:rPr sz="1059" spc="-44">
                <a:solidFill>
                  <a:srgbClr val="242424"/>
                </a:solidFill>
                <a:latin typeface="Lucida Sans"/>
                <a:cs typeface="Lucida Sans"/>
              </a:rPr>
              <a:t> </a:t>
            </a:r>
            <a:r>
              <a:rPr sz="1059" spc="-18">
                <a:solidFill>
                  <a:srgbClr val="242424"/>
                </a:solidFill>
                <a:latin typeface="Lucida Sans"/>
                <a:cs typeface="Lucida Sans"/>
              </a:rPr>
              <a:t>that</a:t>
            </a:r>
            <a:r>
              <a:rPr sz="1059" spc="-44">
                <a:solidFill>
                  <a:srgbClr val="242424"/>
                </a:solidFill>
                <a:latin typeface="Lucida Sans"/>
                <a:cs typeface="Lucida Sans"/>
              </a:rPr>
              <a:t> </a:t>
            </a:r>
            <a:r>
              <a:rPr sz="1059" spc="-18">
                <a:solidFill>
                  <a:srgbClr val="242424"/>
                </a:solidFill>
                <a:latin typeface="Lucida Sans"/>
                <a:cs typeface="Lucida Sans"/>
              </a:rPr>
              <a:t>they</a:t>
            </a:r>
            <a:r>
              <a:rPr sz="1059" spc="-44">
                <a:solidFill>
                  <a:srgbClr val="242424"/>
                </a:solidFill>
                <a:latin typeface="Lucida Sans"/>
                <a:cs typeface="Lucida Sans"/>
              </a:rPr>
              <a:t> </a:t>
            </a:r>
            <a:r>
              <a:rPr sz="1059" spc="-18">
                <a:solidFill>
                  <a:srgbClr val="242424"/>
                </a:solidFill>
                <a:latin typeface="Lucida Sans"/>
                <a:cs typeface="Lucida Sans"/>
              </a:rPr>
              <a:t>feel safe</a:t>
            </a:r>
            <a:r>
              <a:rPr sz="1059" spc="-53">
                <a:solidFill>
                  <a:srgbClr val="242424"/>
                </a:solidFill>
                <a:latin typeface="Lucida Sans"/>
                <a:cs typeface="Lucida Sans"/>
              </a:rPr>
              <a:t> </a:t>
            </a:r>
            <a:r>
              <a:rPr sz="1059" spc="-9">
                <a:solidFill>
                  <a:srgbClr val="242424"/>
                </a:solidFill>
                <a:latin typeface="Lucida Sans"/>
                <a:cs typeface="Lucida Sans"/>
              </a:rPr>
              <a:t>and</a:t>
            </a:r>
            <a:r>
              <a:rPr sz="1059" spc="-53">
                <a:solidFill>
                  <a:srgbClr val="242424"/>
                </a:solidFill>
                <a:latin typeface="Lucida Sans"/>
                <a:cs typeface="Lucida Sans"/>
              </a:rPr>
              <a:t> </a:t>
            </a:r>
            <a:r>
              <a:rPr sz="1059" spc="-18">
                <a:solidFill>
                  <a:srgbClr val="242424"/>
                </a:solidFill>
                <a:latin typeface="Lucida Sans"/>
                <a:cs typeface="Lucida Sans"/>
              </a:rPr>
              <a:t>protected</a:t>
            </a:r>
            <a:r>
              <a:rPr sz="1059" spc="-49">
                <a:solidFill>
                  <a:srgbClr val="242424"/>
                </a:solidFill>
                <a:latin typeface="Lucida Sans"/>
                <a:cs typeface="Lucida Sans"/>
              </a:rPr>
              <a:t> </a:t>
            </a:r>
            <a:r>
              <a:rPr sz="1059" spc="-9">
                <a:solidFill>
                  <a:srgbClr val="242424"/>
                </a:solidFill>
                <a:latin typeface="Lucida Sans"/>
                <a:cs typeface="Lucida Sans"/>
              </a:rPr>
              <a:t>at</a:t>
            </a:r>
            <a:r>
              <a:rPr sz="1059" spc="-53">
                <a:solidFill>
                  <a:srgbClr val="242424"/>
                </a:solidFill>
                <a:latin typeface="Lucida Sans"/>
                <a:cs typeface="Lucida Sans"/>
              </a:rPr>
              <a:t> </a:t>
            </a:r>
            <a:r>
              <a:rPr sz="1059" spc="-9">
                <a:solidFill>
                  <a:srgbClr val="242424"/>
                </a:solidFill>
                <a:latin typeface="Lucida Sans"/>
                <a:cs typeface="Lucida Sans"/>
              </a:rPr>
              <a:t>the</a:t>
            </a:r>
            <a:r>
              <a:rPr sz="1059" spc="-53">
                <a:solidFill>
                  <a:srgbClr val="242424"/>
                </a:solidFill>
                <a:latin typeface="Lucida Sans"/>
                <a:cs typeface="Lucida Sans"/>
              </a:rPr>
              <a:t> </a:t>
            </a:r>
            <a:r>
              <a:rPr sz="1059" spc="-22">
                <a:solidFill>
                  <a:srgbClr val="242424"/>
                </a:solidFill>
                <a:latin typeface="Lucida Sans"/>
                <a:cs typeface="Lucida Sans"/>
              </a:rPr>
              <a:t>University</a:t>
            </a:r>
            <a:r>
              <a:rPr sz="1059" spc="-49">
                <a:solidFill>
                  <a:srgbClr val="242424"/>
                </a:solidFill>
                <a:latin typeface="Lucida Sans"/>
                <a:cs typeface="Lucida Sans"/>
              </a:rPr>
              <a:t> </a:t>
            </a:r>
            <a:r>
              <a:rPr sz="1059" spc="-26">
                <a:solidFill>
                  <a:srgbClr val="242424"/>
                </a:solidFill>
                <a:latin typeface="Lucida Sans"/>
                <a:cs typeface="Lucida Sans"/>
              </a:rPr>
              <a:t>of</a:t>
            </a:r>
            <a:r>
              <a:rPr sz="1059" spc="-53">
                <a:solidFill>
                  <a:srgbClr val="242424"/>
                </a:solidFill>
                <a:latin typeface="Lucida Sans"/>
                <a:cs typeface="Lucida Sans"/>
              </a:rPr>
              <a:t> </a:t>
            </a:r>
            <a:r>
              <a:rPr sz="1059">
                <a:solidFill>
                  <a:srgbClr val="242424"/>
                </a:solidFill>
                <a:latin typeface="Lucida Sans"/>
                <a:cs typeface="Lucida Sans"/>
              </a:rPr>
              <a:t>New</a:t>
            </a:r>
            <a:r>
              <a:rPr sz="1059" spc="-53">
                <a:solidFill>
                  <a:srgbClr val="242424"/>
                </a:solidFill>
                <a:latin typeface="Lucida Sans"/>
                <a:cs typeface="Lucida Sans"/>
              </a:rPr>
              <a:t> </a:t>
            </a:r>
            <a:r>
              <a:rPr sz="1059" spc="-31">
                <a:solidFill>
                  <a:srgbClr val="242424"/>
                </a:solidFill>
                <a:latin typeface="Lucida Sans"/>
                <a:cs typeface="Lucida Sans"/>
              </a:rPr>
              <a:t>Mexico.</a:t>
            </a:r>
            <a:r>
              <a:rPr sz="1059" spc="-49">
                <a:solidFill>
                  <a:srgbClr val="242424"/>
                </a:solidFill>
                <a:latin typeface="Lucida Sans"/>
                <a:cs typeface="Lucida Sans"/>
              </a:rPr>
              <a:t> </a:t>
            </a:r>
            <a:r>
              <a:rPr sz="1059" spc="-22">
                <a:solidFill>
                  <a:srgbClr val="242424"/>
                </a:solidFill>
                <a:latin typeface="Lucida Sans"/>
                <a:cs typeface="Lucida Sans"/>
              </a:rPr>
              <a:t>On </a:t>
            </a:r>
            <a:r>
              <a:rPr sz="1059" spc="-26">
                <a:solidFill>
                  <a:srgbClr val="242424"/>
                </a:solidFill>
                <a:latin typeface="Lucida Sans"/>
                <a:cs typeface="Lucida Sans"/>
              </a:rPr>
              <a:t>average,</a:t>
            </a:r>
            <a:r>
              <a:rPr sz="1059" spc="-49">
                <a:solidFill>
                  <a:srgbClr val="242424"/>
                </a:solidFill>
                <a:latin typeface="Lucida Sans"/>
                <a:cs typeface="Lucida Sans"/>
              </a:rPr>
              <a:t> </a:t>
            </a:r>
            <a:r>
              <a:rPr sz="1059" spc="-26">
                <a:solidFill>
                  <a:srgbClr val="242424"/>
                </a:solidFill>
                <a:latin typeface="Lucida Sans"/>
                <a:cs typeface="Lucida Sans"/>
              </a:rPr>
              <a:t>participants</a:t>
            </a:r>
            <a:r>
              <a:rPr sz="1059" spc="-49">
                <a:solidFill>
                  <a:srgbClr val="242424"/>
                </a:solidFill>
                <a:latin typeface="Lucida Sans"/>
                <a:cs typeface="Lucida Sans"/>
              </a:rPr>
              <a:t> </a:t>
            </a:r>
            <a:r>
              <a:rPr sz="1059" spc="-18">
                <a:solidFill>
                  <a:srgbClr val="242424"/>
                </a:solidFill>
                <a:latin typeface="Lucida Sans"/>
                <a:cs typeface="Lucida Sans"/>
              </a:rPr>
              <a:t>agreed</a:t>
            </a:r>
            <a:r>
              <a:rPr sz="1059" spc="-44">
                <a:solidFill>
                  <a:srgbClr val="242424"/>
                </a:solidFill>
                <a:latin typeface="Lucida Sans"/>
                <a:cs typeface="Lucida Sans"/>
              </a:rPr>
              <a:t> </a:t>
            </a:r>
            <a:r>
              <a:rPr sz="1059" spc="-18">
                <a:solidFill>
                  <a:srgbClr val="242424"/>
                </a:solidFill>
                <a:latin typeface="Lucida Sans"/>
                <a:cs typeface="Lucida Sans"/>
              </a:rPr>
              <a:t>that</a:t>
            </a:r>
            <a:r>
              <a:rPr sz="1059" spc="-49">
                <a:solidFill>
                  <a:srgbClr val="242424"/>
                </a:solidFill>
                <a:latin typeface="Lucida Sans"/>
                <a:cs typeface="Lucida Sans"/>
              </a:rPr>
              <a:t> </a:t>
            </a:r>
            <a:r>
              <a:rPr sz="1059" spc="-18">
                <a:solidFill>
                  <a:srgbClr val="242424"/>
                </a:solidFill>
                <a:latin typeface="Lucida Sans"/>
                <a:cs typeface="Lucida Sans"/>
              </a:rPr>
              <a:t>they</a:t>
            </a:r>
            <a:r>
              <a:rPr sz="1059" spc="-44">
                <a:solidFill>
                  <a:srgbClr val="242424"/>
                </a:solidFill>
                <a:latin typeface="Lucida Sans"/>
                <a:cs typeface="Lucida Sans"/>
              </a:rPr>
              <a:t> </a:t>
            </a:r>
            <a:r>
              <a:rPr sz="1059" spc="-18">
                <a:solidFill>
                  <a:srgbClr val="242424"/>
                </a:solidFill>
                <a:latin typeface="Lucida Sans"/>
                <a:cs typeface="Lucida Sans"/>
              </a:rPr>
              <a:t>feel</a:t>
            </a:r>
            <a:r>
              <a:rPr sz="1059" spc="-49">
                <a:solidFill>
                  <a:srgbClr val="242424"/>
                </a:solidFill>
                <a:latin typeface="Lucida Sans"/>
                <a:cs typeface="Lucida Sans"/>
              </a:rPr>
              <a:t> </a:t>
            </a:r>
            <a:r>
              <a:rPr sz="1059">
                <a:solidFill>
                  <a:srgbClr val="242424"/>
                </a:solidFill>
                <a:latin typeface="Lucida Sans"/>
                <a:cs typeface="Lucida Sans"/>
              </a:rPr>
              <a:t>a</a:t>
            </a:r>
            <a:r>
              <a:rPr sz="1059" spc="-44">
                <a:solidFill>
                  <a:srgbClr val="242424"/>
                </a:solidFill>
                <a:latin typeface="Lucida Sans"/>
                <a:cs typeface="Lucida Sans"/>
              </a:rPr>
              <a:t> </a:t>
            </a:r>
            <a:r>
              <a:rPr sz="1059" spc="-18">
                <a:solidFill>
                  <a:srgbClr val="242424"/>
                </a:solidFill>
                <a:latin typeface="Lucida Sans"/>
                <a:cs typeface="Lucida Sans"/>
              </a:rPr>
              <a:t>sense</a:t>
            </a:r>
            <a:r>
              <a:rPr sz="1059" spc="-49">
                <a:solidFill>
                  <a:srgbClr val="242424"/>
                </a:solidFill>
                <a:latin typeface="Lucida Sans"/>
                <a:cs typeface="Lucida Sans"/>
              </a:rPr>
              <a:t> </a:t>
            </a:r>
            <a:r>
              <a:rPr sz="1059" spc="-22">
                <a:solidFill>
                  <a:srgbClr val="242424"/>
                </a:solidFill>
                <a:latin typeface="Lucida Sans"/>
                <a:cs typeface="Lucida Sans"/>
              </a:rPr>
              <a:t>of </a:t>
            </a:r>
            <a:r>
              <a:rPr sz="1059" spc="-40">
                <a:solidFill>
                  <a:srgbClr val="242424"/>
                </a:solidFill>
                <a:latin typeface="Lucida Sans"/>
                <a:cs typeface="Lucida Sans"/>
              </a:rPr>
              <a:t>belonging </a:t>
            </a:r>
            <a:r>
              <a:rPr sz="1059" spc="-9">
                <a:solidFill>
                  <a:srgbClr val="242424"/>
                </a:solidFill>
                <a:latin typeface="Lucida Sans"/>
                <a:cs typeface="Lucida Sans"/>
              </a:rPr>
              <a:t>and</a:t>
            </a:r>
            <a:r>
              <a:rPr sz="1059" spc="-35">
                <a:solidFill>
                  <a:srgbClr val="242424"/>
                </a:solidFill>
                <a:latin typeface="Lucida Sans"/>
                <a:cs typeface="Lucida Sans"/>
              </a:rPr>
              <a:t> </a:t>
            </a:r>
            <a:r>
              <a:rPr sz="1059" spc="-22">
                <a:solidFill>
                  <a:srgbClr val="242424"/>
                </a:solidFill>
                <a:latin typeface="Lucida Sans"/>
                <a:cs typeface="Lucida Sans"/>
              </a:rPr>
              <a:t>equity</a:t>
            </a:r>
            <a:r>
              <a:rPr sz="1059" spc="-35">
                <a:solidFill>
                  <a:srgbClr val="242424"/>
                </a:solidFill>
                <a:latin typeface="Lucida Sans"/>
                <a:cs typeface="Lucida Sans"/>
              </a:rPr>
              <a:t> </a:t>
            </a:r>
            <a:r>
              <a:rPr sz="1059" spc="-9">
                <a:solidFill>
                  <a:srgbClr val="242424"/>
                </a:solidFill>
                <a:latin typeface="Lucida Sans"/>
                <a:cs typeface="Lucida Sans"/>
              </a:rPr>
              <a:t>at</a:t>
            </a:r>
            <a:r>
              <a:rPr sz="1059" spc="-35">
                <a:solidFill>
                  <a:srgbClr val="242424"/>
                </a:solidFill>
                <a:latin typeface="Lucida Sans"/>
                <a:cs typeface="Lucida Sans"/>
              </a:rPr>
              <a:t> </a:t>
            </a:r>
            <a:r>
              <a:rPr sz="1059" spc="-9">
                <a:solidFill>
                  <a:srgbClr val="242424"/>
                </a:solidFill>
                <a:latin typeface="Lucida Sans"/>
                <a:cs typeface="Lucida Sans"/>
              </a:rPr>
              <a:t>the</a:t>
            </a:r>
            <a:r>
              <a:rPr sz="1059" spc="-35">
                <a:solidFill>
                  <a:srgbClr val="242424"/>
                </a:solidFill>
                <a:latin typeface="Lucida Sans"/>
                <a:cs typeface="Lucida Sans"/>
              </a:rPr>
              <a:t> </a:t>
            </a:r>
            <a:r>
              <a:rPr sz="1059" spc="-26">
                <a:solidFill>
                  <a:srgbClr val="242424"/>
                </a:solidFill>
                <a:latin typeface="Lucida Sans"/>
                <a:cs typeface="Lucida Sans"/>
              </a:rPr>
              <a:t>University.</a:t>
            </a:r>
            <a:r>
              <a:rPr sz="1059" spc="-35">
                <a:solidFill>
                  <a:srgbClr val="242424"/>
                </a:solidFill>
                <a:latin typeface="Lucida Sans"/>
                <a:cs typeface="Lucida Sans"/>
              </a:rPr>
              <a:t> </a:t>
            </a:r>
            <a:r>
              <a:rPr sz="1059" spc="-18">
                <a:solidFill>
                  <a:srgbClr val="242424"/>
                </a:solidFill>
                <a:latin typeface="Lucida Sans"/>
                <a:cs typeface="Lucida Sans"/>
              </a:rPr>
              <a:t>Perceptions</a:t>
            </a:r>
            <a:r>
              <a:rPr sz="1059" spc="-40">
                <a:solidFill>
                  <a:srgbClr val="242424"/>
                </a:solidFill>
                <a:latin typeface="Lucida Sans"/>
                <a:cs typeface="Lucida Sans"/>
              </a:rPr>
              <a:t> </a:t>
            </a:r>
            <a:r>
              <a:rPr sz="1059" spc="-22">
                <a:solidFill>
                  <a:srgbClr val="242424"/>
                </a:solidFill>
                <a:latin typeface="Lucida Sans"/>
                <a:cs typeface="Lucida Sans"/>
              </a:rPr>
              <a:t>of </a:t>
            </a:r>
            <a:r>
              <a:rPr sz="1059" spc="-44">
                <a:solidFill>
                  <a:srgbClr val="242424"/>
                </a:solidFill>
                <a:latin typeface="Lucida Sans"/>
                <a:cs typeface="Lucida Sans"/>
              </a:rPr>
              <a:t>belonging,</a:t>
            </a:r>
            <a:r>
              <a:rPr sz="1059" spc="-35">
                <a:solidFill>
                  <a:srgbClr val="242424"/>
                </a:solidFill>
                <a:latin typeface="Lucida Sans"/>
                <a:cs typeface="Lucida Sans"/>
              </a:rPr>
              <a:t> </a:t>
            </a:r>
            <a:r>
              <a:rPr sz="1059" spc="-31">
                <a:solidFill>
                  <a:srgbClr val="242424"/>
                </a:solidFill>
                <a:latin typeface="Lucida Sans"/>
                <a:cs typeface="Lucida Sans"/>
              </a:rPr>
              <a:t>equity,</a:t>
            </a:r>
            <a:r>
              <a:rPr sz="1059" spc="-35">
                <a:solidFill>
                  <a:srgbClr val="242424"/>
                </a:solidFill>
                <a:latin typeface="Lucida Sans"/>
                <a:cs typeface="Lucida Sans"/>
              </a:rPr>
              <a:t> </a:t>
            </a:r>
            <a:r>
              <a:rPr sz="1059" spc="-9">
                <a:solidFill>
                  <a:srgbClr val="242424"/>
                </a:solidFill>
                <a:latin typeface="Lucida Sans"/>
                <a:cs typeface="Lucida Sans"/>
              </a:rPr>
              <a:t>and</a:t>
            </a:r>
            <a:r>
              <a:rPr sz="1059" spc="-35">
                <a:solidFill>
                  <a:srgbClr val="242424"/>
                </a:solidFill>
                <a:latin typeface="Lucida Sans"/>
                <a:cs typeface="Lucida Sans"/>
              </a:rPr>
              <a:t> </a:t>
            </a:r>
            <a:r>
              <a:rPr sz="1059" spc="-22">
                <a:solidFill>
                  <a:srgbClr val="242424"/>
                </a:solidFill>
                <a:latin typeface="Lucida Sans"/>
                <a:cs typeface="Lucida Sans"/>
              </a:rPr>
              <a:t>well-</a:t>
            </a:r>
            <a:r>
              <a:rPr sz="1059" spc="-31">
                <a:solidFill>
                  <a:srgbClr val="242424"/>
                </a:solidFill>
                <a:latin typeface="Lucida Sans"/>
                <a:cs typeface="Lucida Sans"/>
              </a:rPr>
              <a:t>being</a:t>
            </a:r>
            <a:r>
              <a:rPr sz="1059" spc="-35">
                <a:solidFill>
                  <a:srgbClr val="242424"/>
                </a:solidFill>
                <a:latin typeface="Lucida Sans"/>
                <a:cs typeface="Lucida Sans"/>
              </a:rPr>
              <a:t> </a:t>
            </a:r>
            <a:r>
              <a:rPr sz="1059" spc="-18">
                <a:solidFill>
                  <a:srgbClr val="242424"/>
                </a:solidFill>
                <a:latin typeface="Lucida Sans"/>
                <a:cs typeface="Lucida Sans"/>
              </a:rPr>
              <a:t>varied</a:t>
            </a:r>
            <a:r>
              <a:rPr sz="1059" spc="-35">
                <a:solidFill>
                  <a:srgbClr val="242424"/>
                </a:solidFill>
                <a:latin typeface="Lucida Sans"/>
                <a:cs typeface="Lucida Sans"/>
              </a:rPr>
              <a:t> </a:t>
            </a:r>
            <a:r>
              <a:rPr sz="1059" spc="-26">
                <a:solidFill>
                  <a:srgbClr val="242424"/>
                </a:solidFill>
                <a:latin typeface="Lucida Sans"/>
                <a:cs typeface="Lucida Sans"/>
              </a:rPr>
              <a:t>across</a:t>
            </a:r>
            <a:r>
              <a:rPr sz="1059" spc="-35">
                <a:solidFill>
                  <a:srgbClr val="242424"/>
                </a:solidFill>
                <a:latin typeface="Lucida Sans"/>
                <a:cs typeface="Lucida Sans"/>
              </a:rPr>
              <a:t> </a:t>
            </a:r>
            <a:r>
              <a:rPr sz="1059" spc="-18">
                <a:solidFill>
                  <a:srgbClr val="242424"/>
                </a:solidFill>
                <a:latin typeface="Lucida Sans"/>
                <a:cs typeface="Lucida Sans"/>
              </a:rPr>
              <a:t>some </a:t>
            </a:r>
            <a:r>
              <a:rPr sz="1059" spc="-26">
                <a:solidFill>
                  <a:srgbClr val="242424"/>
                </a:solidFill>
                <a:latin typeface="Lucida Sans"/>
                <a:cs typeface="Lucida Sans"/>
              </a:rPr>
              <a:t>demographic</a:t>
            </a:r>
            <a:r>
              <a:rPr sz="1059" spc="-9">
                <a:solidFill>
                  <a:srgbClr val="242424"/>
                </a:solidFill>
                <a:latin typeface="Lucida Sans"/>
                <a:cs typeface="Lucida Sans"/>
              </a:rPr>
              <a:t> groups.</a:t>
            </a:r>
            <a:endParaRPr sz="1059">
              <a:latin typeface="Lucida Sans"/>
              <a:cs typeface="Lucida Sans"/>
            </a:endParaRPr>
          </a:p>
          <a:p>
            <a:pPr>
              <a:lnSpc>
                <a:spcPct val="100000"/>
              </a:lnSpc>
              <a:spcBef>
                <a:spcPts val="388"/>
              </a:spcBef>
            </a:pPr>
            <a:endParaRPr sz="1059">
              <a:latin typeface="Lucida Sans"/>
              <a:cs typeface="Lucida Sans"/>
            </a:endParaRPr>
          </a:p>
          <a:p>
            <a:pPr marL="0" indent="0">
              <a:lnSpc>
                <a:spcPct val="100000"/>
              </a:lnSpc>
              <a:buNone/>
            </a:pPr>
            <a:r>
              <a:rPr spc="-88"/>
              <a:t>Campus</a:t>
            </a:r>
            <a:r>
              <a:rPr spc="-62"/>
              <a:t> </a:t>
            </a:r>
            <a:r>
              <a:rPr spc="-79"/>
              <a:t>climate</a:t>
            </a:r>
            <a:r>
              <a:rPr spc="-62"/>
              <a:t> </a:t>
            </a:r>
            <a:r>
              <a:rPr spc="-53"/>
              <a:t>and</a:t>
            </a:r>
            <a:r>
              <a:rPr spc="-62"/>
              <a:t> </a:t>
            </a:r>
            <a:r>
              <a:rPr spc="-88"/>
              <a:t>confidence</a:t>
            </a:r>
            <a:r>
              <a:rPr spc="-57"/>
              <a:t> </a:t>
            </a:r>
            <a:r>
              <a:rPr spc="-31"/>
              <a:t>in</a:t>
            </a:r>
            <a:r>
              <a:rPr spc="-62"/>
              <a:t> </a:t>
            </a:r>
            <a:r>
              <a:rPr spc="-9"/>
              <a:t>reporting</a:t>
            </a:r>
          </a:p>
          <a:p>
            <a:pPr marL="0" marR="4483" indent="0">
              <a:lnSpc>
                <a:spcPct val="125000"/>
              </a:lnSpc>
              <a:spcBef>
                <a:spcPts val="499"/>
              </a:spcBef>
              <a:buNone/>
            </a:pPr>
            <a:r>
              <a:rPr sz="1059" spc="-26">
                <a:solidFill>
                  <a:srgbClr val="242424"/>
                </a:solidFill>
                <a:latin typeface="Lucida Sans"/>
                <a:cs typeface="Lucida Sans"/>
              </a:rPr>
              <a:t>Overall,</a:t>
            </a:r>
            <a:r>
              <a:rPr sz="1059" spc="-40">
                <a:solidFill>
                  <a:srgbClr val="242424"/>
                </a:solidFill>
                <a:latin typeface="Lucida Sans"/>
                <a:cs typeface="Lucida Sans"/>
              </a:rPr>
              <a:t> </a:t>
            </a:r>
            <a:r>
              <a:rPr sz="1059" spc="-26">
                <a:solidFill>
                  <a:srgbClr val="242424"/>
                </a:solidFill>
                <a:latin typeface="Lucida Sans"/>
                <a:cs typeface="Lucida Sans"/>
              </a:rPr>
              <a:t>participants</a:t>
            </a:r>
            <a:r>
              <a:rPr sz="1059" spc="-35">
                <a:solidFill>
                  <a:srgbClr val="242424"/>
                </a:solidFill>
                <a:latin typeface="Lucida Sans"/>
                <a:cs typeface="Lucida Sans"/>
              </a:rPr>
              <a:t> </a:t>
            </a:r>
            <a:r>
              <a:rPr sz="1059" spc="-22">
                <a:solidFill>
                  <a:srgbClr val="242424"/>
                </a:solidFill>
                <a:latin typeface="Lucida Sans"/>
                <a:cs typeface="Lucida Sans"/>
              </a:rPr>
              <a:t>agreed</a:t>
            </a:r>
            <a:r>
              <a:rPr sz="1059" spc="-49">
                <a:solidFill>
                  <a:srgbClr val="242424"/>
                </a:solidFill>
                <a:latin typeface="Lucida Sans"/>
                <a:cs typeface="Lucida Sans"/>
              </a:rPr>
              <a:t> </a:t>
            </a:r>
            <a:r>
              <a:rPr sz="1059" spc="-18">
                <a:solidFill>
                  <a:srgbClr val="242424"/>
                </a:solidFill>
                <a:latin typeface="Lucida Sans"/>
                <a:cs typeface="Lucida Sans"/>
              </a:rPr>
              <a:t>that</a:t>
            </a:r>
            <a:r>
              <a:rPr sz="1059" spc="-35">
                <a:solidFill>
                  <a:srgbClr val="242424"/>
                </a:solidFill>
                <a:latin typeface="Lucida Sans"/>
                <a:cs typeface="Lucida Sans"/>
              </a:rPr>
              <a:t> </a:t>
            </a:r>
            <a:r>
              <a:rPr sz="1059" spc="-40">
                <a:solidFill>
                  <a:srgbClr val="242424"/>
                </a:solidFill>
                <a:latin typeface="Lucida Sans"/>
                <a:cs typeface="Lucida Sans"/>
              </a:rPr>
              <a:t>it </a:t>
            </a:r>
            <a:r>
              <a:rPr sz="1059" spc="-49">
                <a:solidFill>
                  <a:srgbClr val="242424"/>
                </a:solidFill>
                <a:latin typeface="Lucida Sans"/>
                <a:cs typeface="Lucida Sans"/>
              </a:rPr>
              <a:t>is</a:t>
            </a:r>
            <a:r>
              <a:rPr sz="1059" spc="-35">
                <a:solidFill>
                  <a:srgbClr val="242424"/>
                </a:solidFill>
                <a:latin typeface="Lucida Sans"/>
                <a:cs typeface="Lucida Sans"/>
              </a:rPr>
              <a:t> </a:t>
            </a:r>
            <a:r>
              <a:rPr sz="1059" spc="-22">
                <a:solidFill>
                  <a:srgbClr val="242424"/>
                </a:solidFill>
                <a:latin typeface="Lucida Sans"/>
                <a:cs typeface="Lucida Sans"/>
              </a:rPr>
              <a:t>uncommon</a:t>
            </a:r>
            <a:r>
              <a:rPr sz="1059" spc="-35">
                <a:solidFill>
                  <a:srgbClr val="242424"/>
                </a:solidFill>
                <a:latin typeface="Lucida Sans"/>
                <a:cs typeface="Lucida Sans"/>
              </a:rPr>
              <a:t> </a:t>
            </a:r>
            <a:r>
              <a:rPr sz="1059" spc="-22">
                <a:solidFill>
                  <a:srgbClr val="242424"/>
                </a:solidFill>
                <a:latin typeface="Lucida Sans"/>
                <a:cs typeface="Lucida Sans"/>
              </a:rPr>
              <a:t>for </a:t>
            </a:r>
            <a:r>
              <a:rPr sz="1059" spc="-18">
                <a:solidFill>
                  <a:srgbClr val="242424"/>
                </a:solidFill>
                <a:latin typeface="Lucida Sans"/>
                <a:cs typeface="Lucida Sans"/>
              </a:rPr>
              <a:t>people</a:t>
            </a:r>
            <a:r>
              <a:rPr sz="1059" spc="-57">
                <a:solidFill>
                  <a:srgbClr val="242424"/>
                </a:solidFill>
                <a:latin typeface="Lucida Sans"/>
                <a:cs typeface="Lucida Sans"/>
              </a:rPr>
              <a:t> </a:t>
            </a:r>
            <a:r>
              <a:rPr sz="1059" spc="-9">
                <a:solidFill>
                  <a:srgbClr val="242424"/>
                </a:solidFill>
                <a:latin typeface="Lucida Sans"/>
                <a:cs typeface="Lucida Sans"/>
              </a:rPr>
              <a:t>at</a:t>
            </a:r>
            <a:r>
              <a:rPr sz="1059" spc="-53">
                <a:solidFill>
                  <a:srgbClr val="242424"/>
                </a:solidFill>
                <a:latin typeface="Lucida Sans"/>
                <a:cs typeface="Lucida Sans"/>
              </a:rPr>
              <a:t> </a:t>
            </a:r>
            <a:r>
              <a:rPr sz="1059" spc="-9">
                <a:solidFill>
                  <a:srgbClr val="242424"/>
                </a:solidFill>
                <a:latin typeface="Lucida Sans"/>
                <a:cs typeface="Lucida Sans"/>
              </a:rPr>
              <a:t>the</a:t>
            </a:r>
            <a:r>
              <a:rPr sz="1059" spc="-53">
                <a:solidFill>
                  <a:srgbClr val="242424"/>
                </a:solidFill>
                <a:latin typeface="Lucida Sans"/>
                <a:cs typeface="Lucida Sans"/>
              </a:rPr>
              <a:t> </a:t>
            </a:r>
            <a:r>
              <a:rPr sz="1059" spc="-31">
                <a:solidFill>
                  <a:srgbClr val="242424"/>
                </a:solidFill>
                <a:latin typeface="Lucida Sans"/>
                <a:cs typeface="Lucida Sans"/>
              </a:rPr>
              <a:t>school</a:t>
            </a:r>
            <a:r>
              <a:rPr sz="1059" spc="-53">
                <a:solidFill>
                  <a:srgbClr val="242424"/>
                </a:solidFill>
                <a:latin typeface="Lucida Sans"/>
                <a:cs typeface="Lucida Sans"/>
              </a:rPr>
              <a:t> </a:t>
            </a:r>
            <a:r>
              <a:rPr sz="1059" spc="-18">
                <a:solidFill>
                  <a:srgbClr val="242424"/>
                </a:solidFill>
                <a:latin typeface="Lucida Sans"/>
                <a:cs typeface="Lucida Sans"/>
              </a:rPr>
              <a:t>to</a:t>
            </a:r>
            <a:r>
              <a:rPr sz="1059" spc="-53">
                <a:solidFill>
                  <a:srgbClr val="242424"/>
                </a:solidFill>
                <a:latin typeface="Lucida Sans"/>
                <a:cs typeface="Lucida Sans"/>
              </a:rPr>
              <a:t> </a:t>
            </a:r>
            <a:r>
              <a:rPr sz="1059" spc="-22">
                <a:solidFill>
                  <a:srgbClr val="242424"/>
                </a:solidFill>
                <a:latin typeface="Lucida Sans"/>
                <a:cs typeface="Lucida Sans"/>
              </a:rPr>
              <a:t>make</a:t>
            </a:r>
            <a:r>
              <a:rPr sz="1059" spc="-53">
                <a:solidFill>
                  <a:srgbClr val="242424"/>
                </a:solidFill>
                <a:latin typeface="Lucida Sans"/>
                <a:cs typeface="Lucida Sans"/>
              </a:rPr>
              <a:t> </a:t>
            </a:r>
            <a:r>
              <a:rPr sz="1059" spc="-44">
                <a:solidFill>
                  <a:srgbClr val="242424"/>
                </a:solidFill>
                <a:latin typeface="Lucida Sans"/>
                <a:cs typeface="Lucida Sans"/>
              </a:rPr>
              <a:t>sexist</a:t>
            </a:r>
            <a:r>
              <a:rPr sz="1059" spc="-53">
                <a:solidFill>
                  <a:srgbClr val="242424"/>
                </a:solidFill>
                <a:latin typeface="Lucida Sans"/>
                <a:cs typeface="Lucida Sans"/>
              </a:rPr>
              <a:t> </a:t>
            </a:r>
            <a:r>
              <a:rPr sz="1059" spc="-22">
                <a:solidFill>
                  <a:srgbClr val="242424"/>
                </a:solidFill>
                <a:latin typeface="Lucida Sans"/>
                <a:cs typeface="Lucida Sans"/>
              </a:rPr>
              <a:t>comments</a:t>
            </a:r>
            <a:r>
              <a:rPr sz="1059" spc="-53">
                <a:solidFill>
                  <a:srgbClr val="242424"/>
                </a:solidFill>
                <a:latin typeface="Lucida Sans"/>
                <a:cs typeface="Lucida Sans"/>
              </a:rPr>
              <a:t> </a:t>
            </a:r>
            <a:r>
              <a:rPr sz="1059">
                <a:solidFill>
                  <a:srgbClr val="242424"/>
                </a:solidFill>
                <a:latin typeface="Lucida Sans"/>
                <a:cs typeface="Lucida Sans"/>
              </a:rPr>
              <a:t>or</a:t>
            </a:r>
            <a:r>
              <a:rPr sz="1059" spc="-53">
                <a:solidFill>
                  <a:srgbClr val="242424"/>
                </a:solidFill>
                <a:latin typeface="Lucida Sans"/>
                <a:cs typeface="Lucida Sans"/>
              </a:rPr>
              <a:t> </a:t>
            </a:r>
            <a:r>
              <a:rPr sz="1059" spc="-9">
                <a:solidFill>
                  <a:srgbClr val="242424"/>
                </a:solidFill>
                <a:latin typeface="Lucida Sans"/>
                <a:cs typeface="Lucida Sans"/>
              </a:rPr>
              <a:t>jokes and</a:t>
            </a:r>
            <a:r>
              <a:rPr sz="1059" spc="-53">
                <a:solidFill>
                  <a:srgbClr val="242424"/>
                </a:solidFill>
                <a:latin typeface="Lucida Sans"/>
                <a:cs typeface="Lucida Sans"/>
              </a:rPr>
              <a:t> </a:t>
            </a:r>
            <a:r>
              <a:rPr sz="1059" spc="-18">
                <a:solidFill>
                  <a:srgbClr val="242424"/>
                </a:solidFill>
                <a:latin typeface="Lucida Sans"/>
                <a:cs typeface="Lucida Sans"/>
              </a:rPr>
              <a:t>that</a:t>
            </a:r>
            <a:r>
              <a:rPr sz="1059" spc="-49">
                <a:solidFill>
                  <a:srgbClr val="242424"/>
                </a:solidFill>
                <a:latin typeface="Lucida Sans"/>
                <a:cs typeface="Lucida Sans"/>
              </a:rPr>
              <a:t> </a:t>
            </a:r>
            <a:r>
              <a:rPr sz="1059" spc="-9">
                <a:solidFill>
                  <a:srgbClr val="242424"/>
                </a:solidFill>
                <a:latin typeface="Lucida Sans"/>
                <a:cs typeface="Lucida Sans"/>
              </a:rPr>
              <a:t>the</a:t>
            </a:r>
            <a:r>
              <a:rPr sz="1059" spc="-49">
                <a:solidFill>
                  <a:srgbClr val="242424"/>
                </a:solidFill>
                <a:latin typeface="Lucida Sans"/>
                <a:cs typeface="Lucida Sans"/>
              </a:rPr>
              <a:t> </a:t>
            </a:r>
            <a:r>
              <a:rPr sz="1059" spc="-22">
                <a:solidFill>
                  <a:srgbClr val="242424"/>
                </a:solidFill>
                <a:latin typeface="Lucida Sans"/>
                <a:cs typeface="Lucida Sans"/>
              </a:rPr>
              <a:t>University</a:t>
            </a:r>
            <a:r>
              <a:rPr sz="1059" spc="-49">
                <a:solidFill>
                  <a:srgbClr val="242424"/>
                </a:solidFill>
                <a:latin typeface="Lucida Sans"/>
                <a:cs typeface="Lucida Sans"/>
              </a:rPr>
              <a:t> is </a:t>
            </a:r>
            <a:r>
              <a:rPr sz="1059" spc="-35">
                <a:solidFill>
                  <a:srgbClr val="242424"/>
                </a:solidFill>
                <a:latin typeface="Lucida Sans"/>
                <a:cs typeface="Lucida Sans"/>
              </a:rPr>
              <a:t>doing</a:t>
            </a:r>
            <a:r>
              <a:rPr sz="1059" spc="-49">
                <a:solidFill>
                  <a:srgbClr val="242424"/>
                </a:solidFill>
                <a:latin typeface="Lucida Sans"/>
                <a:cs typeface="Lucida Sans"/>
              </a:rPr>
              <a:t> </a:t>
            </a:r>
            <a:r>
              <a:rPr sz="1059">
                <a:solidFill>
                  <a:srgbClr val="242424"/>
                </a:solidFill>
                <a:latin typeface="Lucida Sans"/>
                <a:cs typeface="Lucida Sans"/>
              </a:rPr>
              <a:t>a</a:t>
            </a:r>
            <a:r>
              <a:rPr sz="1059" spc="-49">
                <a:solidFill>
                  <a:srgbClr val="242424"/>
                </a:solidFill>
                <a:latin typeface="Lucida Sans"/>
                <a:cs typeface="Lucida Sans"/>
              </a:rPr>
              <a:t> </a:t>
            </a:r>
            <a:r>
              <a:rPr sz="1059" spc="-40">
                <a:solidFill>
                  <a:srgbClr val="242424"/>
                </a:solidFill>
                <a:latin typeface="Lucida Sans"/>
                <a:cs typeface="Lucida Sans"/>
              </a:rPr>
              <a:t>good</a:t>
            </a:r>
            <a:r>
              <a:rPr sz="1059" spc="-49">
                <a:solidFill>
                  <a:srgbClr val="242424"/>
                </a:solidFill>
                <a:latin typeface="Lucida Sans"/>
                <a:cs typeface="Lucida Sans"/>
              </a:rPr>
              <a:t> </a:t>
            </a:r>
            <a:r>
              <a:rPr sz="1059" spc="-35">
                <a:solidFill>
                  <a:srgbClr val="242424"/>
                </a:solidFill>
                <a:latin typeface="Lucida Sans"/>
                <a:cs typeface="Lucida Sans"/>
              </a:rPr>
              <a:t>job</a:t>
            </a:r>
            <a:r>
              <a:rPr sz="1059" spc="-49">
                <a:solidFill>
                  <a:srgbClr val="242424"/>
                </a:solidFill>
                <a:latin typeface="Lucida Sans"/>
                <a:cs typeface="Lucida Sans"/>
              </a:rPr>
              <a:t> </a:t>
            </a:r>
            <a:r>
              <a:rPr sz="1059" spc="-26">
                <a:solidFill>
                  <a:srgbClr val="242424"/>
                </a:solidFill>
                <a:latin typeface="Lucida Sans"/>
                <a:cs typeface="Lucida Sans"/>
              </a:rPr>
              <a:t>of</a:t>
            </a:r>
            <a:r>
              <a:rPr sz="1059" spc="-49">
                <a:solidFill>
                  <a:srgbClr val="242424"/>
                </a:solidFill>
                <a:latin typeface="Lucida Sans"/>
                <a:cs typeface="Lucida Sans"/>
              </a:rPr>
              <a:t> </a:t>
            </a:r>
            <a:r>
              <a:rPr sz="1059" spc="-9">
                <a:solidFill>
                  <a:srgbClr val="242424"/>
                </a:solidFill>
                <a:latin typeface="Lucida Sans"/>
                <a:cs typeface="Lucida Sans"/>
              </a:rPr>
              <a:t>preventing and</a:t>
            </a:r>
            <a:r>
              <a:rPr sz="1059" spc="-44">
                <a:solidFill>
                  <a:srgbClr val="242424"/>
                </a:solidFill>
                <a:latin typeface="Lucida Sans"/>
                <a:cs typeface="Lucida Sans"/>
              </a:rPr>
              <a:t> </a:t>
            </a:r>
            <a:r>
              <a:rPr sz="1059" spc="-26">
                <a:solidFill>
                  <a:srgbClr val="242424"/>
                </a:solidFill>
                <a:latin typeface="Lucida Sans"/>
                <a:cs typeface="Lucida Sans"/>
              </a:rPr>
              <a:t>responding</a:t>
            </a:r>
            <a:r>
              <a:rPr sz="1059" spc="-44">
                <a:solidFill>
                  <a:srgbClr val="242424"/>
                </a:solidFill>
                <a:latin typeface="Lucida Sans"/>
                <a:cs typeface="Lucida Sans"/>
              </a:rPr>
              <a:t> </a:t>
            </a:r>
            <a:r>
              <a:rPr sz="1059" spc="-18">
                <a:solidFill>
                  <a:srgbClr val="242424"/>
                </a:solidFill>
                <a:latin typeface="Lucida Sans"/>
                <a:cs typeface="Lucida Sans"/>
              </a:rPr>
              <a:t>to</a:t>
            </a:r>
            <a:r>
              <a:rPr sz="1059" spc="-40">
                <a:solidFill>
                  <a:srgbClr val="242424"/>
                </a:solidFill>
                <a:latin typeface="Lucida Sans"/>
                <a:cs typeface="Lucida Sans"/>
              </a:rPr>
              <a:t> </a:t>
            </a:r>
            <a:r>
              <a:rPr sz="1059" spc="-35">
                <a:solidFill>
                  <a:srgbClr val="242424"/>
                </a:solidFill>
                <a:latin typeface="Lucida Sans"/>
                <a:cs typeface="Lucida Sans"/>
              </a:rPr>
              <a:t>sexual</a:t>
            </a:r>
            <a:r>
              <a:rPr sz="1059" spc="-44">
                <a:solidFill>
                  <a:srgbClr val="242424"/>
                </a:solidFill>
                <a:latin typeface="Lucida Sans"/>
                <a:cs typeface="Lucida Sans"/>
              </a:rPr>
              <a:t> </a:t>
            </a:r>
            <a:r>
              <a:rPr sz="1059" spc="-9">
                <a:solidFill>
                  <a:srgbClr val="242424"/>
                </a:solidFill>
                <a:latin typeface="Lucida Sans"/>
                <a:cs typeface="Lucida Sans"/>
              </a:rPr>
              <a:t>and</a:t>
            </a:r>
            <a:r>
              <a:rPr sz="1059" spc="-44">
                <a:solidFill>
                  <a:srgbClr val="242424"/>
                </a:solidFill>
                <a:latin typeface="Lucida Sans"/>
                <a:cs typeface="Lucida Sans"/>
              </a:rPr>
              <a:t> </a:t>
            </a:r>
            <a:r>
              <a:rPr sz="1059" spc="-22">
                <a:solidFill>
                  <a:srgbClr val="242424"/>
                </a:solidFill>
                <a:latin typeface="Lucida Sans"/>
                <a:cs typeface="Lucida Sans"/>
              </a:rPr>
              <a:t>interpersonal</a:t>
            </a:r>
            <a:r>
              <a:rPr sz="1059" spc="-40">
                <a:solidFill>
                  <a:srgbClr val="242424"/>
                </a:solidFill>
                <a:latin typeface="Lucida Sans"/>
                <a:cs typeface="Lucida Sans"/>
              </a:rPr>
              <a:t> </a:t>
            </a:r>
            <a:r>
              <a:rPr sz="1059" spc="-9">
                <a:solidFill>
                  <a:srgbClr val="242424"/>
                </a:solidFill>
                <a:latin typeface="Lucida Sans"/>
                <a:cs typeface="Lucida Sans"/>
              </a:rPr>
              <a:t>violence.</a:t>
            </a:r>
            <a:endParaRPr sz="1059">
              <a:latin typeface="Lucida Sans"/>
              <a:cs typeface="Lucida Sans"/>
            </a:endParaRPr>
          </a:p>
          <a:p>
            <a:pPr marL="0" marR="131116" indent="0">
              <a:lnSpc>
                <a:spcPct val="125000"/>
              </a:lnSpc>
              <a:buNone/>
            </a:pPr>
            <a:r>
              <a:rPr sz="1059" spc="-18">
                <a:solidFill>
                  <a:srgbClr val="242424"/>
                </a:solidFill>
                <a:latin typeface="Lucida Sans"/>
                <a:cs typeface="Lucida Sans"/>
              </a:rPr>
              <a:t>Perceptions</a:t>
            </a:r>
            <a:r>
              <a:rPr sz="1059" spc="-44">
                <a:solidFill>
                  <a:srgbClr val="242424"/>
                </a:solidFill>
                <a:latin typeface="Lucida Sans"/>
                <a:cs typeface="Lucida Sans"/>
              </a:rPr>
              <a:t> </a:t>
            </a:r>
            <a:r>
              <a:rPr sz="1059" spc="-26">
                <a:solidFill>
                  <a:srgbClr val="242424"/>
                </a:solidFill>
                <a:latin typeface="Lucida Sans"/>
                <a:cs typeface="Lucida Sans"/>
              </a:rPr>
              <a:t>of</a:t>
            </a:r>
            <a:r>
              <a:rPr sz="1059" spc="-44">
                <a:solidFill>
                  <a:srgbClr val="242424"/>
                </a:solidFill>
                <a:latin typeface="Lucida Sans"/>
                <a:cs typeface="Lucida Sans"/>
              </a:rPr>
              <a:t> </a:t>
            </a:r>
            <a:r>
              <a:rPr sz="1059" spc="-9">
                <a:solidFill>
                  <a:srgbClr val="242424"/>
                </a:solidFill>
                <a:latin typeface="Lucida Sans"/>
                <a:cs typeface="Lucida Sans"/>
              </a:rPr>
              <a:t>the</a:t>
            </a:r>
            <a:r>
              <a:rPr sz="1059" spc="-44">
                <a:solidFill>
                  <a:srgbClr val="242424"/>
                </a:solidFill>
                <a:latin typeface="Lucida Sans"/>
                <a:cs typeface="Lucida Sans"/>
              </a:rPr>
              <a:t> </a:t>
            </a:r>
            <a:r>
              <a:rPr sz="1059" spc="-22">
                <a:solidFill>
                  <a:srgbClr val="242424"/>
                </a:solidFill>
                <a:latin typeface="Lucida Sans"/>
                <a:cs typeface="Lucida Sans"/>
              </a:rPr>
              <a:t>campus</a:t>
            </a:r>
            <a:r>
              <a:rPr sz="1059" spc="-40">
                <a:solidFill>
                  <a:srgbClr val="242424"/>
                </a:solidFill>
                <a:latin typeface="Lucida Sans"/>
                <a:cs typeface="Lucida Sans"/>
              </a:rPr>
              <a:t> </a:t>
            </a:r>
            <a:r>
              <a:rPr sz="1059" spc="-22">
                <a:solidFill>
                  <a:srgbClr val="242424"/>
                </a:solidFill>
                <a:latin typeface="Lucida Sans"/>
                <a:cs typeface="Lucida Sans"/>
              </a:rPr>
              <a:t>culture</a:t>
            </a:r>
            <a:r>
              <a:rPr sz="1059" spc="-44">
                <a:solidFill>
                  <a:srgbClr val="242424"/>
                </a:solidFill>
                <a:latin typeface="Lucida Sans"/>
                <a:cs typeface="Lucida Sans"/>
              </a:rPr>
              <a:t> </a:t>
            </a:r>
            <a:r>
              <a:rPr sz="1059" spc="-18">
                <a:solidFill>
                  <a:srgbClr val="242424"/>
                </a:solidFill>
                <a:latin typeface="Lucida Sans"/>
                <a:cs typeface="Lucida Sans"/>
              </a:rPr>
              <a:t>varied</a:t>
            </a:r>
            <a:r>
              <a:rPr sz="1059" spc="-44">
                <a:solidFill>
                  <a:srgbClr val="242424"/>
                </a:solidFill>
                <a:latin typeface="Lucida Sans"/>
                <a:cs typeface="Lucida Sans"/>
              </a:rPr>
              <a:t> </a:t>
            </a:r>
            <a:r>
              <a:rPr sz="1059" spc="-26">
                <a:solidFill>
                  <a:srgbClr val="242424"/>
                </a:solidFill>
                <a:latin typeface="Lucida Sans"/>
                <a:cs typeface="Lucida Sans"/>
              </a:rPr>
              <a:t>across</a:t>
            </a:r>
            <a:r>
              <a:rPr sz="1059" spc="-40">
                <a:solidFill>
                  <a:srgbClr val="242424"/>
                </a:solidFill>
                <a:latin typeface="Lucida Sans"/>
                <a:cs typeface="Lucida Sans"/>
              </a:rPr>
              <a:t> </a:t>
            </a:r>
            <a:r>
              <a:rPr sz="1059" spc="-18">
                <a:solidFill>
                  <a:srgbClr val="242424"/>
                </a:solidFill>
                <a:latin typeface="Lucida Sans"/>
                <a:cs typeface="Lucida Sans"/>
              </a:rPr>
              <a:t>some </a:t>
            </a:r>
            <a:r>
              <a:rPr sz="1059" spc="-26">
                <a:solidFill>
                  <a:srgbClr val="242424"/>
                </a:solidFill>
                <a:latin typeface="Lucida Sans"/>
                <a:cs typeface="Lucida Sans"/>
              </a:rPr>
              <a:t>demographic</a:t>
            </a:r>
            <a:r>
              <a:rPr sz="1059" spc="-9">
                <a:solidFill>
                  <a:srgbClr val="242424"/>
                </a:solidFill>
                <a:latin typeface="Lucida Sans"/>
                <a:cs typeface="Lucida Sans"/>
              </a:rPr>
              <a:t> groups.</a:t>
            </a:r>
            <a:endParaRPr sz="1059">
              <a:latin typeface="Lucida Sans"/>
              <a:cs typeface="Lucida Sans"/>
            </a:endParaRPr>
          </a:p>
          <a:p>
            <a:pPr>
              <a:lnSpc>
                <a:spcPct val="100000"/>
              </a:lnSpc>
              <a:spcBef>
                <a:spcPts val="552"/>
              </a:spcBef>
            </a:pPr>
            <a:endParaRPr sz="1059">
              <a:latin typeface="Lucida Sans"/>
              <a:cs typeface="Lucida Sans"/>
            </a:endParaRPr>
          </a:p>
          <a:p>
            <a:pPr marL="0" indent="0">
              <a:lnSpc>
                <a:spcPct val="100000"/>
              </a:lnSpc>
              <a:buNone/>
            </a:pPr>
            <a:r>
              <a:rPr spc="-101"/>
              <a:t>Knowledge</a:t>
            </a:r>
            <a:r>
              <a:rPr spc="-57"/>
              <a:t> </a:t>
            </a:r>
            <a:r>
              <a:rPr spc="-44"/>
              <a:t>of</a:t>
            </a:r>
            <a:r>
              <a:rPr spc="-57"/>
              <a:t> </a:t>
            </a:r>
            <a:r>
              <a:rPr spc="-88"/>
              <a:t>policies,</a:t>
            </a:r>
            <a:r>
              <a:rPr spc="-53"/>
              <a:t> </a:t>
            </a:r>
            <a:r>
              <a:rPr spc="-88"/>
              <a:t>resources,</a:t>
            </a:r>
            <a:r>
              <a:rPr spc="-57"/>
              <a:t> </a:t>
            </a:r>
            <a:r>
              <a:rPr spc="-53"/>
              <a:t>and </a:t>
            </a:r>
            <a:r>
              <a:rPr spc="-9"/>
              <a:t>offices</a:t>
            </a:r>
          </a:p>
          <a:p>
            <a:pPr marL="0" marR="21853" indent="0">
              <a:lnSpc>
                <a:spcPct val="125000"/>
              </a:lnSpc>
              <a:spcBef>
                <a:spcPts val="499"/>
              </a:spcBef>
              <a:buNone/>
            </a:pPr>
            <a:r>
              <a:rPr sz="1059" spc="-66">
                <a:solidFill>
                  <a:srgbClr val="242424"/>
                </a:solidFill>
                <a:latin typeface="Lucida Sans"/>
                <a:cs typeface="Lucida Sans"/>
              </a:rPr>
              <a:t>A</a:t>
            </a:r>
            <a:r>
              <a:rPr sz="1059" spc="-44">
                <a:solidFill>
                  <a:srgbClr val="242424"/>
                </a:solidFill>
                <a:latin typeface="Lucida Sans"/>
                <a:cs typeface="Lucida Sans"/>
              </a:rPr>
              <a:t> </a:t>
            </a:r>
            <a:r>
              <a:rPr sz="1059" spc="-26">
                <a:solidFill>
                  <a:srgbClr val="242424"/>
                </a:solidFill>
                <a:latin typeface="Lucida Sans"/>
                <a:cs typeface="Lucida Sans"/>
              </a:rPr>
              <a:t>majority</a:t>
            </a:r>
            <a:r>
              <a:rPr sz="1059" spc="-40">
                <a:solidFill>
                  <a:srgbClr val="242424"/>
                </a:solidFill>
                <a:latin typeface="Lucida Sans"/>
                <a:cs typeface="Lucida Sans"/>
              </a:rPr>
              <a:t> </a:t>
            </a:r>
            <a:r>
              <a:rPr sz="1059" spc="-26">
                <a:solidFill>
                  <a:srgbClr val="242424"/>
                </a:solidFill>
                <a:latin typeface="Lucida Sans"/>
                <a:cs typeface="Lucida Sans"/>
              </a:rPr>
              <a:t>of</a:t>
            </a:r>
            <a:r>
              <a:rPr sz="1059" spc="-40">
                <a:solidFill>
                  <a:srgbClr val="242424"/>
                </a:solidFill>
                <a:latin typeface="Lucida Sans"/>
                <a:cs typeface="Lucida Sans"/>
              </a:rPr>
              <a:t> </a:t>
            </a:r>
            <a:r>
              <a:rPr sz="1059" spc="-26">
                <a:solidFill>
                  <a:srgbClr val="242424"/>
                </a:solidFill>
                <a:latin typeface="Lucida Sans"/>
                <a:cs typeface="Lucida Sans"/>
              </a:rPr>
              <a:t>participants</a:t>
            </a:r>
            <a:r>
              <a:rPr sz="1059" spc="-40">
                <a:solidFill>
                  <a:srgbClr val="242424"/>
                </a:solidFill>
                <a:latin typeface="Lucida Sans"/>
                <a:cs typeface="Lucida Sans"/>
              </a:rPr>
              <a:t> </a:t>
            </a:r>
            <a:r>
              <a:rPr sz="1059" spc="-22">
                <a:solidFill>
                  <a:srgbClr val="242424"/>
                </a:solidFill>
                <a:latin typeface="Lucida Sans"/>
                <a:cs typeface="Lucida Sans"/>
              </a:rPr>
              <a:t>confirmed</a:t>
            </a:r>
            <a:r>
              <a:rPr sz="1059" spc="-40">
                <a:solidFill>
                  <a:srgbClr val="242424"/>
                </a:solidFill>
                <a:latin typeface="Lucida Sans"/>
                <a:cs typeface="Lucida Sans"/>
              </a:rPr>
              <a:t> </a:t>
            </a:r>
            <a:r>
              <a:rPr sz="1059" spc="-18">
                <a:solidFill>
                  <a:srgbClr val="242424"/>
                </a:solidFill>
                <a:latin typeface="Lucida Sans"/>
                <a:cs typeface="Lucida Sans"/>
              </a:rPr>
              <a:t>that</a:t>
            </a:r>
            <a:r>
              <a:rPr sz="1059" spc="-40">
                <a:solidFill>
                  <a:srgbClr val="242424"/>
                </a:solidFill>
                <a:latin typeface="Lucida Sans"/>
                <a:cs typeface="Lucida Sans"/>
              </a:rPr>
              <a:t> </a:t>
            </a:r>
            <a:r>
              <a:rPr sz="1059" spc="-18">
                <a:solidFill>
                  <a:srgbClr val="242424"/>
                </a:solidFill>
                <a:latin typeface="Lucida Sans"/>
                <a:cs typeface="Lucida Sans"/>
              </a:rPr>
              <a:t>they</a:t>
            </a:r>
            <a:r>
              <a:rPr sz="1059" spc="-40">
                <a:solidFill>
                  <a:srgbClr val="242424"/>
                </a:solidFill>
                <a:latin typeface="Lucida Sans"/>
                <a:cs typeface="Lucida Sans"/>
              </a:rPr>
              <a:t> </a:t>
            </a:r>
            <a:r>
              <a:rPr sz="1059" spc="-18">
                <a:solidFill>
                  <a:srgbClr val="242424"/>
                </a:solidFill>
                <a:latin typeface="Lucida Sans"/>
                <a:cs typeface="Lucida Sans"/>
              </a:rPr>
              <a:t>have </a:t>
            </a:r>
            <a:r>
              <a:rPr sz="1059" spc="-9">
                <a:solidFill>
                  <a:srgbClr val="242424"/>
                </a:solidFill>
                <a:latin typeface="Lucida Sans"/>
                <a:cs typeface="Lucida Sans"/>
              </a:rPr>
              <a:t>learned</a:t>
            </a:r>
            <a:r>
              <a:rPr sz="1059" spc="-44">
                <a:solidFill>
                  <a:srgbClr val="242424"/>
                </a:solidFill>
                <a:latin typeface="Lucida Sans"/>
                <a:cs typeface="Lucida Sans"/>
              </a:rPr>
              <a:t> </a:t>
            </a:r>
            <a:r>
              <a:rPr sz="1059" spc="-18">
                <a:solidFill>
                  <a:srgbClr val="242424"/>
                </a:solidFill>
                <a:latin typeface="Lucida Sans"/>
                <a:cs typeface="Lucida Sans"/>
              </a:rPr>
              <a:t>about</a:t>
            </a:r>
            <a:r>
              <a:rPr sz="1059" spc="-40">
                <a:solidFill>
                  <a:srgbClr val="242424"/>
                </a:solidFill>
                <a:latin typeface="Lucida Sans"/>
                <a:cs typeface="Lucida Sans"/>
              </a:rPr>
              <a:t> </a:t>
            </a:r>
            <a:r>
              <a:rPr sz="1059" spc="-35">
                <a:solidFill>
                  <a:srgbClr val="242424"/>
                </a:solidFill>
                <a:latin typeface="Lucida Sans"/>
                <a:cs typeface="Lucida Sans"/>
              </a:rPr>
              <a:t>sexual</a:t>
            </a:r>
            <a:r>
              <a:rPr sz="1059" spc="-40">
                <a:solidFill>
                  <a:srgbClr val="242424"/>
                </a:solidFill>
                <a:latin typeface="Lucida Sans"/>
                <a:cs typeface="Lucida Sans"/>
              </a:rPr>
              <a:t> </a:t>
            </a:r>
            <a:r>
              <a:rPr sz="1059" spc="-9">
                <a:solidFill>
                  <a:srgbClr val="242424"/>
                </a:solidFill>
                <a:latin typeface="Lucida Sans"/>
                <a:cs typeface="Lucida Sans"/>
              </a:rPr>
              <a:t>and</a:t>
            </a:r>
            <a:r>
              <a:rPr sz="1059" spc="-40">
                <a:solidFill>
                  <a:srgbClr val="242424"/>
                </a:solidFill>
                <a:latin typeface="Lucida Sans"/>
                <a:cs typeface="Lucida Sans"/>
              </a:rPr>
              <a:t> </a:t>
            </a:r>
            <a:r>
              <a:rPr sz="1059" spc="-22">
                <a:solidFill>
                  <a:srgbClr val="242424"/>
                </a:solidFill>
                <a:latin typeface="Lucida Sans"/>
                <a:cs typeface="Lucida Sans"/>
              </a:rPr>
              <a:t>interpersonal</a:t>
            </a:r>
            <a:r>
              <a:rPr sz="1059" spc="-40">
                <a:solidFill>
                  <a:srgbClr val="242424"/>
                </a:solidFill>
                <a:latin typeface="Lucida Sans"/>
                <a:cs typeface="Lucida Sans"/>
              </a:rPr>
              <a:t> </a:t>
            </a:r>
            <a:r>
              <a:rPr sz="1059" spc="-9">
                <a:solidFill>
                  <a:srgbClr val="242424"/>
                </a:solidFill>
                <a:latin typeface="Lucida Sans"/>
                <a:cs typeface="Lucida Sans"/>
              </a:rPr>
              <a:t>violence </a:t>
            </a:r>
            <a:r>
              <a:rPr sz="1059" spc="-26">
                <a:solidFill>
                  <a:srgbClr val="242424"/>
                </a:solidFill>
                <a:latin typeface="Lucida Sans"/>
                <a:cs typeface="Lucida Sans"/>
              </a:rPr>
              <a:t>through</a:t>
            </a:r>
            <a:r>
              <a:rPr sz="1059" spc="-44">
                <a:solidFill>
                  <a:srgbClr val="242424"/>
                </a:solidFill>
                <a:latin typeface="Lucida Sans"/>
                <a:cs typeface="Lucida Sans"/>
              </a:rPr>
              <a:t> </a:t>
            </a:r>
            <a:r>
              <a:rPr sz="1059" spc="-35">
                <a:solidFill>
                  <a:srgbClr val="242424"/>
                </a:solidFill>
                <a:latin typeface="Lucida Sans"/>
                <a:cs typeface="Lucida Sans"/>
              </a:rPr>
              <a:t>classes</a:t>
            </a:r>
            <a:r>
              <a:rPr sz="1059" spc="-44">
                <a:solidFill>
                  <a:srgbClr val="242424"/>
                </a:solidFill>
                <a:latin typeface="Lucida Sans"/>
                <a:cs typeface="Lucida Sans"/>
              </a:rPr>
              <a:t> </a:t>
            </a:r>
            <a:r>
              <a:rPr sz="1059">
                <a:solidFill>
                  <a:srgbClr val="242424"/>
                </a:solidFill>
                <a:latin typeface="Lucida Sans"/>
                <a:cs typeface="Lucida Sans"/>
              </a:rPr>
              <a:t>or</a:t>
            </a:r>
            <a:r>
              <a:rPr sz="1059" spc="-44">
                <a:solidFill>
                  <a:srgbClr val="242424"/>
                </a:solidFill>
                <a:latin typeface="Lucida Sans"/>
                <a:cs typeface="Lucida Sans"/>
              </a:rPr>
              <a:t> </a:t>
            </a:r>
            <a:r>
              <a:rPr sz="1059" spc="-40">
                <a:solidFill>
                  <a:srgbClr val="242424"/>
                </a:solidFill>
                <a:latin typeface="Lucida Sans"/>
                <a:cs typeface="Lucida Sans"/>
              </a:rPr>
              <a:t>trainings,</a:t>
            </a:r>
            <a:r>
              <a:rPr sz="1059" spc="-44">
                <a:solidFill>
                  <a:srgbClr val="242424"/>
                </a:solidFill>
                <a:latin typeface="Lucida Sans"/>
                <a:cs typeface="Lucida Sans"/>
              </a:rPr>
              <a:t> </a:t>
            </a:r>
            <a:r>
              <a:rPr sz="1059" spc="-9">
                <a:solidFill>
                  <a:srgbClr val="242424"/>
                </a:solidFill>
                <a:latin typeface="Lucida Sans"/>
                <a:cs typeface="Lucida Sans"/>
              </a:rPr>
              <a:t>and</a:t>
            </a:r>
            <a:r>
              <a:rPr sz="1059" spc="-44">
                <a:solidFill>
                  <a:srgbClr val="242424"/>
                </a:solidFill>
                <a:latin typeface="Lucida Sans"/>
                <a:cs typeface="Lucida Sans"/>
              </a:rPr>
              <a:t> </a:t>
            </a:r>
            <a:r>
              <a:rPr sz="1059">
                <a:solidFill>
                  <a:srgbClr val="242424"/>
                </a:solidFill>
                <a:latin typeface="Lucida Sans"/>
                <a:cs typeface="Lucida Sans"/>
              </a:rPr>
              <a:t>a</a:t>
            </a:r>
            <a:r>
              <a:rPr sz="1059" spc="-44">
                <a:solidFill>
                  <a:srgbClr val="242424"/>
                </a:solidFill>
                <a:latin typeface="Lucida Sans"/>
                <a:cs typeface="Lucida Sans"/>
              </a:rPr>
              <a:t> </a:t>
            </a:r>
            <a:r>
              <a:rPr sz="1059" spc="-26">
                <a:solidFill>
                  <a:srgbClr val="242424"/>
                </a:solidFill>
                <a:latin typeface="Lucida Sans"/>
                <a:cs typeface="Lucida Sans"/>
              </a:rPr>
              <a:t>majority</a:t>
            </a:r>
            <a:r>
              <a:rPr sz="1059" spc="-44">
                <a:solidFill>
                  <a:srgbClr val="242424"/>
                </a:solidFill>
                <a:latin typeface="Lucida Sans"/>
                <a:cs typeface="Lucida Sans"/>
              </a:rPr>
              <a:t> </a:t>
            </a:r>
            <a:r>
              <a:rPr sz="1059" spc="-9">
                <a:solidFill>
                  <a:srgbClr val="242424"/>
                </a:solidFill>
                <a:latin typeface="Lucida Sans"/>
                <a:cs typeface="Lucida Sans"/>
              </a:rPr>
              <a:t>understand what</a:t>
            </a:r>
            <a:r>
              <a:rPr sz="1059" spc="-53">
                <a:solidFill>
                  <a:srgbClr val="242424"/>
                </a:solidFill>
                <a:latin typeface="Lucida Sans"/>
                <a:cs typeface="Lucida Sans"/>
              </a:rPr>
              <a:t> </a:t>
            </a:r>
            <a:r>
              <a:rPr sz="1059" spc="-18">
                <a:solidFill>
                  <a:srgbClr val="242424"/>
                </a:solidFill>
                <a:latin typeface="Lucida Sans"/>
                <a:cs typeface="Lucida Sans"/>
              </a:rPr>
              <a:t>happens</a:t>
            </a:r>
            <a:r>
              <a:rPr sz="1059" spc="-49">
                <a:solidFill>
                  <a:srgbClr val="242424"/>
                </a:solidFill>
                <a:latin typeface="Lucida Sans"/>
                <a:cs typeface="Lucida Sans"/>
              </a:rPr>
              <a:t> </a:t>
            </a:r>
            <a:r>
              <a:rPr sz="1059">
                <a:solidFill>
                  <a:srgbClr val="242424"/>
                </a:solidFill>
                <a:latin typeface="Lucida Sans"/>
                <a:cs typeface="Lucida Sans"/>
              </a:rPr>
              <a:t>when</a:t>
            </a:r>
            <a:r>
              <a:rPr sz="1059" spc="-53">
                <a:solidFill>
                  <a:srgbClr val="242424"/>
                </a:solidFill>
                <a:latin typeface="Lucida Sans"/>
                <a:cs typeface="Lucida Sans"/>
              </a:rPr>
              <a:t> </a:t>
            </a:r>
            <a:r>
              <a:rPr sz="1059">
                <a:solidFill>
                  <a:srgbClr val="242424"/>
                </a:solidFill>
                <a:latin typeface="Lucida Sans"/>
                <a:cs typeface="Lucida Sans"/>
              </a:rPr>
              <a:t>a</a:t>
            </a:r>
            <a:r>
              <a:rPr sz="1059" spc="-49">
                <a:solidFill>
                  <a:srgbClr val="242424"/>
                </a:solidFill>
                <a:latin typeface="Lucida Sans"/>
                <a:cs typeface="Lucida Sans"/>
              </a:rPr>
              <a:t> </a:t>
            </a:r>
            <a:r>
              <a:rPr sz="1059" spc="-22">
                <a:solidFill>
                  <a:srgbClr val="242424"/>
                </a:solidFill>
                <a:latin typeface="Lucida Sans"/>
                <a:cs typeface="Lucida Sans"/>
              </a:rPr>
              <a:t>student</a:t>
            </a:r>
            <a:r>
              <a:rPr sz="1059" spc="-49">
                <a:solidFill>
                  <a:srgbClr val="242424"/>
                </a:solidFill>
                <a:latin typeface="Lucida Sans"/>
                <a:cs typeface="Lucida Sans"/>
              </a:rPr>
              <a:t> </a:t>
            </a:r>
            <a:r>
              <a:rPr sz="1059" spc="-18">
                <a:solidFill>
                  <a:srgbClr val="242424"/>
                </a:solidFill>
                <a:latin typeface="Lucida Sans"/>
                <a:cs typeface="Lucida Sans"/>
              </a:rPr>
              <a:t>reports</a:t>
            </a:r>
            <a:r>
              <a:rPr sz="1059" spc="-53">
                <a:solidFill>
                  <a:srgbClr val="242424"/>
                </a:solidFill>
                <a:latin typeface="Lucida Sans"/>
                <a:cs typeface="Lucida Sans"/>
              </a:rPr>
              <a:t> </a:t>
            </a:r>
            <a:r>
              <a:rPr sz="1059" spc="-35">
                <a:solidFill>
                  <a:srgbClr val="242424"/>
                </a:solidFill>
                <a:latin typeface="Lucida Sans"/>
                <a:cs typeface="Lucida Sans"/>
              </a:rPr>
              <a:t>SIV.</a:t>
            </a:r>
            <a:r>
              <a:rPr sz="1059" spc="-49">
                <a:solidFill>
                  <a:srgbClr val="242424"/>
                </a:solidFill>
                <a:latin typeface="Lucida Sans"/>
                <a:cs typeface="Lucida Sans"/>
              </a:rPr>
              <a:t> </a:t>
            </a:r>
            <a:r>
              <a:rPr sz="1059" spc="-26">
                <a:solidFill>
                  <a:srgbClr val="242424"/>
                </a:solidFill>
                <a:latin typeface="Lucida Sans"/>
                <a:cs typeface="Lucida Sans"/>
              </a:rPr>
              <a:t>About</a:t>
            </a:r>
            <a:r>
              <a:rPr sz="1059" spc="-53">
                <a:solidFill>
                  <a:srgbClr val="242424"/>
                </a:solidFill>
                <a:latin typeface="Lucida Sans"/>
                <a:cs typeface="Lucida Sans"/>
              </a:rPr>
              <a:t> </a:t>
            </a:r>
            <a:r>
              <a:rPr sz="1059" spc="-26">
                <a:solidFill>
                  <a:srgbClr val="242424"/>
                </a:solidFill>
                <a:latin typeface="Lucida Sans"/>
                <a:cs typeface="Lucida Sans"/>
              </a:rPr>
              <a:t>half</a:t>
            </a:r>
            <a:r>
              <a:rPr sz="1059" spc="-49">
                <a:solidFill>
                  <a:srgbClr val="242424"/>
                </a:solidFill>
                <a:latin typeface="Lucida Sans"/>
                <a:cs typeface="Lucida Sans"/>
              </a:rPr>
              <a:t> </a:t>
            </a:r>
            <a:r>
              <a:rPr sz="1059" spc="-22">
                <a:solidFill>
                  <a:srgbClr val="242424"/>
                </a:solidFill>
                <a:latin typeface="Lucida Sans"/>
                <a:cs typeface="Lucida Sans"/>
              </a:rPr>
              <a:t>of </a:t>
            </a:r>
            <a:r>
              <a:rPr sz="1059" spc="-26">
                <a:solidFill>
                  <a:srgbClr val="242424"/>
                </a:solidFill>
                <a:latin typeface="Lucida Sans"/>
                <a:cs typeface="Lucida Sans"/>
              </a:rPr>
              <a:t>participants</a:t>
            </a:r>
            <a:r>
              <a:rPr sz="1059" spc="-53">
                <a:solidFill>
                  <a:srgbClr val="242424"/>
                </a:solidFill>
                <a:latin typeface="Lucida Sans"/>
                <a:cs typeface="Lucida Sans"/>
              </a:rPr>
              <a:t> </a:t>
            </a:r>
            <a:r>
              <a:rPr sz="1059">
                <a:solidFill>
                  <a:srgbClr val="242424"/>
                </a:solidFill>
                <a:latin typeface="Lucida Sans"/>
                <a:cs typeface="Lucida Sans"/>
              </a:rPr>
              <a:t>were</a:t>
            </a:r>
            <a:r>
              <a:rPr sz="1059" spc="-53">
                <a:solidFill>
                  <a:srgbClr val="242424"/>
                </a:solidFill>
                <a:latin typeface="Lucida Sans"/>
                <a:cs typeface="Lucida Sans"/>
              </a:rPr>
              <a:t> </a:t>
            </a:r>
            <a:r>
              <a:rPr sz="1059">
                <a:solidFill>
                  <a:srgbClr val="242424"/>
                </a:solidFill>
                <a:latin typeface="Lucida Sans"/>
                <a:cs typeface="Lucida Sans"/>
              </a:rPr>
              <a:t>aware</a:t>
            </a:r>
            <a:r>
              <a:rPr sz="1059" spc="-53">
                <a:solidFill>
                  <a:srgbClr val="242424"/>
                </a:solidFill>
                <a:latin typeface="Lucida Sans"/>
                <a:cs typeface="Lucida Sans"/>
              </a:rPr>
              <a:t> </a:t>
            </a:r>
            <a:r>
              <a:rPr sz="1059" spc="-26">
                <a:solidFill>
                  <a:srgbClr val="242424"/>
                </a:solidFill>
                <a:latin typeface="Lucida Sans"/>
                <a:cs typeface="Lucida Sans"/>
              </a:rPr>
              <a:t>of</a:t>
            </a:r>
            <a:r>
              <a:rPr sz="1059" spc="-53">
                <a:solidFill>
                  <a:srgbClr val="242424"/>
                </a:solidFill>
                <a:latin typeface="Lucida Sans"/>
                <a:cs typeface="Lucida Sans"/>
              </a:rPr>
              <a:t> </a:t>
            </a:r>
            <a:r>
              <a:rPr sz="1059" spc="-9">
                <a:solidFill>
                  <a:srgbClr val="242424"/>
                </a:solidFill>
                <a:latin typeface="Lucida Sans"/>
                <a:cs typeface="Lucida Sans"/>
              </a:rPr>
              <a:t>the</a:t>
            </a:r>
            <a:r>
              <a:rPr sz="1059" spc="-49">
                <a:solidFill>
                  <a:srgbClr val="242424"/>
                </a:solidFill>
                <a:latin typeface="Lucida Sans"/>
                <a:cs typeface="Lucida Sans"/>
              </a:rPr>
              <a:t> </a:t>
            </a:r>
            <a:r>
              <a:rPr sz="1059" spc="-40">
                <a:solidFill>
                  <a:srgbClr val="242424"/>
                </a:solidFill>
                <a:latin typeface="Lucida Sans"/>
                <a:cs typeface="Lucida Sans"/>
              </a:rPr>
              <a:t>Title</a:t>
            </a:r>
            <a:r>
              <a:rPr sz="1059" spc="-53">
                <a:solidFill>
                  <a:srgbClr val="242424"/>
                </a:solidFill>
                <a:latin typeface="Lucida Sans"/>
                <a:cs typeface="Lucida Sans"/>
              </a:rPr>
              <a:t> </a:t>
            </a:r>
            <a:r>
              <a:rPr sz="1059" spc="-40">
                <a:solidFill>
                  <a:srgbClr val="242424"/>
                </a:solidFill>
                <a:latin typeface="Lucida Sans"/>
                <a:cs typeface="Lucida Sans"/>
              </a:rPr>
              <a:t>IX</a:t>
            </a:r>
            <a:r>
              <a:rPr sz="1059" spc="-53">
                <a:solidFill>
                  <a:srgbClr val="242424"/>
                </a:solidFill>
                <a:latin typeface="Lucida Sans"/>
                <a:cs typeface="Lucida Sans"/>
              </a:rPr>
              <a:t> </a:t>
            </a:r>
            <a:r>
              <a:rPr sz="1059" spc="-9">
                <a:solidFill>
                  <a:srgbClr val="242424"/>
                </a:solidFill>
                <a:latin typeface="Lucida Sans"/>
                <a:cs typeface="Lucida Sans"/>
              </a:rPr>
              <a:t>Coordinator.</a:t>
            </a:r>
            <a:endParaRPr sz="1059">
              <a:latin typeface="Lucida Sans"/>
              <a:cs typeface="Lucida Sans"/>
            </a:endParaRPr>
          </a:p>
        </p:txBody>
      </p:sp>
      <p:sp>
        <p:nvSpPr>
          <p:cNvPr id="7" name="object 7"/>
          <p:cNvSpPr txBox="1">
            <a:spLocks noGrp="1"/>
          </p:cNvSpPr>
          <p:nvPr>
            <p:ph type="ftr" sz="quarter" idx="5"/>
          </p:nvPr>
        </p:nvSpPr>
        <p:spPr>
          <a:xfrm>
            <a:off x="5221941" y="5699471"/>
            <a:ext cx="3630706" cy="140317"/>
          </a:xfrm>
          <a:prstGeom prst="rect">
            <a:avLst/>
          </a:prstGeom>
        </p:spPr>
        <p:txBody>
          <a:bodyPr vert="horz" wrap="square" lIns="0" tIns="17929" rIns="0" bIns="0" rtlCol="0" anchor="ctr">
            <a:spAutoFit/>
          </a:bodyPr>
          <a:lstStyle/>
          <a:p>
            <a:pPr marL="11206">
              <a:spcBef>
                <a:spcPts val="141"/>
              </a:spcBef>
            </a:pPr>
            <a:r>
              <a:rPr spc="-18"/>
              <a:t>University</a:t>
            </a:r>
            <a:r>
              <a:rPr spc="-26"/>
              <a:t> </a:t>
            </a:r>
            <a:r>
              <a:rPr spc="-18"/>
              <a:t>of</a:t>
            </a:r>
            <a:r>
              <a:rPr spc="-26"/>
              <a:t> </a:t>
            </a:r>
            <a:r>
              <a:t>New</a:t>
            </a:r>
            <a:r>
              <a:rPr spc="-22"/>
              <a:t> </a:t>
            </a:r>
            <a:r>
              <a:rPr spc="-26"/>
              <a:t>Mexico</a:t>
            </a:r>
            <a:r>
              <a:rPr spc="-35"/>
              <a:t> </a:t>
            </a:r>
            <a:r>
              <a:rPr spc="-9"/>
              <a:t>Student</a:t>
            </a:r>
            <a:r>
              <a:rPr spc="-26"/>
              <a:t> </a:t>
            </a:r>
            <a:r>
              <a:rPr spc="-22"/>
              <a:t>Experience</a:t>
            </a:r>
            <a:r>
              <a:rPr spc="-26"/>
              <a:t> </a:t>
            </a:r>
            <a:r>
              <a:rPr spc="-9"/>
              <a:t>Survey</a:t>
            </a:r>
            <a:r>
              <a:rPr spc="-40"/>
              <a:t> </a:t>
            </a:r>
            <a:r>
              <a:rPr spc="-18"/>
              <a:t>2026</a:t>
            </a:r>
          </a:p>
        </p:txBody>
      </p:sp>
      <p:sp>
        <p:nvSpPr>
          <p:cNvPr id="5" name="object 5"/>
          <p:cNvSpPr txBox="1">
            <a:spLocks noGrp="1"/>
          </p:cNvSpPr>
          <p:nvPr>
            <p:ph sz="half" idx="3"/>
          </p:nvPr>
        </p:nvSpPr>
        <p:spPr>
          <a:xfrm>
            <a:off x="6096000" y="1421972"/>
            <a:ext cx="5323379" cy="3615572"/>
          </a:xfrm>
          <a:prstGeom prst="rect">
            <a:avLst/>
          </a:prstGeom>
        </p:spPr>
        <p:txBody>
          <a:bodyPr vert="horz" wrap="square" lIns="0" tIns="11206" rIns="0" bIns="0" rtlCol="0">
            <a:spAutoFit/>
          </a:bodyPr>
          <a:lstStyle/>
          <a:p>
            <a:pPr marL="0" indent="0">
              <a:lnSpc>
                <a:spcPct val="100000"/>
              </a:lnSpc>
              <a:spcBef>
                <a:spcPts val="88"/>
              </a:spcBef>
              <a:buNone/>
            </a:pPr>
            <a:r>
              <a:rPr spc="-101"/>
              <a:t>Sexual</a:t>
            </a:r>
            <a:r>
              <a:rPr spc="-57"/>
              <a:t> </a:t>
            </a:r>
            <a:r>
              <a:rPr spc="-53"/>
              <a:t>and</a:t>
            </a:r>
            <a:r>
              <a:rPr spc="-57"/>
              <a:t> interpersonal</a:t>
            </a:r>
            <a:r>
              <a:rPr spc="-53"/>
              <a:t> </a:t>
            </a:r>
            <a:r>
              <a:rPr spc="-9"/>
              <a:t>violence</a:t>
            </a:r>
          </a:p>
          <a:p>
            <a:pPr marL="0" marR="117108" indent="0">
              <a:lnSpc>
                <a:spcPct val="125000"/>
              </a:lnSpc>
              <a:spcBef>
                <a:spcPts val="499"/>
              </a:spcBef>
              <a:buNone/>
            </a:pPr>
            <a:r>
              <a:rPr sz="1059" spc="-22">
                <a:solidFill>
                  <a:srgbClr val="242424"/>
                </a:solidFill>
                <a:latin typeface="Lucida Sans"/>
                <a:cs typeface="Lucida Sans"/>
              </a:rPr>
              <a:t>Forty-</a:t>
            </a:r>
            <a:r>
              <a:rPr sz="1059" spc="-9">
                <a:solidFill>
                  <a:srgbClr val="242424"/>
                </a:solidFill>
                <a:latin typeface="Lucida Sans"/>
                <a:cs typeface="Lucida Sans"/>
              </a:rPr>
              <a:t>three</a:t>
            </a:r>
            <a:r>
              <a:rPr sz="1059" spc="-31">
                <a:solidFill>
                  <a:srgbClr val="242424"/>
                </a:solidFill>
                <a:latin typeface="Lucida Sans"/>
                <a:cs typeface="Lucida Sans"/>
              </a:rPr>
              <a:t> </a:t>
            </a:r>
            <a:r>
              <a:rPr sz="1059" spc="-18">
                <a:solidFill>
                  <a:srgbClr val="242424"/>
                </a:solidFill>
                <a:latin typeface="Lucida Sans"/>
                <a:cs typeface="Lucida Sans"/>
              </a:rPr>
              <a:t>percent</a:t>
            </a:r>
            <a:r>
              <a:rPr sz="1059" spc="-31">
                <a:solidFill>
                  <a:srgbClr val="242424"/>
                </a:solidFill>
                <a:latin typeface="Lucida Sans"/>
                <a:cs typeface="Lucida Sans"/>
              </a:rPr>
              <a:t> </a:t>
            </a:r>
            <a:r>
              <a:rPr sz="1059" spc="-9">
                <a:solidFill>
                  <a:srgbClr val="242424"/>
                </a:solidFill>
                <a:latin typeface="Lucida Sans"/>
                <a:cs typeface="Lucida Sans"/>
              </a:rPr>
              <a:t>(43%)</a:t>
            </a:r>
            <a:r>
              <a:rPr sz="1059" spc="-26">
                <a:solidFill>
                  <a:srgbClr val="242424"/>
                </a:solidFill>
                <a:latin typeface="Lucida Sans"/>
                <a:cs typeface="Lucida Sans"/>
              </a:rPr>
              <a:t> of</a:t>
            </a:r>
            <a:r>
              <a:rPr sz="1059" spc="-31">
                <a:solidFill>
                  <a:srgbClr val="242424"/>
                </a:solidFill>
                <a:latin typeface="Lucida Sans"/>
                <a:cs typeface="Lucida Sans"/>
              </a:rPr>
              <a:t> </a:t>
            </a:r>
            <a:r>
              <a:rPr sz="1059" spc="-26">
                <a:solidFill>
                  <a:srgbClr val="242424"/>
                </a:solidFill>
                <a:latin typeface="Lucida Sans"/>
                <a:cs typeface="Lucida Sans"/>
              </a:rPr>
              <a:t>participants indicated</a:t>
            </a:r>
            <a:r>
              <a:rPr sz="1059" spc="-31">
                <a:solidFill>
                  <a:srgbClr val="242424"/>
                </a:solidFill>
                <a:latin typeface="Lucida Sans"/>
                <a:cs typeface="Lucida Sans"/>
              </a:rPr>
              <a:t> </a:t>
            </a:r>
            <a:r>
              <a:rPr sz="1059" spc="-18">
                <a:solidFill>
                  <a:srgbClr val="242424"/>
                </a:solidFill>
                <a:latin typeface="Lucida Sans"/>
                <a:cs typeface="Lucida Sans"/>
              </a:rPr>
              <a:t>that they</a:t>
            </a:r>
            <a:r>
              <a:rPr sz="1059" spc="-40">
                <a:solidFill>
                  <a:srgbClr val="242424"/>
                </a:solidFill>
                <a:latin typeface="Lucida Sans"/>
                <a:cs typeface="Lucida Sans"/>
              </a:rPr>
              <a:t> </a:t>
            </a:r>
            <a:r>
              <a:rPr sz="1059" spc="-9">
                <a:solidFill>
                  <a:srgbClr val="242424"/>
                </a:solidFill>
                <a:latin typeface="Lucida Sans"/>
                <a:cs typeface="Lucida Sans"/>
              </a:rPr>
              <a:t>had</a:t>
            </a:r>
            <a:r>
              <a:rPr sz="1059" spc="-35">
                <a:solidFill>
                  <a:srgbClr val="242424"/>
                </a:solidFill>
                <a:latin typeface="Lucida Sans"/>
                <a:cs typeface="Lucida Sans"/>
              </a:rPr>
              <a:t> </a:t>
            </a:r>
            <a:r>
              <a:rPr sz="1059" spc="-22">
                <a:solidFill>
                  <a:srgbClr val="242424"/>
                </a:solidFill>
                <a:latin typeface="Lucida Sans"/>
                <a:cs typeface="Lucida Sans"/>
              </a:rPr>
              <a:t>experienced</a:t>
            </a:r>
            <a:r>
              <a:rPr sz="1059" spc="-35">
                <a:solidFill>
                  <a:srgbClr val="242424"/>
                </a:solidFill>
                <a:latin typeface="Lucida Sans"/>
                <a:cs typeface="Lucida Sans"/>
              </a:rPr>
              <a:t> sexual </a:t>
            </a:r>
            <a:r>
              <a:rPr sz="1059" spc="-26">
                <a:solidFill>
                  <a:srgbClr val="242424"/>
                </a:solidFill>
                <a:latin typeface="Lucida Sans"/>
                <a:cs typeface="Lucida Sans"/>
              </a:rPr>
              <a:t>harassment,</a:t>
            </a:r>
            <a:r>
              <a:rPr sz="1059" spc="-35">
                <a:solidFill>
                  <a:srgbClr val="242424"/>
                </a:solidFill>
                <a:latin typeface="Lucida Sans"/>
                <a:cs typeface="Lucida Sans"/>
              </a:rPr>
              <a:t> </a:t>
            </a:r>
            <a:r>
              <a:rPr sz="1059" spc="-9">
                <a:solidFill>
                  <a:srgbClr val="242424"/>
                </a:solidFill>
                <a:latin typeface="Lucida Sans"/>
                <a:cs typeface="Lucida Sans"/>
              </a:rPr>
              <a:t>intimate partner</a:t>
            </a:r>
            <a:r>
              <a:rPr sz="1059" spc="-49">
                <a:solidFill>
                  <a:srgbClr val="242424"/>
                </a:solidFill>
                <a:latin typeface="Lucida Sans"/>
                <a:cs typeface="Lucida Sans"/>
              </a:rPr>
              <a:t> </a:t>
            </a:r>
            <a:r>
              <a:rPr sz="1059" spc="-31">
                <a:solidFill>
                  <a:srgbClr val="242424"/>
                </a:solidFill>
                <a:latin typeface="Lucida Sans"/>
                <a:cs typeface="Lucida Sans"/>
              </a:rPr>
              <a:t>violence,</a:t>
            </a:r>
            <a:r>
              <a:rPr sz="1059" spc="-44">
                <a:solidFill>
                  <a:srgbClr val="242424"/>
                </a:solidFill>
                <a:latin typeface="Lucida Sans"/>
                <a:cs typeface="Lucida Sans"/>
              </a:rPr>
              <a:t> </a:t>
            </a:r>
            <a:r>
              <a:rPr sz="1059" spc="-49">
                <a:solidFill>
                  <a:srgbClr val="242424"/>
                </a:solidFill>
                <a:latin typeface="Lucida Sans"/>
                <a:cs typeface="Lucida Sans"/>
              </a:rPr>
              <a:t>stalking, </a:t>
            </a:r>
            <a:r>
              <a:rPr sz="1059" spc="-35">
                <a:solidFill>
                  <a:srgbClr val="242424"/>
                </a:solidFill>
                <a:latin typeface="Lucida Sans"/>
                <a:cs typeface="Lucida Sans"/>
              </a:rPr>
              <a:t>sexual</a:t>
            </a:r>
            <a:r>
              <a:rPr sz="1059" spc="-44">
                <a:solidFill>
                  <a:srgbClr val="242424"/>
                </a:solidFill>
                <a:latin typeface="Lucida Sans"/>
                <a:cs typeface="Lucida Sans"/>
              </a:rPr>
              <a:t> </a:t>
            </a:r>
            <a:r>
              <a:rPr sz="1059" spc="-35">
                <a:solidFill>
                  <a:srgbClr val="242424"/>
                </a:solidFill>
                <a:latin typeface="Lucida Sans"/>
                <a:cs typeface="Lucida Sans"/>
              </a:rPr>
              <a:t>assault,</a:t>
            </a:r>
            <a:r>
              <a:rPr sz="1059" spc="-49">
                <a:solidFill>
                  <a:srgbClr val="242424"/>
                </a:solidFill>
                <a:latin typeface="Lucida Sans"/>
                <a:cs typeface="Lucida Sans"/>
              </a:rPr>
              <a:t> </a:t>
            </a:r>
            <a:r>
              <a:rPr sz="1059">
                <a:solidFill>
                  <a:srgbClr val="242424"/>
                </a:solidFill>
                <a:latin typeface="Lucida Sans"/>
                <a:cs typeface="Lucida Sans"/>
              </a:rPr>
              <a:t>or</a:t>
            </a:r>
            <a:r>
              <a:rPr sz="1059" spc="-44">
                <a:solidFill>
                  <a:srgbClr val="242424"/>
                </a:solidFill>
                <a:latin typeface="Lucida Sans"/>
                <a:cs typeface="Lucida Sans"/>
              </a:rPr>
              <a:t> </a:t>
            </a:r>
            <a:r>
              <a:rPr sz="1059">
                <a:solidFill>
                  <a:srgbClr val="242424"/>
                </a:solidFill>
                <a:latin typeface="Lucida Sans"/>
                <a:cs typeface="Lucida Sans"/>
              </a:rPr>
              <a:t>rape</a:t>
            </a:r>
            <a:r>
              <a:rPr sz="1059" spc="-49">
                <a:solidFill>
                  <a:srgbClr val="242424"/>
                </a:solidFill>
                <a:latin typeface="Lucida Sans"/>
                <a:cs typeface="Lucida Sans"/>
              </a:rPr>
              <a:t> </a:t>
            </a:r>
            <a:r>
              <a:rPr sz="1059" spc="-35">
                <a:solidFill>
                  <a:srgbClr val="242424"/>
                </a:solidFill>
                <a:latin typeface="Lucida Sans"/>
                <a:cs typeface="Lucida Sans"/>
              </a:rPr>
              <a:t>in</a:t>
            </a:r>
            <a:r>
              <a:rPr sz="1059" spc="-44">
                <a:solidFill>
                  <a:srgbClr val="242424"/>
                </a:solidFill>
                <a:latin typeface="Lucida Sans"/>
                <a:cs typeface="Lucida Sans"/>
              </a:rPr>
              <a:t> </a:t>
            </a:r>
            <a:r>
              <a:rPr sz="1059" spc="-22">
                <a:solidFill>
                  <a:srgbClr val="242424"/>
                </a:solidFill>
                <a:latin typeface="Lucida Sans"/>
                <a:cs typeface="Lucida Sans"/>
              </a:rPr>
              <a:t>the past</a:t>
            </a:r>
            <a:r>
              <a:rPr sz="1059" spc="-53">
                <a:solidFill>
                  <a:srgbClr val="242424"/>
                </a:solidFill>
                <a:latin typeface="Lucida Sans"/>
                <a:cs typeface="Lucida Sans"/>
              </a:rPr>
              <a:t> </a:t>
            </a:r>
            <a:r>
              <a:rPr sz="1059" spc="-79">
                <a:solidFill>
                  <a:srgbClr val="242424"/>
                </a:solidFill>
                <a:latin typeface="Lucida Sans"/>
                <a:cs typeface="Lucida Sans"/>
              </a:rPr>
              <a:t>12</a:t>
            </a:r>
            <a:r>
              <a:rPr sz="1059" spc="-53">
                <a:solidFill>
                  <a:srgbClr val="242424"/>
                </a:solidFill>
                <a:latin typeface="Lucida Sans"/>
                <a:cs typeface="Lucida Sans"/>
              </a:rPr>
              <a:t> </a:t>
            </a:r>
            <a:r>
              <a:rPr sz="1059" spc="-22">
                <a:solidFill>
                  <a:srgbClr val="242424"/>
                </a:solidFill>
                <a:latin typeface="Lucida Sans"/>
                <a:cs typeface="Lucida Sans"/>
              </a:rPr>
              <a:t>months</a:t>
            </a:r>
            <a:r>
              <a:rPr sz="1059" spc="-53">
                <a:solidFill>
                  <a:srgbClr val="242424"/>
                </a:solidFill>
                <a:latin typeface="Lucida Sans"/>
                <a:cs typeface="Lucida Sans"/>
              </a:rPr>
              <a:t> </a:t>
            </a:r>
            <a:r>
              <a:rPr sz="1059" spc="-9">
                <a:solidFill>
                  <a:srgbClr val="242424"/>
                </a:solidFill>
                <a:latin typeface="Lucida Sans"/>
                <a:cs typeface="Lucida Sans"/>
              </a:rPr>
              <a:t>at</a:t>
            </a:r>
            <a:r>
              <a:rPr sz="1059" spc="-49">
                <a:solidFill>
                  <a:srgbClr val="242424"/>
                </a:solidFill>
                <a:latin typeface="Lucida Sans"/>
                <a:cs typeface="Lucida Sans"/>
              </a:rPr>
              <a:t> </a:t>
            </a:r>
            <a:r>
              <a:rPr sz="1059" spc="-9">
                <a:solidFill>
                  <a:srgbClr val="242424"/>
                </a:solidFill>
                <a:latin typeface="Lucida Sans"/>
                <a:cs typeface="Lucida Sans"/>
              </a:rPr>
              <a:t>the</a:t>
            </a:r>
            <a:r>
              <a:rPr sz="1059" spc="-53">
                <a:solidFill>
                  <a:srgbClr val="242424"/>
                </a:solidFill>
                <a:latin typeface="Lucida Sans"/>
                <a:cs typeface="Lucida Sans"/>
              </a:rPr>
              <a:t> </a:t>
            </a:r>
            <a:r>
              <a:rPr sz="1059" spc="-22">
                <a:solidFill>
                  <a:srgbClr val="242424"/>
                </a:solidFill>
                <a:latin typeface="Lucida Sans"/>
                <a:cs typeface="Lucida Sans"/>
              </a:rPr>
              <a:t>University</a:t>
            </a:r>
            <a:r>
              <a:rPr sz="1059" spc="-53">
                <a:solidFill>
                  <a:srgbClr val="242424"/>
                </a:solidFill>
                <a:latin typeface="Lucida Sans"/>
                <a:cs typeface="Lucida Sans"/>
              </a:rPr>
              <a:t> </a:t>
            </a:r>
            <a:r>
              <a:rPr sz="1059" spc="-26">
                <a:solidFill>
                  <a:srgbClr val="242424"/>
                </a:solidFill>
                <a:latin typeface="Lucida Sans"/>
                <a:cs typeface="Lucida Sans"/>
              </a:rPr>
              <a:t>of</a:t>
            </a:r>
            <a:r>
              <a:rPr sz="1059" spc="-49">
                <a:solidFill>
                  <a:srgbClr val="242424"/>
                </a:solidFill>
                <a:latin typeface="Lucida Sans"/>
                <a:cs typeface="Lucida Sans"/>
              </a:rPr>
              <a:t> </a:t>
            </a:r>
            <a:r>
              <a:rPr sz="1059">
                <a:solidFill>
                  <a:srgbClr val="242424"/>
                </a:solidFill>
                <a:latin typeface="Lucida Sans"/>
                <a:cs typeface="Lucida Sans"/>
              </a:rPr>
              <a:t>New</a:t>
            </a:r>
            <a:r>
              <a:rPr sz="1059" spc="-53">
                <a:solidFill>
                  <a:srgbClr val="242424"/>
                </a:solidFill>
                <a:latin typeface="Lucida Sans"/>
                <a:cs typeface="Lucida Sans"/>
              </a:rPr>
              <a:t> </a:t>
            </a:r>
            <a:r>
              <a:rPr sz="1059" spc="-9">
                <a:solidFill>
                  <a:srgbClr val="242424"/>
                </a:solidFill>
                <a:latin typeface="Lucida Sans"/>
                <a:cs typeface="Lucida Sans"/>
              </a:rPr>
              <a:t>Mexico.</a:t>
            </a:r>
            <a:endParaRPr sz="1059">
              <a:latin typeface="Lucida Sans"/>
              <a:cs typeface="Lucida Sans"/>
            </a:endParaRPr>
          </a:p>
          <a:p>
            <a:pPr>
              <a:lnSpc>
                <a:spcPct val="100000"/>
              </a:lnSpc>
              <a:spcBef>
                <a:spcPts val="754"/>
              </a:spcBef>
            </a:pPr>
            <a:endParaRPr sz="1059">
              <a:latin typeface="Lucida Sans"/>
              <a:cs typeface="Lucida Sans"/>
            </a:endParaRPr>
          </a:p>
          <a:p>
            <a:pPr marL="0" indent="0">
              <a:lnSpc>
                <a:spcPct val="100000"/>
              </a:lnSpc>
              <a:spcBef>
                <a:spcPts val="4"/>
              </a:spcBef>
              <a:buNone/>
            </a:pPr>
            <a:r>
              <a:rPr spc="-9"/>
              <a:t>Reporting</a:t>
            </a:r>
          </a:p>
          <a:p>
            <a:pPr marL="0" marR="4483" indent="0">
              <a:lnSpc>
                <a:spcPct val="125000"/>
              </a:lnSpc>
              <a:spcBef>
                <a:spcPts val="499"/>
              </a:spcBef>
              <a:buNone/>
            </a:pPr>
            <a:r>
              <a:rPr sz="1059" spc="-40">
                <a:solidFill>
                  <a:srgbClr val="242424"/>
                </a:solidFill>
                <a:latin typeface="Lucida Sans"/>
                <a:cs typeface="Lucida Sans"/>
              </a:rPr>
              <a:t>The </a:t>
            </a:r>
            <a:r>
              <a:rPr sz="1059" spc="-26">
                <a:solidFill>
                  <a:srgbClr val="242424"/>
                </a:solidFill>
                <a:latin typeface="Lucida Sans"/>
                <a:cs typeface="Lucida Sans"/>
              </a:rPr>
              <a:t>majority</a:t>
            </a:r>
            <a:r>
              <a:rPr sz="1059" spc="-40">
                <a:solidFill>
                  <a:srgbClr val="242424"/>
                </a:solidFill>
                <a:latin typeface="Lucida Sans"/>
                <a:cs typeface="Lucida Sans"/>
              </a:rPr>
              <a:t> </a:t>
            </a:r>
            <a:r>
              <a:rPr sz="1059" spc="-26">
                <a:solidFill>
                  <a:srgbClr val="242424"/>
                </a:solidFill>
                <a:latin typeface="Lucida Sans"/>
                <a:cs typeface="Lucida Sans"/>
              </a:rPr>
              <a:t>of</a:t>
            </a:r>
            <a:r>
              <a:rPr sz="1059" spc="-35">
                <a:solidFill>
                  <a:srgbClr val="242424"/>
                </a:solidFill>
                <a:latin typeface="Lucida Sans"/>
                <a:cs typeface="Lucida Sans"/>
              </a:rPr>
              <a:t> </a:t>
            </a:r>
            <a:r>
              <a:rPr sz="1059" spc="-26">
                <a:solidFill>
                  <a:srgbClr val="242424"/>
                </a:solidFill>
                <a:latin typeface="Lucida Sans"/>
                <a:cs typeface="Lucida Sans"/>
              </a:rPr>
              <a:t>participants</a:t>
            </a:r>
            <a:r>
              <a:rPr sz="1059" spc="-40">
                <a:solidFill>
                  <a:srgbClr val="242424"/>
                </a:solidFill>
                <a:latin typeface="Lucida Sans"/>
                <a:cs typeface="Lucida Sans"/>
              </a:rPr>
              <a:t> </a:t>
            </a:r>
            <a:r>
              <a:rPr sz="1059" spc="-9">
                <a:solidFill>
                  <a:srgbClr val="242424"/>
                </a:solidFill>
                <a:latin typeface="Lucida Sans"/>
                <a:cs typeface="Lucida Sans"/>
              </a:rPr>
              <a:t>who</a:t>
            </a:r>
            <a:r>
              <a:rPr sz="1059" spc="-35">
                <a:solidFill>
                  <a:srgbClr val="242424"/>
                </a:solidFill>
                <a:latin typeface="Lucida Sans"/>
                <a:cs typeface="Lucida Sans"/>
              </a:rPr>
              <a:t> </a:t>
            </a:r>
            <a:r>
              <a:rPr sz="1059" spc="-22">
                <a:solidFill>
                  <a:srgbClr val="242424"/>
                </a:solidFill>
                <a:latin typeface="Lucida Sans"/>
                <a:cs typeface="Lucida Sans"/>
              </a:rPr>
              <a:t>experienced</a:t>
            </a:r>
            <a:r>
              <a:rPr sz="1059" spc="-40">
                <a:solidFill>
                  <a:srgbClr val="242424"/>
                </a:solidFill>
                <a:latin typeface="Lucida Sans"/>
                <a:cs typeface="Lucida Sans"/>
              </a:rPr>
              <a:t> </a:t>
            </a:r>
            <a:r>
              <a:rPr sz="1059" spc="-35">
                <a:solidFill>
                  <a:srgbClr val="242424"/>
                </a:solidFill>
                <a:latin typeface="Lucida Sans"/>
                <a:cs typeface="Lucida Sans"/>
              </a:rPr>
              <a:t>sexual</a:t>
            </a:r>
            <a:r>
              <a:rPr sz="1059" spc="-40">
                <a:solidFill>
                  <a:srgbClr val="242424"/>
                </a:solidFill>
                <a:latin typeface="Lucida Sans"/>
                <a:cs typeface="Lucida Sans"/>
              </a:rPr>
              <a:t> </a:t>
            </a:r>
            <a:r>
              <a:rPr sz="1059" spc="-22">
                <a:solidFill>
                  <a:srgbClr val="242424"/>
                </a:solidFill>
                <a:latin typeface="Lucida Sans"/>
                <a:cs typeface="Lucida Sans"/>
              </a:rPr>
              <a:t>and interpersonal</a:t>
            </a:r>
            <a:r>
              <a:rPr sz="1059" spc="-44">
                <a:solidFill>
                  <a:srgbClr val="242424"/>
                </a:solidFill>
                <a:latin typeface="Lucida Sans"/>
                <a:cs typeface="Lucida Sans"/>
              </a:rPr>
              <a:t> </a:t>
            </a:r>
            <a:r>
              <a:rPr sz="1059" spc="-26">
                <a:solidFill>
                  <a:srgbClr val="242424"/>
                </a:solidFill>
                <a:latin typeface="Lucida Sans"/>
                <a:cs typeface="Lucida Sans"/>
              </a:rPr>
              <a:t>violence</a:t>
            </a:r>
            <a:r>
              <a:rPr sz="1059" spc="-40">
                <a:solidFill>
                  <a:srgbClr val="242424"/>
                </a:solidFill>
                <a:latin typeface="Lucida Sans"/>
                <a:cs typeface="Lucida Sans"/>
              </a:rPr>
              <a:t> </a:t>
            </a:r>
            <a:r>
              <a:rPr sz="1059" spc="-31">
                <a:solidFill>
                  <a:srgbClr val="242424"/>
                </a:solidFill>
                <a:latin typeface="Lucida Sans"/>
                <a:cs typeface="Lucida Sans"/>
              </a:rPr>
              <a:t>did</a:t>
            </a:r>
            <a:r>
              <a:rPr sz="1059" spc="-40">
                <a:solidFill>
                  <a:srgbClr val="242424"/>
                </a:solidFill>
                <a:latin typeface="Lucida Sans"/>
                <a:cs typeface="Lucida Sans"/>
              </a:rPr>
              <a:t> </a:t>
            </a:r>
            <a:r>
              <a:rPr sz="1059" spc="-18">
                <a:solidFill>
                  <a:srgbClr val="242424"/>
                </a:solidFill>
                <a:latin typeface="Lucida Sans"/>
                <a:cs typeface="Lucida Sans"/>
              </a:rPr>
              <a:t>not</a:t>
            </a:r>
            <a:r>
              <a:rPr sz="1059" spc="-40">
                <a:solidFill>
                  <a:srgbClr val="242424"/>
                </a:solidFill>
                <a:latin typeface="Lucida Sans"/>
                <a:cs typeface="Lucida Sans"/>
              </a:rPr>
              <a:t> </a:t>
            </a:r>
            <a:r>
              <a:rPr sz="1059" spc="-9">
                <a:solidFill>
                  <a:srgbClr val="242424"/>
                </a:solidFill>
                <a:latin typeface="Lucida Sans"/>
                <a:cs typeface="Lucida Sans"/>
              </a:rPr>
              <a:t>report</a:t>
            </a:r>
            <a:r>
              <a:rPr sz="1059" spc="-40">
                <a:solidFill>
                  <a:srgbClr val="242424"/>
                </a:solidFill>
                <a:latin typeface="Lucida Sans"/>
                <a:cs typeface="Lucida Sans"/>
              </a:rPr>
              <a:t> </a:t>
            </a:r>
            <a:r>
              <a:rPr sz="1059" spc="-9">
                <a:solidFill>
                  <a:srgbClr val="242424"/>
                </a:solidFill>
                <a:latin typeface="Lucida Sans"/>
                <a:cs typeface="Lucida Sans"/>
              </a:rPr>
              <a:t>the</a:t>
            </a:r>
            <a:r>
              <a:rPr sz="1059" spc="-40">
                <a:solidFill>
                  <a:srgbClr val="242424"/>
                </a:solidFill>
                <a:latin typeface="Lucida Sans"/>
                <a:cs typeface="Lucida Sans"/>
              </a:rPr>
              <a:t> </a:t>
            </a:r>
            <a:r>
              <a:rPr sz="1059" spc="-26">
                <a:solidFill>
                  <a:srgbClr val="242424"/>
                </a:solidFill>
                <a:latin typeface="Lucida Sans"/>
                <a:cs typeface="Lucida Sans"/>
              </a:rPr>
              <a:t>incident</a:t>
            </a:r>
            <a:r>
              <a:rPr sz="1059" spc="-44">
                <a:solidFill>
                  <a:srgbClr val="242424"/>
                </a:solidFill>
                <a:latin typeface="Lucida Sans"/>
                <a:cs typeface="Lucida Sans"/>
              </a:rPr>
              <a:t> </a:t>
            </a:r>
            <a:r>
              <a:rPr sz="1059" spc="-18">
                <a:solidFill>
                  <a:srgbClr val="242424"/>
                </a:solidFill>
                <a:latin typeface="Lucida Sans"/>
                <a:cs typeface="Lucida Sans"/>
              </a:rPr>
              <a:t>to</a:t>
            </a:r>
            <a:r>
              <a:rPr sz="1059" spc="-40">
                <a:solidFill>
                  <a:srgbClr val="242424"/>
                </a:solidFill>
                <a:latin typeface="Lucida Sans"/>
                <a:cs typeface="Lucida Sans"/>
              </a:rPr>
              <a:t> </a:t>
            </a:r>
            <a:r>
              <a:rPr sz="1059" spc="-22">
                <a:solidFill>
                  <a:srgbClr val="242424"/>
                </a:solidFill>
                <a:latin typeface="Lucida Sans"/>
                <a:cs typeface="Lucida Sans"/>
              </a:rPr>
              <a:t>the </a:t>
            </a:r>
            <a:r>
              <a:rPr sz="1059" spc="-26">
                <a:solidFill>
                  <a:srgbClr val="242424"/>
                </a:solidFill>
                <a:latin typeface="Lucida Sans"/>
                <a:cs typeface="Lucida Sans"/>
              </a:rPr>
              <a:t>University.</a:t>
            </a:r>
            <a:r>
              <a:rPr sz="1059" spc="-44">
                <a:solidFill>
                  <a:srgbClr val="242424"/>
                </a:solidFill>
                <a:latin typeface="Lucida Sans"/>
                <a:cs typeface="Lucida Sans"/>
              </a:rPr>
              <a:t> </a:t>
            </a:r>
            <a:r>
              <a:rPr sz="1059" spc="-40">
                <a:solidFill>
                  <a:srgbClr val="242424"/>
                </a:solidFill>
                <a:latin typeface="Lucida Sans"/>
                <a:cs typeface="Lucida Sans"/>
              </a:rPr>
              <a:t>The </a:t>
            </a:r>
            <a:r>
              <a:rPr sz="1059" spc="-26">
                <a:solidFill>
                  <a:srgbClr val="242424"/>
                </a:solidFill>
                <a:latin typeface="Lucida Sans"/>
                <a:cs typeface="Lucida Sans"/>
              </a:rPr>
              <a:t>most</a:t>
            </a:r>
            <a:r>
              <a:rPr sz="1059" spc="-44">
                <a:solidFill>
                  <a:srgbClr val="242424"/>
                </a:solidFill>
                <a:latin typeface="Lucida Sans"/>
                <a:cs typeface="Lucida Sans"/>
              </a:rPr>
              <a:t> </a:t>
            </a:r>
            <a:r>
              <a:rPr sz="1059" spc="-22">
                <a:solidFill>
                  <a:srgbClr val="242424"/>
                </a:solidFill>
                <a:latin typeface="Lucida Sans"/>
                <a:cs typeface="Lucida Sans"/>
              </a:rPr>
              <a:t>common</a:t>
            </a:r>
            <a:r>
              <a:rPr sz="1059" spc="-40">
                <a:solidFill>
                  <a:srgbClr val="242424"/>
                </a:solidFill>
                <a:latin typeface="Lucida Sans"/>
                <a:cs typeface="Lucida Sans"/>
              </a:rPr>
              <a:t> </a:t>
            </a:r>
            <a:r>
              <a:rPr sz="1059" spc="-18">
                <a:solidFill>
                  <a:srgbClr val="242424"/>
                </a:solidFill>
                <a:latin typeface="Lucida Sans"/>
                <a:cs typeface="Lucida Sans"/>
              </a:rPr>
              <a:t>reasons</a:t>
            </a:r>
            <a:r>
              <a:rPr sz="1059" spc="-40">
                <a:solidFill>
                  <a:srgbClr val="242424"/>
                </a:solidFill>
                <a:latin typeface="Lucida Sans"/>
                <a:cs typeface="Lucida Sans"/>
              </a:rPr>
              <a:t> </a:t>
            </a:r>
            <a:r>
              <a:rPr sz="1059" spc="-9">
                <a:solidFill>
                  <a:srgbClr val="242424"/>
                </a:solidFill>
                <a:latin typeface="Lucida Sans"/>
                <a:cs typeface="Lucida Sans"/>
              </a:rPr>
              <a:t>why</a:t>
            </a:r>
            <a:r>
              <a:rPr sz="1059" spc="-44">
                <a:solidFill>
                  <a:srgbClr val="242424"/>
                </a:solidFill>
                <a:latin typeface="Lucida Sans"/>
                <a:cs typeface="Lucida Sans"/>
              </a:rPr>
              <a:t> </a:t>
            </a:r>
            <a:r>
              <a:rPr sz="1059" spc="-9">
                <a:solidFill>
                  <a:srgbClr val="242424"/>
                </a:solidFill>
                <a:latin typeface="Lucida Sans"/>
                <a:cs typeface="Lucida Sans"/>
              </a:rPr>
              <a:t>students </a:t>
            </a:r>
            <a:r>
              <a:rPr sz="1059" spc="-22">
                <a:solidFill>
                  <a:srgbClr val="242424"/>
                </a:solidFill>
                <a:latin typeface="Lucida Sans"/>
                <a:cs typeface="Lucida Sans"/>
              </a:rPr>
              <a:t>chose</a:t>
            </a:r>
            <a:r>
              <a:rPr sz="1059" spc="-57">
                <a:solidFill>
                  <a:srgbClr val="242424"/>
                </a:solidFill>
                <a:latin typeface="Lucida Sans"/>
                <a:cs typeface="Lucida Sans"/>
              </a:rPr>
              <a:t> </a:t>
            </a:r>
            <a:r>
              <a:rPr sz="1059" spc="-18">
                <a:solidFill>
                  <a:srgbClr val="242424"/>
                </a:solidFill>
                <a:latin typeface="Lucida Sans"/>
                <a:cs typeface="Lucida Sans"/>
              </a:rPr>
              <a:t>not</a:t>
            </a:r>
            <a:r>
              <a:rPr sz="1059" spc="-53">
                <a:solidFill>
                  <a:srgbClr val="242424"/>
                </a:solidFill>
                <a:latin typeface="Lucida Sans"/>
                <a:cs typeface="Lucida Sans"/>
              </a:rPr>
              <a:t> </a:t>
            </a:r>
            <a:r>
              <a:rPr sz="1059" spc="-18">
                <a:solidFill>
                  <a:srgbClr val="242424"/>
                </a:solidFill>
                <a:latin typeface="Lucida Sans"/>
                <a:cs typeface="Lucida Sans"/>
              </a:rPr>
              <a:t>to</a:t>
            </a:r>
            <a:r>
              <a:rPr sz="1059" spc="-57">
                <a:solidFill>
                  <a:srgbClr val="242424"/>
                </a:solidFill>
                <a:latin typeface="Lucida Sans"/>
                <a:cs typeface="Lucida Sans"/>
              </a:rPr>
              <a:t> </a:t>
            </a:r>
            <a:r>
              <a:rPr sz="1059" spc="-9">
                <a:solidFill>
                  <a:srgbClr val="242424"/>
                </a:solidFill>
                <a:latin typeface="Lucida Sans"/>
                <a:cs typeface="Lucida Sans"/>
              </a:rPr>
              <a:t>report</a:t>
            </a:r>
            <a:r>
              <a:rPr sz="1059" spc="-53">
                <a:solidFill>
                  <a:srgbClr val="242424"/>
                </a:solidFill>
                <a:latin typeface="Lucida Sans"/>
                <a:cs typeface="Lucida Sans"/>
              </a:rPr>
              <a:t> </a:t>
            </a:r>
            <a:r>
              <a:rPr sz="1059">
                <a:solidFill>
                  <a:srgbClr val="242424"/>
                </a:solidFill>
                <a:latin typeface="Lucida Sans"/>
                <a:cs typeface="Lucida Sans"/>
              </a:rPr>
              <a:t>were</a:t>
            </a:r>
            <a:r>
              <a:rPr sz="1059" spc="-57">
                <a:solidFill>
                  <a:srgbClr val="242424"/>
                </a:solidFill>
                <a:latin typeface="Lucida Sans"/>
                <a:cs typeface="Lucida Sans"/>
              </a:rPr>
              <a:t> </a:t>
            </a:r>
            <a:r>
              <a:rPr sz="1059" spc="-18">
                <a:solidFill>
                  <a:srgbClr val="242424"/>
                </a:solidFill>
                <a:latin typeface="Lucida Sans"/>
                <a:cs typeface="Lucida Sans"/>
              </a:rPr>
              <a:t>they</a:t>
            </a:r>
            <a:r>
              <a:rPr sz="1059" spc="-53">
                <a:solidFill>
                  <a:srgbClr val="242424"/>
                </a:solidFill>
                <a:latin typeface="Lucida Sans"/>
                <a:cs typeface="Lucida Sans"/>
              </a:rPr>
              <a:t> </a:t>
            </a:r>
            <a:r>
              <a:rPr sz="1059" spc="-31">
                <a:solidFill>
                  <a:srgbClr val="242424"/>
                </a:solidFill>
                <a:latin typeface="Lucida Sans"/>
                <a:cs typeface="Lucida Sans"/>
              </a:rPr>
              <a:t>did</a:t>
            </a:r>
            <a:r>
              <a:rPr sz="1059" spc="-57">
                <a:solidFill>
                  <a:srgbClr val="242424"/>
                </a:solidFill>
                <a:latin typeface="Lucida Sans"/>
                <a:cs typeface="Lucida Sans"/>
              </a:rPr>
              <a:t> </a:t>
            </a:r>
            <a:r>
              <a:rPr sz="1059" spc="-18">
                <a:solidFill>
                  <a:srgbClr val="242424"/>
                </a:solidFill>
                <a:latin typeface="Lucida Sans"/>
                <a:cs typeface="Lucida Sans"/>
              </a:rPr>
              <a:t>not</a:t>
            </a:r>
            <a:r>
              <a:rPr sz="1059" spc="-53">
                <a:solidFill>
                  <a:srgbClr val="242424"/>
                </a:solidFill>
                <a:latin typeface="Lucida Sans"/>
                <a:cs typeface="Lucida Sans"/>
              </a:rPr>
              <a:t> </a:t>
            </a:r>
            <a:r>
              <a:rPr sz="1059" spc="-35">
                <a:solidFill>
                  <a:srgbClr val="242424"/>
                </a:solidFill>
                <a:latin typeface="Lucida Sans"/>
                <a:cs typeface="Lucida Sans"/>
              </a:rPr>
              <a:t>think</a:t>
            </a:r>
            <a:r>
              <a:rPr sz="1059" spc="-57">
                <a:solidFill>
                  <a:srgbClr val="242424"/>
                </a:solidFill>
                <a:latin typeface="Lucida Sans"/>
                <a:cs typeface="Lucida Sans"/>
              </a:rPr>
              <a:t> </a:t>
            </a:r>
            <a:r>
              <a:rPr sz="1059" spc="-9">
                <a:solidFill>
                  <a:srgbClr val="242424"/>
                </a:solidFill>
                <a:latin typeface="Lucida Sans"/>
                <a:cs typeface="Lucida Sans"/>
              </a:rPr>
              <a:t>the</a:t>
            </a:r>
            <a:r>
              <a:rPr sz="1059" spc="-53">
                <a:solidFill>
                  <a:srgbClr val="242424"/>
                </a:solidFill>
                <a:latin typeface="Lucida Sans"/>
                <a:cs typeface="Lucida Sans"/>
              </a:rPr>
              <a:t> </a:t>
            </a:r>
            <a:r>
              <a:rPr sz="1059" spc="-9">
                <a:solidFill>
                  <a:srgbClr val="242424"/>
                </a:solidFill>
                <a:latin typeface="Lucida Sans"/>
                <a:cs typeface="Lucida Sans"/>
              </a:rPr>
              <a:t>incident </a:t>
            </a:r>
            <a:r>
              <a:rPr sz="1059" spc="-18">
                <a:solidFill>
                  <a:srgbClr val="242424"/>
                </a:solidFill>
                <a:latin typeface="Lucida Sans"/>
                <a:cs typeface="Lucida Sans"/>
              </a:rPr>
              <a:t>was</a:t>
            </a:r>
            <a:r>
              <a:rPr sz="1059" spc="-49">
                <a:solidFill>
                  <a:srgbClr val="242424"/>
                </a:solidFill>
                <a:latin typeface="Lucida Sans"/>
                <a:cs typeface="Lucida Sans"/>
              </a:rPr>
              <a:t> </a:t>
            </a:r>
            <a:r>
              <a:rPr sz="1059" spc="-26">
                <a:solidFill>
                  <a:srgbClr val="242424"/>
                </a:solidFill>
                <a:latin typeface="Lucida Sans"/>
                <a:cs typeface="Lucida Sans"/>
              </a:rPr>
              <a:t>serious</a:t>
            </a:r>
            <a:r>
              <a:rPr sz="1059" spc="-49">
                <a:solidFill>
                  <a:srgbClr val="242424"/>
                </a:solidFill>
                <a:latin typeface="Lucida Sans"/>
                <a:cs typeface="Lucida Sans"/>
              </a:rPr>
              <a:t> </a:t>
            </a:r>
            <a:r>
              <a:rPr sz="1059" spc="-26">
                <a:solidFill>
                  <a:srgbClr val="242424"/>
                </a:solidFill>
                <a:latin typeface="Lucida Sans"/>
                <a:cs typeface="Lucida Sans"/>
              </a:rPr>
              <a:t>enough</a:t>
            </a:r>
            <a:r>
              <a:rPr sz="1059" spc="-44">
                <a:solidFill>
                  <a:srgbClr val="242424"/>
                </a:solidFill>
                <a:latin typeface="Lucida Sans"/>
                <a:cs typeface="Lucida Sans"/>
              </a:rPr>
              <a:t> </a:t>
            </a:r>
            <a:r>
              <a:rPr sz="1059" spc="-18">
                <a:solidFill>
                  <a:srgbClr val="242424"/>
                </a:solidFill>
                <a:latin typeface="Lucida Sans"/>
                <a:cs typeface="Lucida Sans"/>
              </a:rPr>
              <a:t>to</a:t>
            </a:r>
            <a:r>
              <a:rPr sz="1059" spc="-49">
                <a:solidFill>
                  <a:srgbClr val="242424"/>
                </a:solidFill>
                <a:latin typeface="Lucida Sans"/>
                <a:cs typeface="Lucida Sans"/>
              </a:rPr>
              <a:t> </a:t>
            </a:r>
            <a:r>
              <a:rPr sz="1059" spc="-22">
                <a:solidFill>
                  <a:srgbClr val="242424"/>
                </a:solidFill>
                <a:latin typeface="Lucida Sans"/>
                <a:cs typeface="Lucida Sans"/>
              </a:rPr>
              <a:t>report,</a:t>
            </a:r>
            <a:r>
              <a:rPr sz="1059" spc="-44">
                <a:solidFill>
                  <a:srgbClr val="242424"/>
                </a:solidFill>
                <a:latin typeface="Lucida Sans"/>
                <a:cs typeface="Lucida Sans"/>
              </a:rPr>
              <a:t> </a:t>
            </a:r>
            <a:r>
              <a:rPr sz="1059" spc="-18">
                <a:solidFill>
                  <a:srgbClr val="242424"/>
                </a:solidFill>
                <a:latin typeface="Lucida Sans"/>
                <a:cs typeface="Lucida Sans"/>
              </a:rPr>
              <a:t>they</a:t>
            </a:r>
            <a:r>
              <a:rPr sz="1059" spc="-49">
                <a:solidFill>
                  <a:srgbClr val="242424"/>
                </a:solidFill>
                <a:latin typeface="Lucida Sans"/>
                <a:cs typeface="Lucida Sans"/>
              </a:rPr>
              <a:t> </a:t>
            </a:r>
            <a:r>
              <a:rPr sz="1059" spc="-31">
                <a:solidFill>
                  <a:srgbClr val="242424"/>
                </a:solidFill>
                <a:latin typeface="Lucida Sans"/>
                <a:cs typeface="Lucida Sans"/>
              </a:rPr>
              <a:t>did</a:t>
            </a:r>
            <a:r>
              <a:rPr sz="1059" spc="-44">
                <a:solidFill>
                  <a:srgbClr val="242424"/>
                </a:solidFill>
                <a:latin typeface="Lucida Sans"/>
                <a:cs typeface="Lucida Sans"/>
              </a:rPr>
              <a:t> </a:t>
            </a:r>
            <a:r>
              <a:rPr sz="1059" spc="-18">
                <a:solidFill>
                  <a:srgbClr val="242424"/>
                </a:solidFill>
                <a:latin typeface="Lucida Sans"/>
                <a:cs typeface="Lucida Sans"/>
              </a:rPr>
              <a:t>not</a:t>
            </a:r>
            <a:r>
              <a:rPr sz="1059" spc="-49">
                <a:solidFill>
                  <a:srgbClr val="242424"/>
                </a:solidFill>
                <a:latin typeface="Lucida Sans"/>
                <a:cs typeface="Lucida Sans"/>
              </a:rPr>
              <a:t> </a:t>
            </a:r>
            <a:r>
              <a:rPr sz="1059" spc="-22">
                <a:solidFill>
                  <a:srgbClr val="242424"/>
                </a:solidFill>
                <a:latin typeface="Lucida Sans"/>
                <a:cs typeface="Lucida Sans"/>
              </a:rPr>
              <a:t>trust</a:t>
            </a:r>
            <a:r>
              <a:rPr sz="1059" spc="-44">
                <a:solidFill>
                  <a:srgbClr val="242424"/>
                </a:solidFill>
                <a:latin typeface="Lucida Sans"/>
                <a:cs typeface="Lucida Sans"/>
              </a:rPr>
              <a:t> </a:t>
            </a:r>
            <a:r>
              <a:rPr sz="1059" spc="-18">
                <a:solidFill>
                  <a:srgbClr val="242424"/>
                </a:solidFill>
                <a:latin typeface="Lucida Sans"/>
                <a:cs typeface="Lucida Sans"/>
              </a:rPr>
              <a:t>that</a:t>
            </a:r>
            <a:r>
              <a:rPr sz="1059" spc="-49">
                <a:solidFill>
                  <a:srgbClr val="242424"/>
                </a:solidFill>
                <a:latin typeface="Lucida Sans"/>
                <a:cs typeface="Lucida Sans"/>
              </a:rPr>
              <a:t> </a:t>
            </a:r>
            <a:r>
              <a:rPr sz="1059" spc="-22">
                <a:solidFill>
                  <a:srgbClr val="242424"/>
                </a:solidFill>
                <a:latin typeface="Lucida Sans"/>
                <a:cs typeface="Lucida Sans"/>
              </a:rPr>
              <a:t>the </a:t>
            </a:r>
            <a:r>
              <a:rPr sz="1059" spc="-9">
                <a:solidFill>
                  <a:srgbClr val="242424"/>
                </a:solidFill>
                <a:latin typeface="Lucida Sans"/>
                <a:cs typeface="Lucida Sans"/>
              </a:rPr>
              <a:t>report</a:t>
            </a:r>
            <a:r>
              <a:rPr sz="1059" spc="-57">
                <a:solidFill>
                  <a:srgbClr val="242424"/>
                </a:solidFill>
                <a:latin typeface="Lucida Sans"/>
                <a:cs typeface="Lucida Sans"/>
              </a:rPr>
              <a:t> </a:t>
            </a:r>
            <a:r>
              <a:rPr sz="1059" spc="-18">
                <a:solidFill>
                  <a:srgbClr val="242424"/>
                </a:solidFill>
                <a:latin typeface="Lucida Sans"/>
                <a:cs typeface="Lucida Sans"/>
              </a:rPr>
              <a:t>would</a:t>
            </a:r>
            <a:r>
              <a:rPr sz="1059" spc="-53">
                <a:solidFill>
                  <a:srgbClr val="242424"/>
                </a:solidFill>
                <a:latin typeface="Lucida Sans"/>
                <a:cs typeface="Lucida Sans"/>
              </a:rPr>
              <a:t> </a:t>
            </a:r>
            <a:r>
              <a:rPr sz="1059">
                <a:solidFill>
                  <a:srgbClr val="242424"/>
                </a:solidFill>
                <a:latin typeface="Lucida Sans"/>
                <a:cs typeface="Lucida Sans"/>
              </a:rPr>
              <a:t>be</a:t>
            </a:r>
            <a:r>
              <a:rPr sz="1059" spc="-53">
                <a:solidFill>
                  <a:srgbClr val="242424"/>
                </a:solidFill>
                <a:latin typeface="Lucida Sans"/>
                <a:cs typeface="Lucida Sans"/>
              </a:rPr>
              <a:t> </a:t>
            </a:r>
            <a:r>
              <a:rPr sz="1059" spc="-22">
                <a:solidFill>
                  <a:srgbClr val="242424"/>
                </a:solidFill>
                <a:latin typeface="Lucida Sans"/>
                <a:cs typeface="Lucida Sans"/>
              </a:rPr>
              <a:t>taken</a:t>
            </a:r>
            <a:r>
              <a:rPr sz="1059" spc="-53">
                <a:solidFill>
                  <a:srgbClr val="242424"/>
                </a:solidFill>
                <a:latin typeface="Lucida Sans"/>
                <a:cs typeface="Lucida Sans"/>
              </a:rPr>
              <a:t> </a:t>
            </a:r>
            <a:r>
              <a:rPr sz="1059" spc="-35">
                <a:solidFill>
                  <a:srgbClr val="242424"/>
                </a:solidFill>
                <a:latin typeface="Lucida Sans"/>
                <a:cs typeface="Lucida Sans"/>
              </a:rPr>
              <a:t>seriously,</a:t>
            </a:r>
            <a:r>
              <a:rPr sz="1059" spc="-53">
                <a:solidFill>
                  <a:srgbClr val="242424"/>
                </a:solidFill>
                <a:latin typeface="Lucida Sans"/>
                <a:cs typeface="Lucida Sans"/>
              </a:rPr>
              <a:t> </a:t>
            </a:r>
            <a:r>
              <a:rPr sz="1059" spc="-9">
                <a:solidFill>
                  <a:srgbClr val="242424"/>
                </a:solidFill>
                <a:latin typeface="Lucida Sans"/>
                <a:cs typeface="Lucida Sans"/>
              </a:rPr>
              <a:t>and</a:t>
            </a:r>
            <a:r>
              <a:rPr sz="1059" spc="-53">
                <a:solidFill>
                  <a:srgbClr val="242424"/>
                </a:solidFill>
                <a:latin typeface="Lucida Sans"/>
                <a:cs typeface="Lucida Sans"/>
              </a:rPr>
              <a:t> </a:t>
            </a:r>
            <a:r>
              <a:rPr sz="1059" spc="-18">
                <a:solidFill>
                  <a:srgbClr val="242424"/>
                </a:solidFill>
                <a:latin typeface="Lucida Sans"/>
                <a:cs typeface="Lucida Sans"/>
              </a:rPr>
              <a:t>they</a:t>
            </a:r>
            <a:r>
              <a:rPr sz="1059" spc="-53">
                <a:solidFill>
                  <a:srgbClr val="242424"/>
                </a:solidFill>
                <a:latin typeface="Lucida Sans"/>
                <a:cs typeface="Lucida Sans"/>
              </a:rPr>
              <a:t> </a:t>
            </a:r>
            <a:r>
              <a:rPr sz="1059" spc="-9">
                <a:solidFill>
                  <a:srgbClr val="242424"/>
                </a:solidFill>
                <a:latin typeface="Lucida Sans"/>
                <a:cs typeface="Lucida Sans"/>
              </a:rPr>
              <a:t>worried</a:t>
            </a:r>
            <a:r>
              <a:rPr sz="1059" spc="-53">
                <a:solidFill>
                  <a:srgbClr val="242424"/>
                </a:solidFill>
                <a:latin typeface="Lucida Sans"/>
                <a:cs typeface="Lucida Sans"/>
              </a:rPr>
              <a:t> </a:t>
            </a:r>
            <a:r>
              <a:rPr sz="1059" spc="-9">
                <a:solidFill>
                  <a:srgbClr val="242424"/>
                </a:solidFill>
                <a:latin typeface="Lucida Sans"/>
                <a:cs typeface="Lucida Sans"/>
              </a:rPr>
              <a:t>about </a:t>
            </a:r>
            <a:r>
              <a:rPr sz="1059" spc="-31">
                <a:solidFill>
                  <a:srgbClr val="242424"/>
                </a:solidFill>
                <a:latin typeface="Lucida Sans"/>
                <a:cs typeface="Lucida Sans"/>
              </a:rPr>
              <a:t>being</a:t>
            </a:r>
            <a:r>
              <a:rPr sz="1059" spc="-57">
                <a:solidFill>
                  <a:srgbClr val="242424"/>
                </a:solidFill>
                <a:latin typeface="Lucida Sans"/>
                <a:cs typeface="Lucida Sans"/>
              </a:rPr>
              <a:t> </a:t>
            </a:r>
            <a:r>
              <a:rPr sz="1059" spc="-18">
                <a:solidFill>
                  <a:srgbClr val="242424"/>
                </a:solidFill>
                <a:latin typeface="Lucida Sans"/>
                <a:cs typeface="Lucida Sans"/>
              </a:rPr>
              <a:t>blamed</a:t>
            </a:r>
            <a:r>
              <a:rPr sz="1059" spc="-57">
                <a:solidFill>
                  <a:srgbClr val="242424"/>
                </a:solidFill>
                <a:latin typeface="Lucida Sans"/>
                <a:cs typeface="Lucida Sans"/>
              </a:rPr>
              <a:t> </a:t>
            </a:r>
            <a:r>
              <a:rPr sz="1059">
                <a:solidFill>
                  <a:srgbClr val="242424"/>
                </a:solidFill>
                <a:latin typeface="Lucida Sans"/>
                <a:cs typeface="Lucida Sans"/>
              </a:rPr>
              <a:t>or</a:t>
            </a:r>
            <a:r>
              <a:rPr sz="1059" spc="-57">
                <a:solidFill>
                  <a:srgbClr val="242424"/>
                </a:solidFill>
                <a:latin typeface="Lucida Sans"/>
                <a:cs typeface="Lucida Sans"/>
              </a:rPr>
              <a:t> </a:t>
            </a:r>
            <a:r>
              <a:rPr sz="1059" spc="-18">
                <a:solidFill>
                  <a:srgbClr val="242424"/>
                </a:solidFill>
                <a:latin typeface="Lucida Sans"/>
                <a:cs typeface="Lucida Sans"/>
              </a:rPr>
              <a:t>not</a:t>
            </a:r>
            <a:r>
              <a:rPr sz="1059" spc="-57">
                <a:solidFill>
                  <a:srgbClr val="242424"/>
                </a:solidFill>
                <a:latin typeface="Lucida Sans"/>
                <a:cs typeface="Lucida Sans"/>
              </a:rPr>
              <a:t> </a:t>
            </a:r>
            <a:r>
              <a:rPr sz="1059" spc="-9">
                <a:solidFill>
                  <a:srgbClr val="242424"/>
                </a:solidFill>
                <a:latin typeface="Lucida Sans"/>
                <a:cs typeface="Lucida Sans"/>
              </a:rPr>
              <a:t>believed.</a:t>
            </a:r>
            <a:endParaRPr sz="1059">
              <a:latin typeface="Lucida Sans"/>
              <a:cs typeface="Lucida Sans"/>
            </a:endParaRPr>
          </a:p>
          <a:p>
            <a:pPr>
              <a:lnSpc>
                <a:spcPct val="100000"/>
              </a:lnSpc>
              <a:spcBef>
                <a:spcPts val="512"/>
              </a:spcBef>
            </a:pPr>
            <a:endParaRPr sz="1059">
              <a:latin typeface="Lucida Sans"/>
              <a:cs typeface="Lucida Sans"/>
            </a:endParaRPr>
          </a:p>
          <a:p>
            <a:pPr marL="0" indent="0">
              <a:lnSpc>
                <a:spcPct val="100000"/>
              </a:lnSpc>
              <a:buNone/>
            </a:pPr>
            <a:r>
              <a:rPr spc="-71"/>
              <a:t>Bystander</a:t>
            </a:r>
            <a:r>
              <a:rPr spc="-62"/>
              <a:t> </a:t>
            </a:r>
            <a:r>
              <a:rPr spc="-9"/>
              <a:t>intervention</a:t>
            </a:r>
          </a:p>
          <a:p>
            <a:pPr marL="0" marR="88531" indent="0">
              <a:lnSpc>
                <a:spcPct val="125000"/>
              </a:lnSpc>
              <a:spcBef>
                <a:spcPts val="499"/>
              </a:spcBef>
              <a:buNone/>
            </a:pPr>
            <a:r>
              <a:rPr sz="1059" spc="-40">
                <a:solidFill>
                  <a:srgbClr val="242424"/>
                </a:solidFill>
                <a:latin typeface="Lucida Sans"/>
                <a:cs typeface="Lucida Sans"/>
              </a:rPr>
              <a:t>The</a:t>
            </a:r>
            <a:r>
              <a:rPr sz="1059" spc="-44">
                <a:solidFill>
                  <a:srgbClr val="242424"/>
                </a:solidFill>
                <a:latin typeface="Lucida Sans"/>
                <a:cs typeface="Lucida Sans"/>
              </a:rPr>
              <a:t> </a:t>
            </a:r>
            <a:r>
              <a:rPr sz="1059" spc="-26">
                <a:solidFill>
                  <a:srgbClr val="242424"/>
                </a:solidFill>
                <a:latin typeface="Lucida Sans"/>
                <a:cs typeface="Lucida Sans"/>
              </a:rPr>
              <a:t>most</a:t>
            </a:r>
            <a:r>
              <a:rPr sz="1059" spc="-44">
                <a:solidFill>
                  <a:srgbClr val="242424"/>
                </a:solidFill>
                <a:latin typeface="Lucida Sans"/>
                <a:cs typeface="Lucida Sans"/>
              </a:rPr>
              <a:t> </a:t>
            </a:r>
            <a:r>
              <a:rPr sz="1059" spc="-22">
                <a:solidFill>
                  <a:srgbClr val="242424"/>
                </a:solidFill>
                <a:latin typeface="Lucida Sans"/>
                <a:cs typeface="Lucida Sans"/>
              </a:rPr>
              <a:t>common</a:t>
            </a:r>
            <a:r>
              <a:rPr sz="1059" spc="-44">
                <a:solidFill>
                  <a:srgbClr val="242424"/>
                </a:solidFill>
                <a:latin typeface="Lucida Sans"/>
                <a:cs typeface="Lucida Sans"/>
              </a:rPr>
              <a:t> </a:t>
            </a:r>
            <a:r>
              <a:rPr sz="1059" spc="-18">
                <a:solidFill>
                  <a:srgbClr val="242424"/>
                </a:solidFill>
                <a:latin typeface="Lucida Sans"/>
                <a:cs typeface="Lucida Sans"/>
              </a:rPr>
              <a:t>reasons</a:t>
            </a:r>
            <a:r>
              <a:rPr sz="1059" spc="-44">
                <a:solidFill>
                  <a:srgbClr val="242424"/>
                </a:solidFill>
                <a:latin typeface="Lucida Sans"/>
                <a:cs typeface="Lucida Sans"/>
              </a:rPr>
              <a:t> </a:t>
            </a:r>
            <a:r>
              <a:rPr sz="1059" spc="-9">
                <a:solidFill>
                  <a:srgbClr val="242424"/>
                </a:solidFill>
                <a:latin typeface="Lucida Sans"/>
                <a:cs typeface="Lucida Sans"/>
              </a:rPr>
              <a:t>why</a:t>
            </a:r>
            <a:r>
              <a:rPr sz="1059" spc="-44">
                <a:solidFill>
                  <a:srgbClr val="242424"/>
                </a:solidFill>
                <a:latin typeface="Lucida Sans"/>
                <a:cs typeface="Lucida Sans"/>
              </a:rPr>
              <a:t> </a:t>
            </a:r>
            <a:r>
              <a:rPr sz="1059" spc="-26">
                <a:solidFill>
                  <a:srgbClr val="242424"/>
                </a:solidFill>
                <a:latin typeface="Lucida Sans"/>
                <a:cs typeface="Lucida Sans"/>
              </a:rPr>
              <a:t>participants</a:t>
            </a:r>
            <a:r>
              <a:rPr sz="1059" spc="-40">
                <a:solidFill>
                  <a:srgbClr val="242424"/>
                </a:solidFill>
                <a:latin typeface="Lucida Sans"/>
                <a:cs typeface="Lucida Sans"/>
              </a:rPr>
              <a:t> </a:t>
            </a:r>
            <a:r>
              <a:rPr sz="1059" spc="-22">
                <a:solidFill>
                  <a:srgbClr val="242424"/>
                </a:solidFill>
                <a:latin typeface="Lucida Sans"/>
                <a:cs typeface="Lucida Sans"/>
              </a:rPr>
              <a:t>who witnessed</a:t>
            </a:r>
            <a:r>
              <a:rPr sz="1059" spc="-31">
                <a:solidFill>
                  <a:srgbClr val="242424"/>
                </a:solidFill>
                <a:latin typeface="Lucida Sans"/>
                <a:cs typeface="Lucida Sans"/>
              </a:rPr>
              <a:t> </a:t>
            </a:r>
            <a:r>
              <a:rPr sz="1059" spc="-35">
                <a:solidFill>
                  <a:srgbClr val="242424"/>
                </a:solidFill>
                <a:latin typeface="Lucida Sans"/>
                <a:cs typeface="Lucida Sans"/>
              </a:rPr>
              <a:t>sexual</a:t>
            </a:r>
            <a:r>
              <a:rPr sz="1059" spc="-31">
                <a:solidFill>
                  <a:srgbClr val="242424"/>
                </a:solidFill>
                <a:latin typeface="Lucida Sans"/>
                <a:cs typeface="Lucida Sans"/>
              </a:rPr>
              <a:t> </a:t>
            </a:r>
            <a:r>
              <a:rPr sz="1059" spc="-9">
                <a:solidFill>
                  <a:srgbClr val="242424"/>
                </a:solidFill>
                <a:latin typeface="Lucida Sans"/>
                <a:cs typeface="Lucida Sans"/>
              </a:rPr>
              <a:t>and</a:t>
            </a:r>
            <a:r>
              <a:rPr sz="1059" spc="-31">
                <a:solidFill>
                  <a:srgbClr val="242424"/>
                </a:solidFill>
                <a:latin typeface="Lucida Sans"/>
                <a:cs typeface="Lucida Sans"/>
              </a:rPr>
              <a:t> </a:t>
            </a:r>
            <a:r>
              <a:rPr sz="1059" spc="-22">
                <a:solidFill>
                  <a:srgbClr val="242424"/>
                </a:solidFill>
                <a:latin typeface="Lucida Sans"/>
                <a:cs typeface="Lucida Sans"/>
              </a:rPr>
              <a:t>interpersonal</a:t>
            </a:r>
            <a:r>
              <a:rPr sz="1059" spc="-26">
                <a:solidFill>
                  <a:srgbClr val="242424"/>
                </a:solidFill>
                <a:latin typeface="Lucida Sans"/>
                <a:cs typeface="Lucida Sans"/>
              </a:rPr>
              <a:t> violence</a:t>
            </a:r>
            <a:r>
              <a:rPr sz="1059" spc="-31">
                <a:solidFill>
                  <a:srgbClr val="242424"/>
                </a:solidFill>
                <a:latin typeface="Lucida Sans"/>
                <a:cs typeface="Lucida Sans"/>
              </a:rPr>
              <a:t> did </a:t>
            </a:r>
            <a:r>
              <a:rPr sz="1059" spc="-22">
                <a:solidFill>
                  <a:srgbClr val="242424"/>
                </a:solidFill>
                <a:latin typeface="Lucida Sans"/>
                <a:cs typeface="Lucida Sans"/>
              </a:rPr>
              <a:t>not </a:t>
            </a:r>
            <a:r>
              <a:rPr sz="1059" spc="-18">
                <a:solidFill>
                  <a:srgbClr val="242424"/>
                </a:solidFill>
                <a:latin typeface="Lucida Sans"/>
                <a:cs typeface="Lucida Sans"/>
              </a:rPr>
              <a:t>intervene</a:t>
            </a:r>
            <a:r>
              <a:rPr sz="1059" spc="-53">
                <a:solidFill>
                  <a:srgbClr val="242424"/>
                </a:solidFill>
                <a:latin typeface="Lucida Sans"/>
                <a:cs typeface="Lucida Sans"/>
              </a:rPr>
              <a:t> </a:t>
            </a:r>
            <a:r>
              <a:rPr sz="1059">
                <a:solidFill>
                  <a:srgbClr val="242424"/>
                </a:solidFill>
                <a:latin typeface="Lucida Sans"/>
                <a:cs typeface="Lucida Sans"/>
              </a:rPr>
              <a:t>were</a:t>
            </a:r>
            <a:r>
              <a:rPr sz="1059" spc="-53">
                <a:solidFill>
                  <a:srgbClr val="242424"/>
                </a:solidFill>
                <a:latin typeface="Lucida Sans"/>
                <a:cs typeface="Lucida Sans"/>
              </a:rPr>
              <a:t> </a:t>
            </a:r>
            <a:r>
              <a:rPr sz="1059" spc="-18">
                <a:solidFill>
                  <a:srgbClr val="242424"/>
                </a:solidFill>
                <a:latin typeface="Lucida Sans"/>
                <a:cs typeface="Lucida Sans"/>
              </a:rPr>
              <a:t>that</a:t>
            </a:r>
            <a:r>
              <a:rPr sz="1059" spc="-49">
                <a:solidFill>
                  <a:srgbClr val="242424"/>
                </a:solidFill>
                <a:latin typeface="Lucida Sans"/>
                <a:cs typeface="Lucida Sans"/>
              </a:rPr>
              <a:t> </a:t>
            </a:r>
            <a:r>
              <a:rPr sz="1059" spc="-18">
                <a:solidFill>
                  <a:srgbClr val="242424"/>
                </a:solidFill>
                <a:latin typeface="Lucida Sans"/>
                <a:cs typeface="Lucida Sans"/>
              </a:rPr>
              <a:t>they</a:t>
            </a:r>
            <a:r>
              <a:rPr sz="1059" spc="-53">
                <a:solidFill>
                  <a:srgbClr val="242424"/>
                </a:solidFill>
                <a:latin typeface="Lucida Sans"/>
                <a:cs typeface="Lucida Sans"/>
              </a:rPr>
              <a:t> </a:t>
            </a:r>
            <a:r>
              <a:rPr sz="1059" spc="-31">
                <a:solidFill>
                  <a:srgbClr val="242424"/>
                </a:solidFill>
                <a:latin typeface="Lucida Sans"/>
                <a:cs typeface="Lucida Sans"/>
              </a:rPr>
              <a:t>did</a:t>
            </a:r>
            <a:r>
              <a:rPr sz="1059" spc="-49">
                <a:solidFill>
                  <a:srgbClr val="242424"/>
                </a:solidFill>
                <a:latin typeface="Lucida Sans"/>
                <a:cs typeface="Lucida Sans"/>
              </a:rPr>
              <a:t> </a:t>
            </a:r>
            <a:r>
              <a:rPr sz="1059" spc="-18">
                <a:solidFill>
                  <a:srgbClr val="242424"/>
                </a:solidFill>
                <a:latin typeface="Lucida Sans"/>
                <a:cs typeface="Lucida Sans"/>
              </a:rPr>
              <a:t>not</a:t>
            </a:r>
            <a:r>
              <a:rPr sz="1059" spc="-53">
                <a:solidFill>
                  <a:srgbClr val="242424"/>
                </a:solidFill>
                <a:latin typeface="Lucida Sans"/>
                <a:cs typeface="Lucida Sans"/>
              </a:rPr>
              <a:t> </a:t>
            </a:r>
            <a:r>
              <a:rPr sz="1059" spc="-26">
                <a:solidFill>
                  <a:srgbClr val="242424"/>
                </a:solidFill>
                <a:latin typeface="Lucida Sans"/>
                <a:cs typeface="Lucida Sans"/>
              </a:rPr>
              <a:t>know</a:t>
            </a:r>
            <a:r>
              <a:rPr sz="1059" spc="-49">
                <a:solidFill>
                  <a:srgbClr val="242424"/>
                </a:solidFill>
                <a:latin typeface="Lucida Sans"/>
                <a:cs typeface="Lucida Sans"/>
              </a:rPr>
              <a:t> </a:t>
            </a:r>
            <a:r>
              <a:rPr sz="1059" spc="-9">
                <a:solidFill>
                  <a:srgbClr val="242424"/>
                </a:solidFill>
                <a:latin typeface="Lucida Sans"/>
                <a:cs typeface="Lucida Sans"/>
              </a:rPr>
              <a:t>what</a:t>
            </a:r>
            <a:r>
              <a:rPr sz="1059" spc="-53">
                <a:solidFill>
                  <a:srgbClr val="242424"/>
                </a:solidFill>
                <a:latin typeface="Lucida Sans"/>
                <a:cs typeface="Lucida Sans"/>
              </a:rPr>
              <a:t> </a:t>
            </a:r>
            <a:r>
              <a:rPr sz="1059" spc="-18">
                <a:solidFill>
                  <a:srgbClr val="242424"/>
                </a:solidFill>
                <a:latin typeface="Lucida Sans"/>
                <a:cs typeface="Lucida Sans"/>
              </a:rPr>
              <a:t>to</a:t>
            </a:r>
            <a:r>
              <a:rPr sz="1059" spc="-53">
                <a:solidFill>
                  <a:srgbClr val="242424"/>
                </a:solidFill>
                <a:latin typeface="Lucida Sans"/>
                <a:cs typeface="Lucida Sans"/>
              </a:rPr>
              <a:t> </a:t>
            </a:r>
            <a:r>
              <a:rPr sz="1059" spc="-9">
                <a:solidFill>
                  <a:srgbClr val="242424"/>
                </a:solidFill>
                <a:latin typeface="Lucida Sans"/>
                <a:cs typeface="Lucida Sans"/>
              </a:rPr>
              <a:t>do</a:t>
            </a:r>
            <a:r>
              <a:rPr sz="1059" spc="-49">
                <a:solidFill>
                  <a:srgbClr val="242424"/>
                </a:solidFill>
                <a:latin typeface="Lucida Sans"/>
                <a:cs typeface="Lucida Sans"/>
              </a:rPr>
              <a:t> </a:t>
            </a:r>
            <a:r>
              <a:rPr sz="1059" spc="-22">
                <a:solidFill>
                  <a:srgbClr val="242424"/>
                </a:solidFill>
                <a:latin typeface="Lucida Sans"/>
                <a:cs typeface="Lucida Sans"/>
              </a:rPr>
              <a:t>and </a:t>
            </a:r>
            <a:r>
              <a:rPr sz="1059" spc="-18">
                <a:solidFill>
                  <a:srgbClr val="242424"/>
                </a:solidFill>
                <a:latin typeface="Lucida Sans"/>
                <a:cs typeface="Lucida Sans"/>
              </a:rPr>
              <a:t>they</a:t>
            </a:r>
            <a:r>
              <a:rPr sz="1059" spc="-53">
                <a:solidFill>
                  <a:srgbClr val="242424"/>
                </a:solidFill>
                <a:latin typeface="Lucida Sans"/>
                <a:cs typeface="Lucida Sans"/>
              </a:rPr>
              <a:t> </a:t>
            </a:r>
            <a:r>
              <a:rPr sz="1059" spc="-31">
                <a:solidFill>
                  <a:srgbClr val="242424"/>
                </a:solidFill>
                <a:latin typeface="Lucida Sans"/>
                <a:cs typeface="Lucida Sans"/>
              </a:rPr>
              <a:t>did</a:t>
            </a:r>
            <a:r>
              <a:rPr sz="1059" spc="-53">
                <a:solidFill>
                  <a:srgbClr val="242424"/>
                </a:solidFill>
                <a:latin typeface="Lucida Sans"/>
                <a:cs typeface="Lucida Sans"/>
              </a:rPr>
              <a:t> </a:t>
            </a:r>
            <a:r>
              <a:rPr sz="1059" spc="-18">
                <a:solidFill>
                  <a:srgbClr val="242424"/>
                </a:solidFill>
                <a:latin typeface="Lucida Sans"/>
                <a:cs typeface="Lucida Sans"/>
              </a:rPr>
              <a:t>not</a:t>
            </a:r>
            <a:r>
              <a:rPr sz="1059" spc="-53">
                <a:solidFill>
                  <a:srgbClr val="242424"/>
                </a:solidFill>
                <a:latin typeface="Lucida Sans"/>
                <a:cs typeface="Lucida Sans"/>
              </a:rPr>
              <a:t> </a:t>
            </a:r>
            <a:r>
              <a:rPr sz="1059" spc="-9">
                <a:solidFill>
                  <a:srgbClr val="242424"/>
                </a:solidFill>
                <a:latin typeface="Lucida Sans"/>
                <a:cs typeface="Lucida Sans"/>
              </a:rPr>
              <a:t>want</a:t>
            </a:r>
            <a:r>
              <a:rPr sz="1059" spc="-53">
                <a:solidFill>
                  <a:srgbClr val="242424"/>
                </a:solidFill>
                <a:latin typeface="Lucida Sans"/>
                <a:cs typeface="Lucida Sans"/>
              </a:rPr>
              <a:t> </a:t>
            </a:r>
            <a:r>
              <a:rPr sz="1059" spc="-18">
                <a:solidFill>
                  <a:srgbClr val="242424"/>
                </a:solidFill>
                <a:latin typeface="Lucida Sans"/>
                <a:cs typeface="Lucida Sans"/>
              </a:rPr>
              <a:t>to</a:t>
            </a:r>
            <a:r>
              <a:rPr sz="1059" spc="-53">
                <a:solidFill>
                  <a:srgbClr val="242424"/>
                </a:solidFill>
                <a:latin typeface="Lucida Sans"/>
                <a:cs typeface="Lucida Sans"/>
              </a:rPr>
              <a:t> </a:t>
            </a:r>
            <a:r>
              <a:rPr sz="1059" spc="-35">
                <a:solidFill>
                  <a:srgbClr val="242424"/>
                </a:solidFill>
                <a:latin typeface="Lucida Sans"/>
                <a:cs typeface="Lucida Sans"/>
              </a:rPr>
              <a:t>get</a:t>
            </a:r>
            <a:r>
              <a:rPr sz="1059" spc="-53">
                <a:solidFill>
                  <a:srgbClr val="242424"/>
                </a:solidFill>
                <a:latin typeface="Lucida Sans"/>
                <a:cs typeface="Lucida Sans"/>
              </a:rPr>
              <a:t> </a:t>
            </a:r>
            <a:r>
              <a:rPr sz="1059" spc="-35">
                <a:solidFill>
                  <a:srgbClr val="242424"/>
                </a:solidFill>
                <a:latin typeface="Lucida Sans"/>
                <a:cs typeface="Lucida Sans"/>
              </a:rPr>
              <a:t>in</a:t>
            </a:r>
            <a:r>
              <a:rPr sz="1059" spc="-53">
                <a:solidFill>
                  <a:srgbClr val="242424"/>
                </a:solidFill>
                <a:latin typeface="Lucida Sans"/>
                <a:cs typeface="Lucida Sans"/>
              </a:rPr>
              <a:t> </a:t>
            </a:r>
            <a:r>
              <a:rPr sz="1059" spc="-18">
                <a:solidFill>
                  <a:srgbClr val="242424"/>
                </a:solidFill>
                <a:latin typeface="Lucida Sans"/>
                <a:cs typeface="Lucida Sans"/>
              </a:rPr>
              <a:t>trouble</a:t>
            </a:r>
            <a:r>
              <a:rPr sz="1059" spc="-53">
                <a:solidFill>
                  <a:srgbClr val="242424"/>
                </a:solidFill>
                <a:latin typeface="Lucida Sans"/>
                <a:cs typeface="Lucida Sans"/>
              </a:rPr>
              <a:t> </a:t>
            </a:r>
            <a:r>
              <a:rPr sz="1059" spc="-18">
                <a:solidFill>
                  <a:srgbClr val="242424"/>
                </a:solidFill>
                <a:latin typeface="Lucida Sans"/>
                <a:cs typeface="Lucida Sans"/>
              </a:rPr>
              <a:t>for</a:t>
            </a:r>
            <a:r>
              <a:rPr sz="1059" spc="-53">
                <a:solidFill>
                  <a:srgbClr val="242424"/>
                </a:solidFill>
                <a:latin typeface="Lucida Sans"/>
                <a:cs typeface="Lucida Sans"/>
              </a:rPr>
              <a:t> </a:t>
            </a:r>
            <a:r>
              <a:rPr sz="1059" spc="-40">
                <a:solidFill>
                  <a:srgbClr val="242424"/>
                </a:solidFill>
                <a:latin typeface="Lucida Sans"/>
                <a:cs typeface="Lucida Sans"/>
              </a:rPr>
              <a:t>drinking</a:t>
            </a:r>
            <a:r>
              <a:rPr sz="1059" spc="-53">
                <a:solidFill>
                  <a:srgbClr val="242424"/>
                </a:solidFill>
                <a:latin typeface="Lucida Sans"/>
                <a:cs typeface="Lucida Sans"/>
              </a:rPr>
              <a:t> </a:t>
            </a:r>
            <a:r>
              <a:rPr sz="1059">
                <a:solidFill>
                  <a:srgbClr val="242424"/>
                </a:solidFill>
                <a:latin typeface="Lucida Sans"/>
                <a:cs typeface="Lucida Sans"/>
              </a:rPr>
              <a:t>or</a:t>
            </a:r>
            <a:r>
              <a:rPr sz="1059" spc="-53">
                <a:solidFill>
                  <a:srgbClr val="242424"/>
                </a:solidFill>
                <a:latin typeface="Lucida Sans"/>
                <a:cs typeface="Lucida Sans"/>
              </a:rPr>
              <a:t> </a:t>
            </a:r>
            <a:r>
              <a:rPr sz="1059" spc="-9">
                <a:solidFill>
                  <a:srgbClr val="242424"/>
                </a:solidFill>
                <a:latin typeface="Lucida Sans"/>
                <a:cs typeface="Lucida Sans"/>
              </a:rPr>
              <a:t>doing drugs.</a:t>
            </a:r>
            <a:endParaRPr sz="1059">
              <a:latin typeface="Lucida Sans"/>
              <a:cs typeface="Lucida Sans"/>
            </a:endParaRPr>
          </a:p>
        </p:txBody>
      </p:sp>
      <p:sp>
        <p:nvSpPr>
          <p:cNvPr id="6" name="object 6" descr="$PPTXTitle"/>
          <p:cNvSpPr txBox="1">
            <a:spLocks noGrp="1"/>
          </p:cNvSpPr>
          <p:nvPr>
            <p:ph type="title"/>
          </p:nvPr>
        </p:nvSpPr>
        <p:spPr>
          <a:xfrm>
            <a:off x="486843" y="686611"/>
            <a:ext cx="4287424" cy="391548"/>
          </a:xfrm>
          <a:prstGeom prst="rect">
            <a:avLst/>
          </a:prstGeom>
        </p:spPr>
        <p:txBody>
          <a:bodyPr vert="horz" wrap="square" lIns="0" tIns="11206" rIns="0" bIns="0" rtlCol="0" anchor="ctr">
            <a:spAutoFit/>
          </a:bodyPr>
          <a:lstStyle/>
          <a:p>
            <a:pPr marL="11206">
              <a:lnSpc>
                <a:spcPct val="100000"/>
              </a:lnSpc>
              <a:spcBef>
                <a:spcPts val="88"/>
              </a:spcBef>
            </a:pPr>
            <a:r>
              <a:rPr sz="2471" spc="-190"/>
              <a:t>Executive</a:t>
            </a:r>
            <a:r>
              <a:rPr sz="2471" spc="-154"/>
              <a:t> </a:t>
            </a:r>
            <a:r>
              <a:rPr sz="2471" spc="-93"/>
              <a:t>Summary</a:t>
            </a:r>
            <a:endParaRPr sz="247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90506" y="536377"/>
            <a:ext cx="10210987" cy="518314"/>
          </a:xfrm>
          <a:prstGeom prst="rect">
            <a:avLst/>
          </a:prstGeom>
        </p:spPr>
        <p:txBody>
          <a:bodyPr vert="horz" wrap="square" lIns="0" tIns="11206" rIns="0" bIns="0" rtlCol="0" anchor="ctr">
            <a:spAutoFit/>
          </a:bodyPr>
          <a:lstStyle/>
          <a:p>
            <a:pPr marL="11206" marR="4483">
              <a:lnSpc>
                <a:spcPct val="108300"/>
              </a:lnSpc>
              <a:spcBef>
                <a:spcPts val="88"/>
              </a:spcBef>
            </a:pPr>
            <a:r>
              <a:rPr sz="3200" spc="-137">
                <a:solidFill>
                  <a:srgbClr val="063D5E"/>
                </a:solidFill>
                <a:latin typeface="Arial Black" panose="020B0A04020102020204" pitchFamily="34" charset="0"/>
              </a:rPr>
              <a:t>Perceptions</a:t>
            </a:r>
            <a:r>
              <a:rPr sz="3200" spc="-119">
                <a:solidFill>
                  <a:srgbClr val="063D5E"/>
                </a:solidFill>
                <a:latin typeface="Arial Black" panose="020B0A04020102020204" pitchFamily="34" charset="0"/>
              </a:rPr>
              <a:t> </a:t>
            </a:r>
            <a:r>
              <a:rPr sz="3200" spc="-71">
                <a:solidFill>
                  <a:srgbClr val="063D5E"/>
                </a:solidFill>
                <a:latin typeface="Arial Black" panose="020B0A04020102020204" pitchFamily="34" charset="0"/>
              </a:rPr>
              <a:t>of</a:t>
            </a:r>
            <a:r>
              <a:rPr sz="3200" spc="-119">
                <a:solidFill>
                  <a:srgbClr val="063D5E"/>
                </a:solidFill>
                <a:latin typeface="Arial Black" panose="020B0A04020102020204" pitchFamily="34" charset="0"/>
              </a:rPr>
              <a:t> </a:t>
            </a:r>
            <a:r>
              <a:rPr sz="3200" spc="-115">
                <a:solidFill>
                  <a:srgbClr val="063D5E"/>
                </a:solidFill>
                <a:latin typeface="Arial Black" panose="020B0A04020102020204" pitchFamily="34" charset="0"/>
              </a:rPr>
              <a:t>Belonging, </a:t>
            </a:r>
            <a:r>
              <a:rPr sz="3200" spc="-110">
                <a:solidFill>
                  <a:srgbClr val="063D5E"/>
                </a:solidFill>
                <a:latin typeface="Arial Black" panose="020B0A04020102020204" pitchFamily="34" charset="0"/>
              </a:rPr>
              <a:t>Equity,</a:t>
            </a:r>
            <a:r>
              <a:rPr sz="3200" spc="-132">
                <a:solidFill>
                  <a:srgbClr val="063D5E"/>
                </a:solidFill>
                <a:latin typeface="Arial Black" panose="020B0A04020102020204" pitchFamily="34" charset="0"/>
              </a:rPr>
              <a:t> </a:t>
            </a:r>
            <a:r>
              <a:rPr sz="3200" spc="-88">
                <a:solidFill>
                  <a:srgbClr val="063D5E"/>
                </a:solidFill>
                <a:latin typeface="Arial Black" panose="020B0A04020102020204" pitchFamily="34" charset="0"/>
              </a:rPr>
              <a:t>and</a:t>
            </a:r>
            <a:r>
              <a:rPr sz="3200" spc="-132">
                <a:solidFill>
                  <a:srgbClr val="063D5E"/>
                </a:solidFill>
                <a:latin typeface="Arial Black" panose="020B0A04020102020204" pitchFamily="34" charset="0"/>
              </a:rPr>
              <a:t> </a:t>
            </a:r>
            <a:r>
              <a:rPr sz="3200" spc="-88">
                <a:solidFill>
                  <a:srgbClr val="063D5E"/>
                </a:solidFill>
                <a:latin typeface="Arial Black" panose="020B0A04020102020204" pitchFamily="34" charset="0"/>
              </a:rPr>
              <a:t>Well-</a:t>
            </a:r>
            <a:r>
              <a:rPr sz="3200" spc="-18">
                <a:solidFill>
                  <a:srgbClr val="063D5E"/>
                </a:solidFill>
                <a:latin typeface="Arial Black" panose="020B0A04020102020204" pitchFamily="34" charset="0"/>
              </a:rPr>
              <a:t>being</a:t>
            </a:r>
          </a:p>
        </p:txBody>
      </p:sp>
      <p:sp>
        <p:nvSpPr>
          <p:cNvPr id="3" name="object 3"/>
          <p:cNvSpPr txBox="1"/>
          <p:nvPr/>
        </p:nvSpPr>
        <p:spPr>
          <a:xfrm>
            <a:off x="1422306" y="1312923"/>
            <a:ext cx="6235793" cy="1028966"/>
          </a:xfrm>
          <a:prstGeom prst="rect">
            <a:avLst/>
          </a:prstGeom>
        </p:spPr>
        <p:txBody>
          <a:bodyPr vert="horz" wrap="square" lIns="0" tIns="11206" rIns="0" bIns="0" rtlCol="0">
            <a:spAutoFit/>
          </a:bodyPr>
          <a:lstStyle/>
          <a:p>
            <a:pPr marL="11206" marR="4483">
              <a:lnSpc>
                <a:spcPct val="120800"/>
              </a:lnSpc>
              <a:spcBef>
                <a:spcPts val="88"/>
              </a:spcBef>
            </a:pPr>
            <a:r>
              <a:rPr sz="1400" spc="-18">
                <a:solidFill>
                  <a:srgbClr val="242424"/>
                </a:solidFill>
                <a:latin typeface="Lucida Sans"/>
                <a:cs typeface="Lucida Sans"/>
              </a:rPr>
              <a:t>Students</a:t>
            </a:r>
            <a:r>
              <a:rPr sz="1400" spc="-53">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26">
                <a:solidFill>
                  <a:srgbClr val="242424"/>
                </a:solidFill>
                <a:latin typeface="Lucida Sans"/>
                <a:cs typeface="Lucida Sans"/>
              </a:rPr>
              <a:t>asked</a:t>
            </a:r>
            <a:r>
              <a:rPr sz="1400" spc="-53">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9">
                <a:solidFill>
                  <a:srgbClr val="242424"/>
                </a:solidFill>
                <a:latin typeface="Lucida Sans"/>
                <a:cs typeface="Lucida Sans"/>
              </a:rPr>
              <a:t>what</a:t>
            </a:r>
            <a:r>
              <a:rPr sz="1400" spc="-53">
                <a:solidFill>
                  <a:srgbClr val="242424"/>
                </a:solidFill>
                <a:latin typeface="Lucida Sans"/>
                <a:cs typeface="Lucida Sans"/>
              </a:rPr>
              <a:t> </a:t>
            </a:r>
            <a:r>
              <a:rPr sz="1400" spc="-26">
                <a:solidFill>
                  <a:srgbClr val="242424"/>
                </a:solidFill>
                <a:latin typeface="Lucida Sans"/>
                <a:cs typeface="Lucida Sans"/>
              </a:rPr>
              <a:t>extent</a:t>
            </a:r>
            <a:r>
              <a:rPr sz="1400" spc="-53">
                <a:solidFill>
                  <a:srgbClr val="242424"/>
                </a:solidFill>
                <a:latin typeface="Lucida Sans"/>
                <a:cs typeface="Lucida Sans"/>
              </a:rPr>
              <a:t> </a:t>
            </a:r>
            <a:r>
              <a:rPr sz="1400" spc="-18">
                <a:solidFill>
                  <a:srgbClr val="242424"/>
                </a:solidFill>
                <a:latin typeface="Lucida Sans"/>
                <a:cs typeface="Lucida Sans"/>
              </a:rPr>
              <a:t>they</a:t>
            </a:r>
            <a:r>
              <a:rPr sz="1400" spc="-49">
                <a:solidFill>
                  <a:srgbClr val="242424"/>
                </a:solidFill>
                <a:latin typeface="Lucida Sans"/>
                <a:cs typeface="Lucida Sans"/>
              </a:rPr>
              <a:t> </a:t>
            </a:r>
            <a:r>
              <a:rPr sz="1400" spc="-18">
                <a:solidFill>
                  <a:srgbClr val="242424"/>
                </a:solidFill>
                <a:latin typeface="Lucida Sans"/>
                <a:cs typeface="Lucida Sans"/>
              </a:rPr>
              <a:t>agreed</a:t>
            </a:r>
            <a:r>
              <a:rPr sz="1400" spc="-53">
                <a:solidFill>
                  <a:srgbClr val="242424"/>
                </a:solidFill>
                <a:latin typeface="Lucida Sans"/>
                <a:cs typeface="Lucida Sans"/>
              </a:rPr>
              <a:t> </a:t>
            </a:r>
            <a:r>
              <a:rPr sz="1400" spc="-22">
                <a:solidFill>
                  <a:srgbClr val="242424"/>
                </a:solidFill>
                <a:latin typeface="Lucida Sans"/>
                <a:cs typeface="Lucida Sans"/>
              </a:rPr>
              <a:t>or </a:t>
            </a:r>
            <a:r>
              <a:rPr sz="1400" spc="-26">
                <a:solidFill>
                  <a:srgbClr val="242424"/>
                </a:solidFill>
                <a:latin typeface="Lucida Sans"/>
                <a:cs typeface="Lucida Sans"/>
              </a:rPr>
              <a:t>disagreed</a:t>
            </a:r>
            <a:r>
              <a:rPr sz="1400" spc="-35">
                <a:solidFill>
                  <a:srgbClr val="242424"/>
                </a:solidFill>
                <a:latin typeface="Lucida Sans"/>
                <a:cs typeface="Lucida Sans"/>
              </a:rPr>
              <a:t> </a:t>
            </a:r>
            <a:r>
              <a:rPr sz="1400" spc="-22">
                <a:solidFill>
                  <a:srgbClr val="242424"/>
                </a:solidFill>
                <a:latin typeface="Lucida Sans"/>
                <a:cs typeface="Lucida Sans"/>
              </a:rPr>
              <a:t>with</a:t>
            </a:r>
            <a:r>
              <a:rPr sz="1400" spc="-31">
                <a:solidFill>
                  <a:srgbClr val="242424"/>
                </a:solidFill>
                <a:latin typeface="Lucida Sans"/>
                <a:cs typeface="Lucida Sans"/>
              </a:rPr>
              <a:t> </a:t>
            </a:r>
            <a:r>
              <a:rPr sz="1400" spc="-22">
                <a:solidFill>
                  <a:srgbClr val="242424"/>
                </a:solidFill>
                <a:latin typeface="Lucida Sans"/>
                <a:cs typeface="Lucida Sans"/>
              </a:rPr>
              <a:t>statements</a:t>
            </a:r>
            <a:r>
              <a:rPr sz="1400" spc="-35">
                <a:solidFill>
                  <a:srgbClr val="242424"/>
                </a:solidFill>
                <a:latin typeface="Lucida Sans"/>
                <a:cs typeface="Lucida Sans"/>
              </a:rPr>
              <a:t> </a:t>
            </a:r>
            <a:r>
              <a:rPr sz="1400" spc="-18">
                <a:solidFill>
                  <a:srgbClr val="242424"/>
                </a:solidFill>
                <a:latin typeface="Lucida Sans"/>
                <a:cs typeface="Lucida Sans"/>
              </a:rPr>
              <a:t>about</a:t>
            </a:r>
            <a:r>
              <a:rPr sz="1400" spc="-31">
                <a:solidFill>
                  <a:srgbClr val="242424"/>
                </a:solidFill>
                <a:latin typeface="Lucida Sans"/>
                <a:cs typeface="Lucida Sans"/>
              </a:rPr>
              <a:t> </a:t>
            </a:r>
            <a:r>
              <a:rPr sz="1400" spc="-18">
                <a:solidFill>
                  <a:srgbClr val="242424"/>
                </a:solidFill>
                <a:latin typeface="Lucida Sans"/>
                <a:cs typeface="Lucida Sans"/>
              </a:rPr>
              <a:t>their</a:t>
            </a:r>
            <a:r>
              <a:rPr sz="1400" spc="-35">
                <a:solidFill>
                  <a:srgbClr val="242424"/>
                </a:solidFill>
                <a:latin typeface="Lucida Sans"/>
                <a:cs typeface="Lucida Sans"/>
              </a:rPr>
              <a:t> feelings</a:t>
            </a:r>
            <a:r>
              <a:rPr sz="1400" spc="-31">
                <a:solidFill>
                  <a:srgbClr val="242424"/>
                </a:solidFill>
                <a:latin typeface="Lucida Sans"/>
                <a:cs typeface="Lucida Sans"/>
              </a:rPr>
              <a:t> </a:t>
            </a:r>
            <a:r>
              <a:rPr sz="1400" spc="-22">
                <a:solidFill>
                  <a:srgbClr val="242424"/>
                </a:solidFill>
                <a:latin typeface="Lucida Sans"/>
                <a:cs typeface="Lucida Sans"/>
              </a:rPr>
              <a:t>of </a:t>
            </a:r>
            <a:r>
              <a:rPr sz="1400" spc="-44">
                <a:solidFill>
                  <a:srgbClr val="242424"/>
                </a:solidFill>
                <a:latin typeface="Lucida Sans"/>
                <a:cs typeface="Lucida Sans"/>
              </a:rPr>
              <a:t>belonging,</a:t>
            </a:r>
            <a:r>
              <a:rPr sz="1400" spc="-40">
                <a:solidFill>
                  <a:srgbClr val="242424"/>
                </a:solidFill>
                <a:latin typeface="Lucida Sans"/>
                <a:cs typeface="Lucida Sans"/>
              </a:rPr>
              <a:t> </a:t>
            </a:r>
            <a:r>
              <a:rPr sz="1400" spc="-31">
                <a:solidFill>
                  <a:srgbClr val="242424"/>
                </a:solidFill>
                <a:latin typeface="Lucida Sans"/>
                <a:cs typeface="Lucida Sans"/>
              </a:rPr>
              <a:t>equity,</a:t>
            </a:r>
            <a:r>
              <a:rPr sz="1400" spc="-35">
                <a:solidFill>
                  <a:srgbClr val="242424"/>
                </a:solidFill>
                <a:latin typeface="Lucida Sans"/>
                <a:cs typeface="Lucida Sans"/>
              </a:rPr>
              <a:t> </a:t>
            </a:r>
            <a:r>
              <a:rPr sz="1400" spc="-9">
                <a:solidFill>
                  <a:srgbClr val="242424"/>
                </a:solidFill>
                <a:latin typeface="Lucida Sans"/>
                <a:cs typeface="Lucida Sans"/>
              </a:rPr>
              <a:t>and</a:t>
            </a:r>
            <a:r>
              <a:rPr sz="1400" spc="-35">
                <a:solidFill>
                  <a:srgbClr val="242424"/>
                </a:solidFill>
                <a:latin typeface="Lucida Sans"/>
                <a:cs typeface="Lucida Sans"/>
              </a:rPr>
              <a:t> </a:t>
            </a:r>
            <a:r>
              <a:rPr sz="1400" spc="-22">
                <a:solidFill>
                  <a:srgbClr val="242424"/>
                </a:solidFill>
                <a:latin typeface="Lucida Sans"/>
                <a:cs typeface="Lucida Sans"/>
              </a:rPr>
              <a:t>well-</a:t>
            </a:r>
            <a:r>
              <a:rPr sz="1400" spc="-31">
                <a:solidFill>
                  <a:srgbClr val="242424"/>
                </a:solidFill>
                <a:latin typeface="Lucida Sans"/>
                <a:cs typeface="Lucida Sans"/>
              </a:rPr>
              <a:t>being</a:t>
            </a:r>
            <a:r>
              <a:rPr sz="1400" spc="-35">
                <a:solidFill>
                  <a:srgbClr val="242424"/>
                </a:solidFill>
                <a:latin typeface="Lucida Sans"/>
                <a:cs typeface="Lucida Sans"/>
              </a:rPr>
              <a:t> </a:t>
            </a:r>
            <a:r>
              <a:rPr sz="1400" spc="-18">
                <a:solidFill>
                  <a:srgbClr val="242424"/>
                </a:solidFill>
                <a:latin typeface="Lucida Sans"/>
                <a:cs typeface="Lucida Sans"/>
              </a:rPr>
              <a:t>at</a:t>
            </a:r>
            <a:r>
              <a:rPr sz="1400" spc="-53">
                <a:solidFill>
                  <a:srgbClr val="242424"/>
                </a:solidFill>
                <a:latin typeface="Lucida Sans"/>
                <a:cs typeface="Lucida Sans"/>
              </a:rPr>
              <a:t> </a:t>
            </a:r>
            <a:r>
              <a:rPr sz="1400" spc="-22">
                <a:latin typeface="Lucida Sans"/>
                <a:cs typeface="Lucida Sans"/>
              </a:rPr>
              <a:t>University</a:t>
            </a:r>
            <a:r>
              <a:rPr sz="1400" spc="-35">
                <a:latin typeface="Lucida Sans"/>
                <a:cs typeface="Lucida Sans"/>
              </a:rPr>
              <a:t> </a:t>
            </a:r>
            <a:r>
              <a:rPr sz="1400" spc="-26">
                <a:latin typeface="Lucida Sans"/>
                <a:cs typeface="Lucida Sans"/>
              </a:rPr>
              <a:t>of</a:t>
            </a:r>
            <a:r>
              <a:rPr sz="1400" spc="-40">
                <a:latin typeface="Lucida Sans"/>
                <a:cs typeface="Lucida Sans"/>
              </a:rPr>
              <a:t> </a:t>
            </a:r>
            <a:r>
              <a:rPr sz="1400" spc="-22">
                <a:latin typeface="Lucida Sans"/>
                <a:cs typeface="Lucida Sans"/>
              </a:rPr>
              <a:t>New </a:t>
            </a:r>
            <a:r>
              <a:rPr sz="1400" spc="-35">
                <a:latin typeface="Lucida Sans"/>
                <a:cs typeface="Lucida Sans"/>
              </a:rPr>
              <a:t>Mexico</a:t>
            </a:r>
            <a:r>
              <a:rPr sz="1400" spc="-35">
                <a:solidFill>
                  <a:srgbClr val="242424"/>
                </a:solidFill>
                <a:latin typeface="Lucida Sans"/>
                <a:cs typeface="Lucida Sans"/>
              </a:rPr>
              <a:t>.</a:t>
            </a:r>
            <a:r>
              <a:rPr sz="1400" spc="-49">
                <a:solidFill>
                  <a:srgbClr val="242424"/>
                </a:solidFill>
                <a:latin typeface="Lucida Sans"/>
                <a:cs typeface="Lucida Sans"/>
              </a:rPr>
              <a:t> </a:t>
            </a:r>
            <a:r>
              <a:rPr sz="1400" spc="-31">
                <a:solidFill>
                  <a:srgbClr val="242424"/>
                </a:solidFill>
                <a:latin typeface="Lucida Sans"/>
                <a:cs typeface="Lucida Sans"/>
              </a:rPr>
              <a:t>Their</a:t>
            </a:r>
            <a:r>
              <a:rPr sz="1400" spc="-49">
                <a:solidFill>
                  <a:srgbClr val="242424"/>
                </a:solidFill>
                <a:latin typeface="Lucida Sans"/>
                <a:cs typeface="Lucida Sans"/>
              </a:rPr>
              <a:t> </a:t>
            </a:r>
            <a:r>
              <a:rPr sz="1400" spc="-22">
                <a:solidFill>
                  <a:srgbClr val="242424"/>
                </a:solidFill>
                <a:latin typeface="Lucida Sans"/>
                <a:cs typeface="Lucida Sans"/>
              </a:rPr>
              <a:t>responses</a:t>
            </a:r>
            <a:r>
              <a:rPr sz="1400" spc="-49">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22">
                <a:solidFill>
                  <a:srgbClr val="242424"/>
                </a:solidFill>
                <a:latin typeface="Lucida Sans"/>
                <a:cs typeface="Lucida Sans"/>
              </a:rPr>
              <a:t>scored</a:t>
            </a:r>
            <a:r>
              <a:rPr sz="1400" spc="-49">
                <a:solidFill>
                  <a:srgbClr val="242424"/>
                </a:solidFill>
                <a:latin typeface="Lucida Sans"/>
                <a:cs typeface="Lucida Sans"/>
              </a:rPr>
              <a:t> </a:t>
            </a:r>
            <a:r>
              <a:rPr sz="1400" spc="-9">
                <a:solidFill>
                  <a:srgbClr val="242424"/>
                </a:solidFill>
                <a:latin typeface="Lucida Sans"/>
                <a:cs typeface="Lucida Sans"/>
              </a:rPr>
              <a:t>on</a:t>
            </a:r>
            <a:r>
              <a:rPr sz="1400" spc="-44">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26">
                <a:solidFill>
                  <a:srgbClr val="242424"/>
                </a:solidFill>
                <a:latin typeface="Lucida Sans"/>
                <a:cs typeface="Lucida Sans"/>
              </a:rPr>
              <a:t>scale</a:t>
            </a:r>
            <a:r>
              <a:rPr sz="1400" spc="-49">
                <a:solidFill>
                  <a:srgbClr val="242424"/>
                </a:solidFill>
                <a:latin typeface="Lucida Sans"/>
                <a:cs typeface="Lucida Sans"/>
              </a:rPr>
              <a:t> </a:t>
            </a:r>
            <a:r>
              <a:rPr sz="1400" spc="-18">
                <a:solidFill>
                  <a:srgbClr val="242424"/>
                </a:solidFill>
                <a:latin typeface="Lucida Sans"/>
                <a:cs typeface="Lucida Sans"/>
              </a:rPr>
              <a:t>from</a:t>
            </a:r>
            <a:r>
              <a:rPr sz="1400" spc="-49">
                <a:solidFill>
                  <a:srgbClr val="242424"/>
                </a:solidFill>
                <a:latin typeface="Lucida Sans"/>
                <a:cs typeface="Lucida Sans"/>
              </a:rPr>
              <a:t> </a:t>
            </a:r>
            <a:r>
              <a:rPr sz="1400" spc="-79">
                <a:solidFill>
                  <a:srgbClr val="242424"/>
                </a:solidFill>
                <a:latin typeface="Lucida Sans"/>
                <a:cs typeface="Lucida Sans"/>
              </a:rPr>
              <a:t>1</a:t>
            </a:r>
            <a:r>
              <a:rPr sz="1400" spc="-49">
                <a:solidFill>
                  <a:srgbClr val="242424"/>
                </a:solidFill>
                <a:latin typeface="Lucida Sans"/>
                <a:cs typeface="Lucida Sans"/>
              </a:rPr>
              <a:t> </a:t>
            </a:r>
            <a:r>
              <a:rPr sz="1400" spc="-22">
                <a:solidFill>
                  <a:srgbClr val="242424"/>
                </a:solidFill>
                <a:latin typeface="Lucida Sans"/>
                <a:cs typeface="Lucida Sans"/>
              </a:rPr>
              <a:t>to </a:t>
            </a:r>
            <a:r>
              <a:rPr sz="1400" spc="-79">
                <a:solidFill>
                  <a:srgbClr val="242424"/>
                </a:solidFill>
                <a:latin typeface="Lucida Sans"/>
                <a:cs typeface="Lucida Sans"/>
              </a:rPr>
              <a:t>4,</a:t>
            </a:r>
            <a:r>
              <a:rPr sz="1400" spc="-57">
                <a:solidFill>
                  <a:srgbClr val="242424"/>
                </a:solidFill>
                <a:latin typeface="Lucida Sans"/>
                <a:cs typeface="Lucida Sans"/>
              </a:rPr>
              <a:t> </a:t>
            </a:r>
            <a:r>
              <a:rPr sz="1400" spc="-22">
                <a:solidFill>
                  <a:srgbClr val="242424"/>
                </a:solidFill>
                <a:latin typeface="Lucida Sans"/>
                <a:cs typeface="Lucida Sans"/>
              </a:rPr>
              <a:t>with</a:t>
            </a:r>
            <a:r>
              <a:rPr sz="1400" spc="-53">
                <a:solidFill>
                  <a:srgbClr val="242424"/>
                </a:solidFill>
                <a:latin typeface="Lucida Sans"/>
                <a:cs typeface="Lucida Sans"/>
              </a:rPr>
              <a:t> </a:t>
            </a:r>
            <a:r>
              <a:rPr sz="1400" spc="-79">
                <a:solidFill>
                  <a:srgbClr val="242424"/>
                </a:solidFill>
                <a:latin typeface="Lucida Sans"/>
                <a:cs typeface="Lucida Sans"/>
              </a:rPr>
              <a:t>4</a:t>
            </a:r>
            <a:r>
              <a:rPr sz="1400" spc="-53">
                <a:solidFill>
                  <a:srgbClr val="242424"/>
                </a:solidFill>
                <a:latin typeface="Lucida Sans"/>
                <a:cs typeface="Lucida Sans"/>
              </a:rPr>
              <a:t> </a:t>
            </a:r>
            <a:r>
              <a:rPr sz="1400" spc="-31">
                <a:solidFill>
                  <a:srgbClr val="242424"/>
                </a:solidFill>
                <a:latin typeface="Lucida Sans"/>
                <a:cs typeface="Lucida Sans"/>
              </a:rPr>
              <a:t>being</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7">
                <a:solidFill>
                  <a:srgbClr val="242424"/>
                </a:solidFill>
                <a:latin typeface="Lucida Sans"/>
                <a:cs typeface="Lucida Sans"/>
              </a:rPr>
              <a:t> </a:t>
            </a:r>
            <a:r>
              <a:rPr sz="1400" spc="-26">
                <a:solidFill>
                  <a:srgbClr val="242424"/>
                </a:solidFill>
                <a:latin typeface="Lucida Sans"/>
                <a:cs typeface="Lucida Sans"/>
              </a:rPr>
              <a:t>most</a:t>
            </a:r>
            <a:r>
              <a:rPr sz="1400" spc="-53">
                <a:solidFill>
                  <a:srgbClr val="242424"/>
                </a:solidFill>
                <a:latin typeface="Lucida Sans"/>
                <a:cs typeface="Lucida Sans"/>
              </a:rPr>
              <a:t> </a:t>
            </a:r>
            <a:r>
              <a:rPr sz="1400" spc="-26">
                <a:solidFill>
                  <a:srgbClr val="242424"/>
                </a:solidFill>
                <a:latin typeface="Lucida Sans"/>
                <a:cs typeface="Lucida Sans"/>
              </a:rPr>
              <a:t>positive</a:t>
            </a:r>
            <a:r>
              <a:rPr sz="1400" spc="-53">
                <a:solidFill>
                  <a:srgbClr val="242424"/>
                </a:solidFill>
                <a:latin typeface="Lucida Sans"/>
                <a:cs typeface="Lucida Sans"/>
              </a:rPr>
              <a:t> </a:t>
            </a:r>
            <a:r>
              <a:rPr sz="1400" spc="-9">
                <a:solidFill>
                  <a:srgbClr val="242424"/>
                </a:solidFill>
                <a:latin typeface="Lucida Sans"/>
                <a:cs typeface="Lucida Sans"/>
              </a:rPr>
              <a:t>response.</a:t>
            </a:r>
            <a:endParaRPr sz="1400">
              <a:latin typeface="Lucida Sans"/>
              <a:cs typeface="Lucida Sans"/>
            </a:endParaRPr>
          </a:p>
        </p:txBody>
      </p:sp>
      <p:sp>
        <p:nvSpPr>
          <p:cNvPr id="4" name="object 4"/>
          <p:cNvSpPr txBox="1"/>
          <p:nvPr/>
        </p:nvSpPr>
        <p:spPr>
          <a:xfrm>
            <a:off x="1422306" y="2733177"/>
            <a:ext cx="6235793" cy="861485"/>
          </a:xfrm>
          <a:prstGeom prst="rect">
            <a:avLst/>
          </a:prstGeom>
        </p:spPr>
        <p:txBody>
          <a:bodyPr vert="horz" wrap="square" lIns="0" tIns="11206" rIns="0" bIns="0" rtlCol="0">
            <a:spAutoFit/>
          </a:bodyPr>
          <a:lstStyle/>
          <a:p>
            <a:pPr marL="11206">
              <a:spcBef>
                <a:spcPts val="88"/>
              </a:spcBef>
            </a:pPr>
            <a:r>
              <a:rPr spc="-9">
                <a:solidFill>
                  <a:srgbClr val="005F9E"/>
                </a:solidFill>
                <a:latin typeface="Arial Black"/>
                <a:cs typeface="Arial Black"/>
              </a:rPr>
              <a:t>Belonging</a:t>
            </a:r>
            <a:endParaRPr>
              <a:latin typeface="Arial Black"/>
              <a:cs typeface="Arial Black"/>
            </a:endParaRPr>
          </a:p>
          <a:p>
            <a:pPr marL="11206" marR="4483">
              <a:lnSpc>
                <a:spcPct val="120800"/>
              </a:lnSpc>
              <a:spcBef>
                <a:spcPts val="613"/>
              </a:spcBef>
            </a:pPr>
            <a:r>
              <a:rPr sz="1400" spc="-9">
                <a:solidFill>
                  <a:srgbClr val="242424"/>
                </a:solidFill>
                <a:latin typeface="Lucida Sans"/>
                <a:cs typeface="Lucida Sans"/>
              </a:rPr>
              <a:t>On</a:t>
            </a:r>
            <a:r>
              <a:rPr sz="1400" spc="-44">
                <a:solidFill>
                  <a:srgbClr val="242424"/>
                </a:solidFill>
                <a:latin typeface="Lucida Sans"/>
                <a:cs typeface="Lucida Sans"/>
              </a:rPr>
              <a:t> </a:t>
            </a:r>
            <a:r>
              <a:rPr sz="1400" spc="-26">
                <a:solidFill>
                  <a:srgbClr val="242424"/>
                </a:solidFill>
                <a:latin typeface="Lucida Sans"/>
                <a:cs typeface="Lucida Sans"/>
              </a:rPr>
              <a:t>average,</a:t>
            </a:r>
            <a:r>
              <a:rPr sz="1400" spc="-44">
                <a:solidFill>
                  <a:srgbClr val="242424"/>
                </a:solidFill>
                <a:latin typeface="Lucida Sans"/>
                <a:cs typeface="Lucida Sans"/>
              </a:rPr>
              <a:t> </a:t>
            </a:r>
            <a:r>
              <a:rPr sz="1400" spc="-26">
                <a:solidFill>
                  <a:srgbClr val="242424"/>
                </a:solidFill>
                <a:latin typeface="Lucida Sans"/>
                <a:cs typeface="Lucida Sans"/>
              </a:rPr>
              <a:t>most</a:t>
            </a:r>
            <a:r>
              <a:rPr sz="1400" spc="-44">
                <a:solidFill>
                  <a:srgbClr val="242424"/>
                </a:solidFill>
                <a:latin typeface="Lucida Sans"/>
                <a:cs typeface="Lucida Sans"/>
              </a:rPr>
              <a:t> </a:t>
            </a:r>
            <a:r>
              <a:rPr sz="1400" spc="-26">
                <a:solidFill>
                  <a:srgbClr val="242424"/>
                </a:solidFill>
                <a:latin typeface="Lucida Sans"/>
                <a:cs typeface="Lucida Sans"/>
              </a:rPr>
              <a:t>students</a:t>
            </a:r>
            <a:r>
              <a:rPr sz="1400" spc="-57">
                <a:solidFill>
                  <a:srgbClr val="242424"/>
                </a:solidFill>
                <a:latin typeface="Lucida Sans"/>
                <a:cs typeface="Lucida Sans"/>
              </a:rPr>
              <a:t> </a:t>
            </a:r>
            <a:r>
              <a:rPr sz="1400" spc="-75">
                <a:solidFill>
                  <a:srgbClr val="2C88B0"/>
                </a:solidFill>
                <a:latin typeface="Arial Black"/>
                <a:cs typeface="Arial Black"/>
              </a:rPr>
              <a:t>agreed</a:t>
            </a:r>
            <a:r>
              <a:rPr sz="1400" spc="-66">
                <a:solidFill>
                  <a:srgbClr val="2C88B0"/>
                </a:solidFill>
                <a:latin typeface="Arial Black"/>
                <a:cs typeface="Arial Black"/>
              </a:rPr>
              <a:t> </a:t>
            </a:r>
            <a:r>
              <a:rPr sz="1400" spc="-18">
                <a:solidFill>
                  <a:srgbClr val="242424"/>
                </a:solidFill>
                <a:latin typeface="Lucida Sans"/>
                <a:cs typeface="Lucida Sans"/>
              </a:rPr>
              <a:t>that</a:t>
            </a:r>
            <a:r>
              <a:rPr sz="1400" spc="-44">
                <a:solidFill>
                  <a:srgbClr val="242424"/>
                </a:solidFill>
                <a:latin typeface="Lucida Sans"/>
                <a:cs typeface="Lucida Sans"/>
              </a:rPr>
              <a:t> </a:t>
            </a:r>
            <a:r>
              <a:rPr sz="1400" spc="-18">
                <a:solidFill>
                  <a:srgbClr val="242424"/>
                </a:solidFill>
                <a:latin typeface="Lucida Sans"/>
                <a:cs typeface="Lucida Sans"/>
              </a:rPr>
              <a:t>they</a:t>
            </a:r>
            <a:r>
              <a:rPr sz="1400" spc="-40">
                <a:solidFill>
                  <a:srgbClr val="242424"/>
                </a:solidFill>
                <a:latin typeface="Lucida Sans"/>
                <a:cs typeface="Lucida Sans"/>
              </a:rPr>
              <a:t> </a:t>
            </a:r>
            <a:r>
              <a:rPr sz="1400" spc="-18">
                <a:solidFill>
                  <a:srgbClr val="242424"/>
                </a:solidFill>
                <a:latin typeface="Lucida Sans"/>
                <a:cs typeface="Lucida Sans"/>
              </a:rPr>
              <a:t>feel</a:t>
            </a:r>
            <a:r>
              <a:rPr sz="1400" spc="-44">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9">
                <a:solidFill>
                  <a:srgbClr val="242424"/>
                </a:solidFill>
                <a:latin typeface="Lucida Sans"/>
                <a:cs typeface="Lucida Sans"/>
              </a:rPr>
              <a:t>sense </a:t>
            </a:r>
            <a:r>
              <a:rPr sz="1400" spc="-26">
                <a:solidFill>
                  <a:srgbClr val="242424"/>
                </a:solidFill>
                <a:latin typeface="Lucida Sans"/>
                <a:cs typeface="Lucida Sans"/>
              </a:rPr>
              <a:t>of</a:t>
            </a:r>
            <a:r>
              <a:rPr sz="1400" spc="-40">
                <a:solidFill>
                  <a:srgbClr val="242424"/>
                </a:solidFill>
                <a:latin typeface="Lucida Sans"/>
                <a:cs typeface="Lucida Sans"/>
              </a:rPr>
              <a:t> belonging </a:t>
            </a:r>
            <a:r>
              <a:rPr sz="1400" spc="-18">
                <a:solidFill>
                  <a:srgbClr val="242424"/>
                </a:solidFill>
                <a:latin typeface="Lucida Sans"/>
                <a:cs typeface="Lucida Sans"/>
              </a:rPr>
              <a:t>at</a:t>
            </a:r>
            <a:r>
              <a:rPr sz="1400" spc="-53">
                <a:solidFill>
                  <a:srgbClr val="242424"/>
                </a:solidFill>
                <a:latin typeface="Lucida Sans"/>
                <a:cs typeface="Lucida Sans"/>
              </a:rPr>
              <a:t> </a:t>
            </a:r>
            <a:r>
              <a:rPr sz="1400" spc="-22">
                <a:latin typeface="Lucida Sans"/>
                <a:cs typeface="Lucida Sans"/>
              </a:rPr>
              <a:t>University</a:t>
            </a:r>
            <a:r>
              <a:rPr sz="1400" spc="-40">
                <a:latin typeface="Lucida Sans"/>
                <a:cs typeface="Lucida Sans"/>
              </a:rPr>
              <a:t> </a:t>
            </a:r>
            <a:r>
              <a:rPr sz="1400" spc="-26">
                <a:latin typeface="Lucida Sans"/>
                <a:cs typeface="Lucida Sans"/>
              </a:rPr>
              <a:t>of</a:t>
            </a:r>
            <a:r>
              <a:rPr sz="1400" spc="-35">
                <a:latin typeface="Lucida Sans"/>
                <a:cs typeface="Lucida Sans"/>
              </a:rPr>
              <a:t> </a:t>
            </a:r>
            <a:r>
              <a:rPr sz="1400">
                <a:latin typeface="Lucida Sans"/>
                <a:cs typeface="Lucida Sans"/>
              </a:rPr>
              <a:t>New</a:t>
            </a:r>
            <a:r>
              <a:rPr sz="1400" spc="-40">
                <a:latin typeface="Lucida Sans"/>
                <a:cs typeface="Lucida Sans"/>
              </a:rPr>
              <a:t> </a:t>
            </a:r>
            <a:r>
              <a:rPr sz="1400" spc="-9">
                <a:latin typeface="Lucida Sans"/>
                <a:cs typeface="Lucida Sans"/>
              </a:rPr>
              <a:t>Mexico</a:t>
            </a:r>
            <a:r>
              <a:rPr sz="1400" spc="-9">
                <a:solidFill>
                  <a:srgbClr val="242424"/>
                </a:solidFill>
                <a:latin typeface="Lucida Sans"/>
                <a:cs typeface="Lucida Sans"/>
              </a:rPr>
              <a:t>.</a:t>
            </a:r>
            <a:endParaRPr sz="1400">
              <a:latin typeface="Lucida Sans"/>
              <a:cs typeface="Lucida Sans"/>
            </a:endParaRPr>
          </a:p>
        </p:txBody>
      </p:sp>
      <p:sp>
        <p:nvSpPr>
          <p:cNvPr id="5" name="object 5"/>
          <p:cNvSpPr txBox="1"/>
          <p:nvPr/>
        </p:nvSpPr>
        <p:spPr>
          <a:xfrm>
            <a:off x="1422307" y="3985951"/>
            <a:ext cx="6235792" cy="861485"/>
          </a:xfrm>
          <a:prstGeom prst="rect">
            <a:avLst/>
          </a:prstGeom>
        </p:spPr>
        <p:txBody>
          <a:bodyPr vert="horz" wrap="square" lIns="0" tIns="11206" rIns="0" bIns="0" rtlCol="0">
            <a:spAutoFit/>
          </a:bodyPr>
          <a:lstStyle/>
          <a:p>
            <a:pPr marL="11206">
              <a:spcBef>
                <a:spcPts val="88"/>
              </a:spcBef>
            </a:pPr>
            <a:r>
              <a:rPr spc="-9">
                <a:solidFill>
                  <a:srgbClr val="005F9E"/>
                </a:solidFill>
                <a:latin typeface="Arial Black"/>
                <a:cs typeface="Arial Black"/>
              </a:rPr>
              <a:t>Equity</a:t>
            </a:r>
            <a:endParaRPr>
              <a:latin typeface="Arial Black"/>
              <a:cs typeface="Arial Black"/>
            </a:endParaRPr>
          </a:p>
          <a:p>
            <a:pPr marL="11206" marR="4483">
              <a:lnSpc>
                <a:spcPct val="120800"/>
              </a:lnSpc>
              <a:spcBef>
                <a:spcPts val="613"/>
              </a:spcBef>
            </a:pPr>
            <a:r>
              <a:rPr sz="1400" spc="-9">
                <a:solidFill>
                  <a:srgbClr val="242424"/>
                </a:solidFill>
                <a:latin typeface="Lucida Sans"/>
                <a:cs typeface="Lucida Sans"/>
              </a:rPr>
              <a:t>On</a:t>
            </a:r>
            <a:r>
              <a:rPr sz="1400" spc="-40">
                <a:solidFill>
                  <a:srgbClr val="242424"/>
                </a:solidFill>
                <a:latin typeface="Lucida Sans"/>
                <a:cs typeface="Lucida Sans"/>
              </a:rPr>
              <a:t> </a:t>
            </a:r>
            <a:r>
              <a:rPr sz="1400" spc="-26">
                <a:solidFill>
                  <a:srgbClr val="242424"/>
                </a:solidFill>
                <a:latin typeface="Lucida Sans"/>
                <a:cs typeface="Lucida Sans"/>
              </a:rPr>
              <a:t>average,</a:t>
            </a:r>
            <a:r>
              <a:rPr sz="1400" spc="-35">
                <a:solidFill>
                  <a:srgbClr val="242424"/>
                </a:solidFill>
                <a:latin typeface="Lucida Sans"/>
                <a:cs typeface="Lucida Sans"/>
              </a:rPr>
              <a:t> </a:t>
            </a:r>
            <a:r>
              <a:rPr sz="1400" spc="-26">
                <a:solidFill>
                  <a:srgbClr val="242424"/>
                </a:solidFill>
                <a:latin typeface="Lucida Sans"/>
                <a:cs typeface="Lucida Sans"/>
              </a:rPr>
              <a:t>most</a:t>
            </a:r>
            <a:r>
              <a:rPr sz="1400" spc="-35">
                <a:solidFill>
                  <a:srgbClr val="242424"/>
                </a:solidFill>
                <a:latin typeface="Lucida Sans"/>
                <a:cs typeface="Lucida Sans"/>
              </a:rPr>
              <a:t> </a:t>
            </a:r>
            <a:r>
              <a:rPr sz="1400" spc="-26">
                <a:solidFill>
                  <a:srgbClr val="242424"/>
                </a:solidFill>
                <a:latin typeface="Lucida Sans"/>
                <a:cs typeface="Lucida Sans"/>
              </a:rPr>
              <a:t>students</a:t>
            </a:r>
            <a:r>
              <a:rPr sz="1400" spc="-49">
                <a:solidFill>
                  <a:srgbClr val="242424"/>
                </a:solidFill>
                <a:latin typeface="Lucida Sans"/>
                <a:cs typeface="Lucida Sans"/>
              </a:rPr>
              <a:t> </a:t>
            </a:r>
            <a:r>
              <a:rPr sz="1400" spc="-75">
                <a:solidFill>
                  <a:srgbClr val="2C88B0"/>
                </a:solidFill>
                <a:latin typeface="Arial Black"/>
                <a:cs typeface="Arial Black"/>
              </a:rPr>
              <a:t>agreed</a:t>
            </a:r>
            <a:r>
              <a:rPr sz="1400" spc="-57">
                <a:solidFill>
                  <a:srgbClr val="2C88B0"/>
                </a:solidFill>
                <a:latin typeface="Arial Black"/>
                <a:cs typeface="Arial Black"/>
              </a:rPr>
              <a:t> </a:t>
            </a:r>
            <a:r>
              <a:rPr sz="1400" spc="-18">
                <a:solidFill>
                  <a:srgbClr val="242424"/>
                </a:solidFill>
                <a:latin typeface="Lucida Sans"/>
                <a:cs typeface="Lucida Sans"/>
              </a:rPr>
              <a:t>that</a:t>
            </a:r>
            <a:r>
              <a:rPr sz="1400" spc="-40">
                <a:solidFill>
                  <a:srgbClr val="242424"/>
                </a:solidFill>
                <a:latin typeface="Lucida Sans"/>
                <a:cs typeface="Lucida Sans"/>
              </a:rPr>
              <a:t> </a:t>
            </a:r>
            <a:r>
              <a:rPr sz="1400" spc="-22">
                <a:latin typeface="Lucida Sans"/>
                <a:cs typeface="Lucida Sans"/>
              </a:rPr>
              <a:t>University</a:t>
            </a:r>
            <a:r>
              <a:rPr sz="1400" spc="-35">
                <a:latin typeface="Lucida Sans"/>
                <a:cs typeface="Lucida Sans"/>
              </a:rPr>
              <a:t> </a:t>
            </a:r>
            <a:r>
              <a:rPr sz="1400" spc="-22">
                <a:latin typeface="Lucida Sans"/>
                <a:cs typeface="Lucida Sans"/>
              </a:rPr>
              <a:t>of </a:t>
            </a:r>
            <a:r>
              <a:rPr sz="1400">
                <a:latin typeface="Lucida Sans"/>
                <a:cs typeface="Lucida Sans"/>
              </a:rPr>
              <a:t>New</a:t>
            </a:r>
            <a:r>
              <a:rPr sz="1400" spc="-49">
                <a:latin typeface="Lucida Sans"/>
                <a:cs typeface="Lucida Sans"/>
              </a:rPr>
              <a:t> </a:t>
            </a:r>
            <a:r>
              <a:rPr sz="1400" spc="-31">
                <a:latin typeface="Lucida Sans"/>
                <a:cs typeface="Lucida Sans"/>
              </a:rPr>
              <a:t>Mexico</a:t>
            </a:r>
            <a:r>
              <a:rPr sz="1400" spc="-49">
                <a:latin typeface="Lucida Sans"/>
                <a:cs typeface="Lucida Sans"/>
              </a:rPr>
              <a:t> </a:t>
            </a:r>
            <a:r>
              <a:rPr sz="1400" spc="-18">
                <a:solidFill>
                  <a:srgbClr val="242424"/>
                </a:solidFill>
                <a:latin typeface="Lucida Sans"/>
                <a:cs typeface="Lucida Sans"/>
              </a:rPr>
              <a:t>treats</a:t>
            </a:r>
            <a:r>
              <a:rPr sz="1400" spc="-49">
                <a:solidFill>
                  <a:srgbClr val="242424"/>
                </a:solidFill>
                <a:latin typeface="Lucida Sans"/>
                <a:cs typeface="Lucida Sans"/>
              </a:rPr>
              <a:t> </a:t>
            </a:r>
            <a:r>
              <a:rPr sz="1400" spc="-31">
                <a:solidFill>
                  <a:srgbClr val="242424"/>
                </a:solidFill>
                <a:latin typeface="Lucida Sans"/>
                <a:cs typeface="Lucida Sans"/>
              </a:rPr>
              <a:t>all</a:t>
            </a:r>
            <a:r>
              <a:rPr sz="1400" spc="-44">
                <a:solidFill>
                  <a:srgbClr val="242424"/>
                </a:solidFill>
                <a:latin typeface="Lucida Sans"/>
                <a:cs typeface="Lucida Sans"/>
              </a:rPr>
              <a:t> </a:t>
            </a:r>
            <a:r>
              <a:rPr sz="1400" spc="-22">
                <a:solidFill>
                  <a:srgbClr val="242424"/>
                </a:solidFill>
                <a:latin typeface="Lucida Sans"/>
                <a:cs typeface="Lucida Sans"/>
              </a:rPr>
              <a:t>students</a:t>
            </a:r>
            <a:r>
              <a:rPr sz="1400" spc="-44">
                <a:solidFill>
                  <a:srgbClr val="242424"/>
                </a:solidFill>
                <a:latin typeface="Lucida Sans"/>
                <a:cs typeface="Lucida Sans"/>
              </a:rPr>
              <a:t> </a:t>
            </a:r>
            <a:r>
              <a:rPr sz="1400" spc="-9">
                <a:solidFill>
                  <a:srgbClr val="242424"/>
                </a:solidFill>
                <a:latin typeface="Lucida Sans"/>
                <a:cs typeface="Lucida Sans"/>
              </a:rPr>
              <a:t>equitably.</a:t>
            </a:r>
            <a:endParaRPr sz="1400">
              <a:latin typeface="Lucida Sans"/>
              <a:cs typeface="Lucida Sans"/>
            </a:endParaRPr>
          </a:p>
        </p:txBody>
      </p:sp>
      <p:sp>
        <p:nvSpPr>
          <p:cNvPr id="6" name="object 6"/>
          <p:cNvSpPr txBox="1"/>
          <p:nvPr/>
        </p:nvSpPr>
        <p:spPr>
          <a:xfrm>
            <a:off x="1422307" y="5238725"/>
            <a:ext cx="6235792" cy="861485"/>
          </a:xfrm>
          <a:prstGeom prst="rect">
            <a:avLst/>
          </a:prstGeom>
        </p:spPr>
        <p:txBody>
          <a:bodyPr vert="horz" wrap="square" lIns="0" tIns="11206" rIns="0" bIns="0" rtlCol="0">
            <a:spAutoFit/>
          </a:bodyPr>
          <a:lstStyle/>
          <a:p>
            <a:pPr marL="11206">
              <a:spcBef>
                <a:spcPts val="88"/>
              </a:spcBef>
            </a:pPr>
            <a:r>
              <a:rPr spc="-53">
                <a:solidFill>
                  <a:srgbClr val="005F9E"/>
                </a:solidFill>
                <a:latin typeface="Arial Black"/>
                <a:cs typeface="Arial Black"/>
              </a:rPr>
              <a:t>Well-</a:t>
            </a:r>
            <a:r>
              <a:rPr spc="-9">
                <a:solidFill>
                  <a:srgbClr val="005F9E"/>
                </a:solidFill>
                <a:latin typeface="Arial Black"/>
                <a:cs typeface="Arial Black"/>
              </a:rPr>
              <a:t>being</a:t>
            </a:r>
            <a:endParaRPr>
              <a:latin typeface="Arial Black"/>
              <a:cs typeface="Arial Black"/>
            </a:endParaRPr>
          </a:p>
          <a:p>
            <a:pPr marL="11206" marR="4483">
              <a:lnSpc>
                <a:spcPct val="120800"/>
              </a:lnSpc>
              <a:spcBef>
                <a:spcPts val="613"/>
              </a:spcBef>
            </a:pPr>
            <a:r>
              <a:rPr sz="1400" spc="-9">
                <a:solidFill>
                  <a:srgbClr val="242424"/>
                </a:solidFill>
                <a:latin typeface="Lucida Sans"/>
                <a:cs typeface="Lucida Sans"/>
              </a:rPr>
              <a:t>On</a:t>
            </a:r>
            <a:r>
              <a:rPr sz="1400" spc="-44">
                <a:solidFill>
                  <a:srgbClr val="242424"/>
                </a:solidFill>
                <a:latin typeface="Lucida Sans"/>
                <a:cs typeface="Lucida Sans"/>
              </a:rPr>
              <a:t> </a:t>
            </a:r>
            <a:r>
              <a:rPr sz="1400" spc="-26">
                <a:solidFill>
                  <a:srgbClr val="242424"/>
                </a:solidFill>
                <a:latin typeface="Lucida Sans"/>
                <a:cs typeface="Lucida Sans"/>
              </a:rPr>
              <a:t>average,</a:t>
            </a:r>
            <a:r>
              <a:rPr sz="1400" spc="-40">
                <a:solidFill>
                  <a:srgbClr val="242424"/>
                </a:solidFill>
                <a:latin typeface="Lucida Sans"/>
                <a:cs typeface="Lucida Sans"/>
              </a:rPr>
              <a:t> </a:t>
            </a:r>
            <a:r>
              <a:rPr sz="1400" spc="-26">
                <a:solidFill>
                  <a:srgbClr val="242424"/>
                </a:solidFill>
                <a:latin typeface="Lucida Sans"/>
                <a:cs typeface="Lucida Sans"/>
              </a:rPr>
              <a:t>most</a:t>
            </a:r>
            <a:r>
              <a:rPr sz="1400" spc="-40">
                <a:solidFill>
                  <a:srgbClr val="242424"/>
                </a:solidFill>
                <a:latin typeface="Lucida Sans"/>
                <a:cs typeface="Lucida Sans"/>
              </a:rPr>
              <a:t> </a:t>
            </a:r>
            <a:r>
              <a:rPr sz="1400" spc="-26">
                <a:solidFill>
                  <a:srgbClr val="242424"/>
                </a:solidFill>
                <a:latin typeface="Lucida Sans"/>
                <a:cs typeface="Lucida Sans"/>
              </a:rPr>
              <a:t>students</a:t>
            </a:r>
            <a:r>
              <a:rPr sz="1400" spc="-57">
                <a:solidFill>
                  <a:srgbClr val="242424"/>
                </a:solidFill>
                <a:latin typeface="Lucida Sans"/>
                <a:cs typeface="Lucida Sans"/>
              </a:rPr>
              <a:t> </a:t>
            </a:r>
            <a:r>
              <a:rPr sz="1400" spc="-75">
                <a:solidFill>
                  <a:srgbClr val="2C88B0"/>
                </a:solidFill>
                <a:latin typeface="Arial Black"/>
                <a:cs typeface="Arial Black"/>
              </a:rPr>
              <a:t>agreed</a:t>
            </a:r>
            <a:r>
              <a:rPr sz="1400" spc="-62">
                <a:solidFill>
                  <a:srgbClr val="2C88B0"/>
                </a:solidFill>
                <a:latin typeface="Arial Black"/>
                <a:cs typeface="Arial Black"/>
              </a:rPr>
              <a:t> </a:t>
            </a:r>
            <a:r>
              <a:rPr sz="1400" spc="-18">
                <a:solidFill>
                  <a:srgbClr val="242424"/>
                </a:solidFill>
                <a:latin typeface="Lucida Sans"/>
                <a:cs typeface="Lucida Sans"/>
              </a:rPr>
              <a:t>that</a:t>
            </a:r>
            <a:r>
              <a:rPr sz="1400" spc="-40">
                <a:solidFill>
                  <a:srgbClr val="242424"/>
                </a:solidFill>
                <a:latin typeface="Lucida Sans"/>
                <a:cs typeface="Lucida Sans"/>
              </a:rPr>
              <a:t> </a:t>
            </a:r>
            <a:r>
              <a:rPr sz="1400" spc="-18">
                <a:solidFill>
                  <a:srgbClr val="242424"/>
                </a:solidFill>
                <a:latin typeface="Lucida Sans"/>
                <a:cs typeface="Lucida Sans"/>
              </a:rPr>
              <a:t>they</a:t>
            </a:r>
            <a:r>
              <a:rPr sz="1400" spc="-44">
                <a:solidFill>
                  <a:srgbClr val="242424"/>
                </a:solidFill>
                <a:latin typeface="Lucida Sans"/>
                <a:cs typeface="Lucida Sans"/>
              </a:rPr>
              <a:t> </a:t>
            </a:r>
            <a:r>
              <a:rPr sz="1400" spc="-18">
                <a:solidFill>
                  <a:srgbClr val="242424"/>
                </a:solidFill>
                <a:latin typeface="Lucida Sans"/>
                <a:cs typeface="Lucida Sans"/>
              </a:rPr>
              <a:t>feel</a:t>
            </a:r>
            <a:r>
              <a:rPr sz="1400" spc="-40">
                <a:solidFill>
                  <a:srgbClr val="242424"/>
                </a:solidFill>
                <a:latin typeface="Lucida Sans"/>
                <a:cs typeface="Lucida Sans"/>
              </a:rPr>
              <a:t> </a:t>
            </a:r>
            <a:r>
              <a:rPr sz="1400" spc="-18">
                <a:solidFill>
                  <a:srgbClr val="242424"/>
                </a:solidFill>
                <a:latin typeface="Lucida Sans"/>
                <a:cs typeface="Lucida Sans"/>
              </a:rPr>
              <a:t>safe </a:t>
            </a:r>
            <a:r>
              <a:rPr sz="1400" spc="-9">
                <a:solidFill>
                  <a:srgbClr val="242424"/>
                </a:solidFill>
                <a:latin typeface="Lucida Sans"/>
                <a:cs typeface="Lucida Sans"/>
              </a:rPr>
              <a:t>and</a:t>
            </a:r>
            <a:r>
              <a:rPr sz="1400" spc="-49">
                <a:solidFill>
                  <a:srgbClr val="242424"/>
                </a:solidFill>
                <a:latin typeface="Lucida Sans"/>
                <a:cs typeface="Lucida Sans"/>
              </a:rPr>
              <a:t> </a:t>
            </a:r>
            <a:r>
              <a:rPr sz="1400" spc="-18">
                <a:solidFill>
                  <a:srgbClr val="242424"/>
                </a:solidFill>
                <a:latin typeface="Lucida Sans"/>
                <a:cs typeface="Lucida Sans"/>
              </a:rPr>
              <a:t>cared</a:t>
            </a:r>
            <a:r>
              <a:rPr sz="1400" spc="-44">
                <a:solidFill>
                  <a:srgbClr val="242424"/>
                </a:solidFill>
                <a:latin typeface="Lucida Sans"/>
                <a:cs typeface="Lucida Sans"/>
              </a:rPr>
              <a:t> </a:t>
            </a:r>
            <a:r>
              <a:rPr sz="1400" spc="-18">
                <a:solidFill>
                  <a:srgbClr val="242424"/>
                </a:solidFill>
                <a:latin typeface="Lucida Sans"/>
                <a:cs typeface="Lucida Sans"/>
              </a:rPr>
              <a:t>about</a:t>
            </a:r>
            <a:r>
              <a:rPr sz="1400" spc="-44">
                <a:solidFill>
                  <a:srgbClr val="242424"/>
                </a:solidFill>
                <a:latin typeface="Lucida Sans"/>
                <a:cs typeface="Lucida Sans"/>
              </a:rPr>
              <a:t> </a:t>
            </a:r>
            <a:r>
              <a:rPr sz="1400" spc="-18">
                <a:solidFill>
                  <a:srgbClr val="242424"/>
                </a:solidFill>
                <a:latin typeface="Lucida Sans"/>
                <a:cs typeface="Lucida Sans"/>
              </a:rPr>
              <a:t>at</a:t>
            </a:r>
            <a:r>
              <a:rPr sz="1400" spc="-53">
                <a:solidFill>
                  <a:srgbClr val="242424"/>
                </a:solidFill>
                <a:latin typeface="Lucida Sans"/>
                <a:cs typeface="Lucida Sans"/>
              </a:rPr>
              <a:t> </a:t>
            </a:r>
            <a:r>
              <a:rPr sz="1400" spc="-22">
                <a:latin typeface="Lucida Sans"/>
                <a:cs typeface="Lucida Sans"/>
              </a:rPr>
              <a:t>University</a:t>
            </a:r>
            <a:r>
              <a:rPr sz="1400" spc="-49">
                <a:latin typeface="Lucida Sans"/>
                <a:cs typeface="Lucida Sans"/>
              </a:rPr>
              <a:t> </a:t>
            </a:r>
            <a:r>
              <a:rPr sz="1400" spc="-26">
                <a:latin typeface="Lucida Sans"/>
                <a:cs typeface="Lucida Sans"/>
              </a:rPr>
              <a:t>of</a:t>
            </a:r>
            <a:r>
              <a:rPr sz="1400" spc="-44">
                <a:latin typeface="Lucida Sans"/>
                <a:cs typeface="Lucida Sans"/>
              </a:rPr>
              <a:t> </a:t>
            </a:r>
            <a:r>
              <a:rPr sz="1400">
                <a:latin typeface="Lucida Sans"/>
                <a:cs typeface="Lucida Sans"/>
              </a:rPr>
              <a:t>New</a:t>
            </a:r>
            <a:r>
              <a:rPr sz="1400" spc="-44">
                <a:latin typeface="Lucida Sans"/>
                <a:cs typeface="Lucida Sans"/>
              </a:rPr>
              <a:t> </a:t>
            </a:r>
            <a:r>
              <a:rPr sz="1400" spc="-9">
                <a:latin typeface="Lucida Sans"/>
                <a:cs typeface="Lucida Sans"/>
              </a:rPr>
              <a:t>Mexico</a:t>
            </a:r>
            <a:r>
              <a:rPr sz="1400" spc="-9">
                <a:solidFill>
                  <a:srgbClr val="242424"/>
                </a:solidFill>
                <a:latin typeface="Lucida Sans"/>
                <a:cs typeface="Lucida Sans"/>
              </a:rPr>
              <a:t>.</a:t>
            </a:r>
            <a:endParaRPr sz="1400">
              <a:latin typeface="Lucida Sans"/>
              <a:cs typeface="Lucida Sans"/>
            </a:endParaRPr>
          </a:p>
        </p:txBody>
      </p:sp>
      <p:sp>
        <p:nvSpPr>
          <p:cNvPr id="7" name="object 7"/>
          <p:cNvSpPr txBox="1"/>
          <p:nvPr/>
        </p:nvSpPr>
        <p:spPr>
          <a:xfrm>
            <a:off x="261471" y="306578"/>
            <a:ext cx="4034678" cy="201367"/>
          </a:xfrm>
          <a:prstGeom prst="rect">
            <a:avLst/>
          </a:prstGeom>
        </p:spPr>
        <p:txBody>
          <a:bodyPr vert="horz" wrap="square" lIns="0" tIns="11206" rIns="0" bIns="0" rtlCol="0">
            <a:spAutoFit/>
          </a:bodyPr>
          <a:lstStyle/>
          <a:p>
            <a:pPr marL="11206">
              <a:spcBef>
                <a:spcPts val="88"/>
              </a:spcBef>
            </a:pPr>
            <a:r>
              <a:rPr sz="1235" spc="-124">
                <a:solidFill>
                  <a:srgbClr val="B6B6B6"/>
                </a:solidFill>
                <a:latin typeface="Arial Black"/>
                <a:cs typeface="Arial Black"/>
              </a:rPr>
              <a:t>SCHOOL</a:t>
            </a:r>
            <a:r>
              <a:rPr sz="1235" spc="-40">
                <a:solidFill>
                  <a:srgbClr val="B6B6B6"/>
                </a:solidFill>
                <a:latin typeface="Arial Black"/>
                <a:cs typeface="Arial Black"/>
              </a:rPr>
              <a:t> </a:t>
            </a:r>
            <a:r>
              <a:rPr sz="1235" spc="-146">
                <a:solidFill>
                  <a:srgbClr val="B6B6B6"/>
                </a:solidFill>
                <a:latin typeface="Arial Black"/>
                <a:cs typeface="Arial Black"/>
              </a:rPr>
              <a:t>CONNECTEDNESS</a:t>
            </a:r>
            <a:r>
              <a:rPr sz="1235" spc="-35">
                <a:solidFill>
                  <a:srgbClr val="B6B6B6"/>
                </a:solidFill>
                <a:latin typeface="Arial Black"/>
                <a:cs typeface="Arial Black"/>
              </a:rPr>
              <a:t> </a:t>
            </a:r>
            <a:r>
              <a:rPr sz="1235" spc="331">
                <a:solidFill>
                  <a:srgbClr val="B6B6B6"/>
                </a:solidFill>
                <a:latin typeface="Arial Black"/>
                <a:cs typeface="Arial Black"/>
              </a:rPr>
              <a:t>|</a:t>
            </a:r>
            <a:r>
              <a:rPr sz="1235" spc="-44">
                <a:solidFill>
                  <a:srgbClr val="B6B6B6"/>
                </a:solidFill>
                <a:latin typeface="Arial Black"/>
                <a:cs typeface="Arial Black"/>
              </a:rPr>
              <a:t> </a:t>
            </a:r>
            <a:r>
              <a:rPr sz="1059" spc="-35">
                <a:solidFill>
                  <a:srgbClr val="B6B6B6"/>
                </a:solidFill>
                <a:latin typeface="Lucida Sans"/>
                <a:cs typeface="Lucida Sans"/>
              </a:rPr>
              <a:t>Belonging,</a:t>
            </a:r>
            <a:r>
              <a:rPr sz="1059" spc="-13">
                <a:solidFill>
                  <a:srgbClr val="B6B6B6"/>
                </a:solidFill>
                <a:latin typeface="Lucida Sans"/>
                <a:cs typeface="Lucida Sans"/>
              </a:rPr>
              <a:t> </a:t>
            </a:r>
            <a:r>
              <a:rPr sz="1059" spc="-31">
                <a:solidFill>
                  <a:srgbClr val="B6B6B6"/>
                </a:solidFill>
                <a:latin typeface="Lucida Sans"/>
                <a:cs typeface="Lucida Sans"/>
              </a:rPr>
              <a:t>Equity,</a:t>
            </a:r>
            <a:r>
              <a:rPr sz="1059" spc="-13">
                <a:solidFill>
                  <a:srgbClr val="B6B6B6"/>
                </a:solidFill>
                <a:latin typeface="Lucida Sans"/>
                <a:cs typeface="Lucida Sans"/>
              </a:rPr>
              <a:t> </a:t>
            </a:r>
            <a:r>
              <a:rPr sz="1059" spc="-9">
                <a:solidFill>
                  <a:srgbClr val="B6B6B6"/>
                </a:solidFill>
                <a:latin typeface="Lucida Sans"/>
                <a:cs typeface="Lucida Sans"/>
              </a:rPr>
              <a:t>Well-being</a:t>
            </a:r>
            <a:endParaRPr sz="1059">
              <a:latin typeface="Lucida Sans"/>
              <a:cs typeface="Lucida Sans"/>
            </a:endParaRPr>
          </a:p>
        </p:txBody>
      </p:sp>
      <p:sp>
        <p:nvSpPr>
          <p:cNvPr id="9" name="object 9"/>
          <p:cNvSpPr txBox="1"/>
          <p:nvPr/>
        </p:nvSpPr>
        <p:spPr>
          <a:xfrm>
            <a:off x="9405098" y="4388079"/>
            <a:ext cx="1128432" cy="771652"/>
          </a:xfrm>
          <a:prstGeom prst="rect">
            <a:avLst/>
          </a:prstGeom>
        </p:spPr>
        <p:txBody>
          <a:bodyPr vert="horz" wrap="square" lIns="0" tIns="11206" rIns="0" bIns="0" rtlCol="0">
            <a:spAutoFit/>
          </a:bodyPr>
          <a:lstStyle/>
          <a:p>
            <a:pPr marL="11206">
              <a:spcBef>
                <a:spcPts val="88"/>
              </a:spcBef>
            </a:pPr>
            <a:r>
              <a:rPr sz="4941" spc="-326">
                <a:solidFill>
                  <a:srgbClr val="2C88B0"/>
                </a:solidFill>
                <a:latin typeface="Arial Black"/>
                <a:cs typeface="Arial Black"/>
              </a:rPr>
              <a:t>3.0</a:t>
            </a:r>
            <a:r>
              <a:rPr sz="1765" spc="-326">
                <a:solidFill>
                  <a:srgbClr val="929292"/>
                </a:solidFill>
                <a:latin typeface="Lucida Sans"/>
                <a:cs typeface="Lucida Sans"/>
              </a:rPr>
              <a:t>/4</a:t>
            </a:r>
            <a:endParaRPr sz="1765">
              <a:latin typeface="Lucida Sans"/>
              <a:cs typeface="Lucida Sans"/>
            </a:endParaRPr>
          </a:p>
        </p:txBody>
      </p:sp>
      <p:sp>
        <p:nvSpPr>
          <p:cNvPr id="10" name="object 10"/>
          <p:cNvSpPr txBox="1"/>
          <p:nvPr/>
        </p:nvSpPr>
        <p:spPr>
          <a:xfrm>
            <a:off x="9349068" y="1334831"/>
            <a:ext cx="1184462" cy="1011589"/>
          </a:xfrm>
          <a:prstGeom prst="rect">
            <a:avLst/>
          </a:prstGeom>
        </p:spPr>
        <p:txBody>
          <a:bodyPr vert="horz" wrap="square" lIns="0" tIns="11206" rIns="0" bIns="0" rtlCol="0">
            <a:spAutoFit/>
          </a:bodyPr>
          <a:lstStyle/>
          <a:p>
            <a:pPr marL="67239">
              <a:lnSpc>
                <a:spcPts val="5912"/>
              </a:lnSpc>
              <a:spcBef>
                <a:spcPts val="88"/>
              </a:spcBef>
            </a:pPr>
            <a:r>
              <a:rPr sz="4941" spc="-326">
                <a:solidFill>
                  <a:srgbClr val="2C88B0"/>
                </a:solidFill>
                <a:latin typeface="Arial Black"/>
                <a:cs typeface="Arial Black"/>
              </a:rPr>
              <a:t>3.0</a:t>
            </a:r>
            <a:r>
              <a:rPr sz="1765" spc="-326">
                <a:solidFill>
                  <a:srgbClr val="929292"/>
                </a:solidFill>
                <a:latin typeface="Lucida Sans"/>
                <a:cs typeface="Lucida Sans"/>
              </a:rPr>
              <a:t>/4</a:t>
            </a:r>
            <a:endParaRPr sz="1765">
              <a:latin typeface="Lucida Sans"/>
              <a:cs typeface="Lucida Sans"/>
            </a:endParaRPr>
          </a:p>
          <a:p>
            <a:pPr marL="11206">
              <a:lnSpc>
                <a:spcPts val="1888"/>
              </a:lnSpc>
            </a:pPr>
            <a:r>
              <a:rPr sz="1588" spc="-9">
                <a:solidFill>
                  <a:srgbClr val="063D5E"/>
                </a:solidFill>
                <a:latin typeface="Arial Black"/>
                <a:cs typeface="Arial Black"/>
              </a:rPr>
              <a:t>Belonging</a:t>
            </a:r>
            <a:endParaRPr sz="1588">
              <a:latin typeface="Arial Black"/>
              <a:cs typeface="Arial Black"/>
            </a:endParaRPr>
          </a:p>
        </p:txBody>
      </p:sp>
      <p:grpSp>
        <p:nvGrpSpPr>
          <p:cNvPr id="19" name="Group 18">
            <a:extLst>
              <a:ext uri="{FF2B5EF4-FFF2-40B4-BE49-F238E27FC236}">
                <a16:creationId xmlns:a16="http://schemas.microsoft.com/office/drawing/2014/main" id="{0B3B156E-CAD6-0E95-46B3-AE982B060778}"/>
              </a:ext>
            </a:extLst>
          </p:cNvPr>
          <p:cNvGrpSpPr/>
          <p:nvPr/>
        </p:nvGrpSpPr>
        <p:grpSpPr>
          <a:xfrm>
            <a:off x="9389708" y="2660750"/>
            <a:ext cx="1128432" cy="1111531"/>
            <a:chOff x="8182163" y="2595989"/>
            <a:chExt cx="1128432" cy="1111531"/>
          </a:xfrm>
        </p:grpSpPr>
        <p:sp>
          <p:nvSpPr>
            <p:cNvPr id="8" name="object 8"/>
            <p:cNvSpPr txBox="1"/>
            <p:nvPr/>
          </p:nvSpPr>
          <p:spPr>
            <a:xfrm>
              <a:off x="8182163" y="2595989"/>
              <a:ext cx="1128432" cy="771652"/>
            </a:xfrm>
            <a:prstGeom prst="rect">
              <a:avLst/>
            </a:prstGeom>
          </p:spPr>
          <p:txBody>
            <a:bodyPr vert="horz" wrap="square" lIns="0" tIns="11206" rIns="0" bIns="0" rtlCol="0">
              <a:spAutoFit/>
            </a:bodyPr>
            <a:lstStyle/>
            <a:p>
              <a:pPr marL="11206">
                <a:spcBef>
                  <a:spcPts val="88"/>
                </a:spcBef>
              </a:pPr>
              <a:r>
                <a:rPr sz="4941" spc="-326">
                  <a:solidFill>
                    <a:srgbClr val="2C88B0"/>
                  </a:solidFill>
                  <a:latin typeface="Arial Black"/>
                  <a:cs typeface="Arial Black"/>
                </a:rPr>
                <a:t>2.9</a:t>
              </a:r>
              <a:r>
                <a:rPr sz="1765" spc="-326">
                  <a:solidFill>
                    <a:srgbClr val="929292"/>
                  </a:solidFill>
                  <a:latin typeface="Lucida Sans"/>
                  <a:cs typeface="Lucida Sans"/>
                </a:rPr>
                <a:t>/4</a:t>
              </a:r>
              <a:endParaRPr sz="1765">
                <a:latin typeface="Lucida Sans"/>
                <a:cs typeface="Lucida Sans"/>
              </a:endParaRPr>
            </a:p>
          </p:txBody>
        </p:sp>
        <p:sp>
          <p:nvSpPr>
            <p:cNvPr id="11" name="object 11"/>
            <p:cNvSpPr txBox="1"/>
            <p:nvPr/>
          </p:nvSpPr>
          <p:spPr>
            <a:xfrm>
              <a:off x="8404021" y="3451842"/>
              <a:ext cx="659466" cy="255678"/>
            </a:xfrm>
            <a:prstGeom prst="rect">
              <a:avLst/>
            </a:prstGeom>
          </p:spPr>
          <p:txBody>
            <a:bodyPr vert="horz" wrap="square" lIns="0" tIns="11206" rIns="0" bIns="0" rtlCol="0">
              <a:spAutoFit/>
            </a:bodyPr>
            <a:lstStyle/>
            <a:p>
              <a:pPr marL="11206">
                <a:spcBef>
                  <a:spcPts val="88"/>
                </a:spcBef>
              </a:pPr>
              <a:r>
                <a:rPr sz="1588" spc="-75">
                  <a:solidFill>
                    <a:srgbClr val="063D5E"/>
                  </a:solidFill>
                  <a:latin typeface="Arial Black"/>
                  <a:cs typeface="Arial Black"/>
                </a:rPr>
                <a:t>Equity</a:t>
              </a:r>
              <a:endParaRPr sz="1588">
                <a:latin typeface="Arial Black"/>
                <a:cs typeface="Arial Black"/>
              </a:endParaRPr>
            </a:p>
          </p:txBody>
        </p:sp>
      </p:grpSp>
      <p:sp>
        <p:nvSpPr>
          <p:cNvPr id="12" name="object 12"/>
          <p:cNvSpPr txBox="1"/>
          <p:nvPr/>
        </p:nvSpPr>
        <p:spPr>
          <a:xfrm>
            <a:off x="9389708" y="5321923"/>
            <a:ext cx="1079687" cy="255678"/>
          </a:xfrm>
          <a:prstGeom prst="rect">
            <a:avLst/>
          </a:prstGeom>
        </p:spPr>
        <p:txBody>
          <a:bodyPr vert="horz" wrap="square" lIns="0" tIns="11206" rIns="0" bIns="0" rtlCol="0">
            <a:spAutoFit/>
          </a:bodyPr>
          <a:lstStyle/>
          <a:p>
            <a:pPr marL="11206">
              <a:spcBef>
                <a:spcPts val="88"/>
              </a:spcBef>
            </a:pPr>
            <a:r>
              <a:rPr sz="1588" spc="-71">
                <a:solidFill>
                  <a:srgbClr val="063D5E"/>
                </a:solidFill>
                <a:latin typeface="Arial Black"/>
                <a:cs typeface="Arial Black"/>
              </a:rPr>
              <a:t>Well-being</a:t>
            </a:r>
            <a:endParaRPr sz="1588">
              <a:latin typeface="Arial Black"/>
              <a:cs typeface="Arial Black"/>
            </a:endParaRPr>
          </a:p>
        </p:txBody>
      </p:sp>
      <p:sp>
        <p:nvSpPr>
          <p:cNvPr id="13" name="object 13"/>
          <p:cNvSpPr/>
          <p:nvPr/>
        </p:nvSpPr>
        <p:spPr>
          <a:xfrm>
            <a:off x="9361225" y="2564093"/>
            <a:ext cx="1029260" cy="0"/>
          </a:xfrm>
          <a:custGeom>
            <a:avLst/>
            <a:gdLst/>
            <a:ahLst/>
            <a:cxnLst/>
            <a:rect l="l" t="t" r="r" b="b"/>
            <a:pathLst>
              <a:path w="1166495">
                <a:moveTo>
                  <a:pt x="0" y="0"/>
                </a:moveTo>
                <a:lnTo>
                  <a:pt x="1166367" y="0"/>
                </a:lnTo>
              </a:path>
            </a:pathLst>
          </a:custGeom>
          <a:ln w="12700">
            <a:solidFill>
              <a:srgbClr val="929292"/>
            </a:solidFill>
          </a:ln>
        </p:spPr>
        <p:txBody>
          <a:bodyPr wrap="square" lIns="0" tIns="0" rIns="0" bIns="0" rtlCol="0"/>
          <a:lstStyle/>
          <a:p>
            <a:endParaRPr sz="1588"/>
          </a:p>
        </p:txBody>
      </p:sp>
      <p:sp>
        <p:nvSpPr>
          <p:cNvPr id="14" name="object 14"/>
          <p:cNvSpPr/>
          <p:nvPr/>
        </p:nvSpPr>
        <p:spPr>
          <a:xfrm>
            <a:off x="9389708" y="4225886"/>
            <a:ext cx="1029260" cy="0"/>
          </a:xfrm>
          <a:custGeom>
            <a:avLst/>
            <a:gdLst/>
            <a:ahLst/>
            <a:cxnLst/>
            <a:rect l="l" t="t" r="r" b="b"/>
            <a:pathLst>
              <a:path w="1166495">
                <a:moveTo>
                  <a:pt x="0" y="0"/>
                </a:moveTo>
                <a:lnTo>
                  <a:pt x="1166367" y="0"/>
                </a:lnTo>
              </a:path>
            </a:pathLst>
          </a:custGeom>
          <a:ln w="12700">
            <a:solidFill>
              <a:srgbClr val="929292"/>
            </a:solidFill>
          </a:ln>
        </p:spPr>
        <p:txBody>
          <a:bodyPr wrap="square" lIns="0" tIns="0" rIns="0" bIns="0" rtlCol="0"/>
          <a:lstStyle/>
          <a:p>
            <a:endParaRPr sz="1588"/>
          </a:p>
        </p:txBody>
      </p:sp>
      <p:sp>
        <p:nvSpPr>
          <p:cNvPr id="15" name="object 15"/>
          <p:cNvSpPr/>
          <p:nvPr/>
        </p:nvSpPr>
        <p:spPr>
          <a:xfrm>
            <a:off x="0" y="6602953"/>
            <a:ext cx="12191999" cy="286142"/>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16" name="object 16"/>
          <p:cNvSpPr txBox="1"/>
          <p:nvPr/>
        </p:nvSpPr>
        <p:spPr>
          <a:xfrm>
            <a:off x="8640203" y="5961040"/>
            <a:ext cx="2658222" cy="154368"/>
          </a:xfrm>
          <a:prstGeom prst="rect">
            <a:avLst/>
          </a:prstGeom>
        </p:spPr>
        <p:txBody>
          <a:bodyPr vert="horz" wrap="square" lIns="0" tIns="11206" rIns="0" bIns="0" rtlCol="0">
            <a:spAutoFit/>
          </a:bodyPr>
          <a:lstStyle/>
          <a:p>
            <a:pPr marL="29697" marR="4483" indent="-19051">
              <a:lnSpc>
                <a:spcPct val="112500"/>
              </a:lnSpc>
              <a:spcBef>
                <a:spcPts val="88"/>
              </a:spcBef>
            </a:pPr>
            <a:r>
              <a:rPr sz="900" spc="-71">
                <a:solidFill>
                  <a:srgbClr val="6C6C6C"/>
                </a:solidFill>
                <a:latin typeface="Lucida Sans"/>
                <a:cs typeface="Lucida Sans"/>
              </a:rPr>
              <a:t>1</a:t>
            </a:r>
            <a:r>
              <a:rPr sz="900" spc="-35">
                <a:solidFill>
                  <a:srgbClr val="6C6C6C"/>
                </a:solidFill>
                <a:latin typeface="Lucida Sans"/>
                <a:cs typeface="Lucida Sans"/>
              </a:rPr>
              <a:t> </a:t>
            </a:r>
            <a:r>
              <a:rPr sz="900" spc="-71">
                <a:solidFill>
                  <a:srgbClr val="6C6C6C"/>
                </a:solidFill>
                <a:latin typeface="Lucida Sans"/>
                <a:cs typeface="Lucida Sans"/>
              </a:rPr>
              <a:t>=</a:t>
            </a:r>
            <a:r>
              <a:rPr sz="900" spc="-35">
                <a:solidFill>
                  <a:srgbClr val="6C6C6C"/>
                </a:solidFill>
                <a:latin typeface="Lucida Sans"/>
                <a:cs typeface="Lucida Sans"/>
              </a:rPr>
              <a:t> </a:t>
            </a:r>
            <a:r>
              <a:rPr sz="900" spc="-26">
                <a:solidFill>
                  <a:srgbClr val="6C6C6C"/>
                </a:solidFill>
                <a:latin typeface="Lucida Sans"/>
                <a:cs typeface="Lucida Sans"/>
              </a:rPr>
              <a:t>negative</a:t>
            </a:r>
            <a:r>
              <a:rPr sz="900" spc="-35">
                <a:solidFill>
                  <a:srgbClr val="6C6C6C"/>
                </a:solidFill>
                <a:latin typeface="Lucida Sans"/>
                <a:cs typeface="Lucida Sans"/>
              </a:rPr>
              <a:t> </a:t>
            </a:r>
            <a:r>
              <a:rPr sz="900" spc="-9">
                <a:solidFill>
                  <a:srgbClr val="6C6C6C"/>
                </a:solidFill>
                <a:latin typeface="Lucida Sans"/>
                <a:cs typeface="Lucida Sans"/>
              </a:rPr>
              <a:t>response </a:t>
            </a:r>
            <a:r>
              <a:rPr sz="900" spc="-71">
                <a:solidFill>
                  <a:srgbClr val="6C6C6C"/>
                </a:solidFill>
                <a:latin typeface="Lucida Sans"/>
                <a:cs typeface="Lucida Sans"/>
              </a:rPr>
              <a:t>4</a:t>
            </a:r>
            <a:r>
              <a:rPr sz="900" spc="-40">
                <a:solidFill>
                  <a:srgbClr val="6C6C6C"/>
                </a:solidFill>
                <a:latin typeface="Lucida Sans"/>
                <a:cs typeface="Lucida Sans"/>
              </a:rPr>
              <a:t> </a:t>
            </a:r>
            <a:r>
              <a:rPr sz="900" spc="-71">
                <a:solidFill>
                  <a:srgbClr val="6C6C6C"/>
                </a:solidFill>
                <a:latin typeface="Lucida Sans"/>
                <a:cs typeface="Lucida Sans"/>
              </a:rPr>
              <a:t>=</a:t>
            </a:r>
            <a:r>
              <a:rPr sz="900" spc="-35">
                <a:solidFill>
                  <a:srgbClr val="6C6C6C"/>
                </a:solidFill>
                <a:latin typeface="Lucida Sans"/>
                <a:cs typeface="Lucida Sans"/>
              </a:rPr>
              <a:t> </a:t>
            </a:r>
            <a:r>
              <a:rPr sz="900" spc="-26">
                <a:solidFill>
                  <a:srgbClr val="6C6C6C"/>
                </a:solidFill>
                <a:latin typeface="Lucida Sans"/>
                <a:cs typeface="Lucida Sans"/>
              </a:rPr>
              <a:t>positive</a:t>
            </a:r>
            <a:r>
              <a:rPr sz="900" spc="-35">
                <a:solidFill>
                  <a:srgbClr val="6C6C6C"/>
                </a:solidFill>
                <a:latin typeface="Lucida Sans"/>
                <a:cs typeface="Lucida Sans"/>
              </a:rPr>
              <a:t> </a:t>
            </a:r>
            <a:r>
              <a:rPr sz="900" spc="-9">
                <a:solidFill>
                  <a:srgbClr val="6C6C6C"/>
                </a:solidFill>
                <a:latin typeface="Lucida Sans"/>
                <a:cs typeface="Lucida Sans"/>
              </a:rPr>
              <a:t>response</a:t>
            </a:r>
            <a:endParaRPr sz="900">
              <a:latin typeface="Lucida Sans"/>
              <a:cs typeface="Lucida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200952" y="20812"/>
            <a:ext cx="5991048" cy="6816376"/>
            <a:chOff x="7021872" y="-115051"/>
            <a:chExt cx="4435475" cy="7483475"/>
          </a:xfrm>
        </p:grpSpPr>
        <p:sp>
          <p:nvSpPr>
            <p:cNvPr id="3" name="object 3"/>
            <p:cNvSpPr/>
            <p:nvPr/>
          </p:nvSpPr>
          <p:spPr>
            <a:xfrm>
              <a:off x="7021872" y="-115051"/>
              <a:ext cx="4435475" cy="7483475"/>
            </a:xfrm>
            <a:custGeom>
              <a:avLst/>
              <a:gdLst/>
              <a:ahLst/>
              <a:cxnLst/>
              <a:rect l="l" t="t" r="r" b="b"/>
              <a:pathLst>
                <a:path w="4435475" h="7483475">
                  <a:moveTo>
                    <a:pt x="4435347" y="0"/>
                  </a:moveTo>
                  <a:lnTo>
                    <a:pt x="0" y="0"/>
                  </a:lnTo>
                  <a:lnTo>
                    <a:pt x="0" y="7483220"/>
                  </a:lnTo>
                  <a:lnTo>
                    <a:pt x="4435347" y="7483220"/>
                  </a:lnTo>
                  <a:lnTo>
                    <a:pt x="4435347" y="0"/>
                  </a:lnTo>
                  <a:close/>
                </a:path>
              </a:pathLst>
            </a:custGeom>
            <a:solidFill>
              <a:srgbClr val="F7F7F7"/>
            </a:solidFill>
          </p:spPr>
          <p:txBody>
            <a:bodyPr wrap="square" lIns="0" tIns="0" rIns="0" bIns="0" rtlCol="0"/>
            <a:lstStyle/>
            <a:p>
              <a:endParaRPr sz="1588"/>
            </a:p>
          </p:txBody>
        </p:sp>
        <p:sp>
          <p:nvSpPr>
            <p:cNvPr id="4" name="object 4"/>
            <p:cNvSpPr/>
            <p:nvPr/>
          </p:nvSpPr>
          <p:spPr>
            <a:xfrm>
              <a:off x="8357201" y="1107484"/>
              <a:ext cx="0" cy="5561330"/>
            </a:xfrm>
            <a:custGeom>
              <a:avLst/>
              <a:gdLst/>
              <a:ahLst/>
              <a:cxnLst/>
              <a:rect l="l" t="t" r="r" b="b"/>
              <a:pathLst>
                <a:path h="5561330">
                  <a:moveTo>
                    <a:pt x="0" y="0"/>
                  </a:moveTo>
                  <a:lnTo>
                    <a:pt x="0" y="5560773"/>
                  </a:lnTo>
                </a:path>
              </a:pathLst>
            </a:custGeom>
            <a:ln w="9525">
              <a:solidFill>
                <a:srgbClr val="8A8A8A"/>
              </a:solidFill>
            </a:ln>
          </p:spPr>
          <p:txBody>
            <a:bodyPr wrap="square" lIns="0" tIns="0" rIns="0" bIns="0" rtlCol="0"/>
            <a:lstStyle/>
            <a:p>
              <a:endParaRPr sz="1588"/>
            </a:p>
          </p:txBody>
        </p:sp>
      </p:grpSp>
      <p:sp>
        <p:nvSpPr>
          <p:cNvPr id="5" name="object 5"/>
          <p:cNvSpPr txBox="1"/>
          <p:nvPr/>
        </p:nvSpPr>
        <p:spPr>
          <a:xfrm>
            <a:off x="669290" y="1183005"/>
            <a:ext cx="5196765" cy="3267143"/>
          </a:xfrm>
          <a:prstGeom prst="rect">
            <a:avLst/>
          </a:prstGeom>
        </p:spPr>
        <p:txBody>
          <a:bodyPr vert="horz" wrap="square" lIns="0" tIns="11206" rIns="0" bIns="0" rtlCol="0">
            <a:spAutoFit/>
          </a:bodyPr>
          <a:lstStyle/>
          <a:p>
            <a:pPr marL="11206" marR="70601">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19">
                <a:solidFill>
                  <a:srgbClr val="063D5E"/>
                </a:solidFill>
                <a:latin typeface="Arial Black"/>
                <a:cs typeface="Arial Black"/>
              </a:rPr>
              <a:t>Perceptions </a:t>
            </a:r>
            <a:r>
              <a:rPr sz="2400" spc="-71">
                <a:solidFill>
                  <a:srgbClr val="063D5E"/>
                </a:solidFill>
                <a:latin typeface="Arial Black"/>
                <a:cs typeface="Arial Black"/>
              </a:rPr>
              <a:t>of</a:t>
            </a:r>
            <a:r>
              <a:rPr sz="2400" spc="-146">
                <a:solidFill>
                  <a:srgbClr val="063D5E"/>
                </a:solidFill>
                <a:latin typeface="Arial Black"/>
                <a:cs typeface="Arial Black"/>
              </a:rPr>
              <a:t> </a:t>
            </a:r>
            <a:r>
              <a:rPr sz="2400" spc="-35">
                <a:solidFill>
                  <a:srgbClr val="063D5E"/>
                </a:solidFill>
                <a:latin typeface="Arial Black"/>
                <a:cs typeface="Arial Black"/>
              </a:rPr>
              <a:t>Belonging</a:t>
            </a:r>
            <a:endParaRPr sz="2400">
              <a:latin typeface="Arial Black"/>
              <a:cs typeface="Arial Black"/>
            </a:endParaRPr>
          </a:p>
          <a:p>
            <a:pPr marL="11206" marR="277921">
              <a:lnSpc>
                <a:spcPct val="120800"/>
              </a:lnSpc>
              <a:spcBef>
                <a:spcPts val="2012"/>
              </a:spcBef>
            </a:pPr>
            <a:r>
              <a:rPr sz="1400" spc="-18">
                <a:solidFill>
                  <a:srgbClr val="242424"/>
                </a:solidFill>
                <a:latin typeface="Lucida Sans"/>
                <a:cs typeface="Lucida Sans"/>
              </a:rPr>
              <a:t>Perceptions</a:t>
            </a:r>
            <a:r>
              <a:rPr sz="1400" spc="-31">
                <a:solidFill>
                  <a:srgbClr val="242424"/>
                </a:solidFill>
                <a:latin typeface="Lucida Sans"/>
                <a:cs typeface="Lucida Sans"/>
              </a:rPr>
              <a:t> </a:t>
            </a:r>
            <a:r>
              <a:rPr sz="1400" spc="-26">
                <a:solidFill>
                  <a:srgbClr val="242424"/>
                </a:solidFill>
                <a:latin typeface="Lucida Sans"/>
                <a:cs typeface="Lucida Sans"/>
              </a:rPr>
              <a:t>of </a:t>
            </a:r>
            <a:r>
              <a:rPr sz="1400" spc="-40">
                <a:solidFill>
                  <a:srgbClr val="242424"/>
                </a:solidFill>
                <a:latin typeface="Lucida Sans"/>
                <a:cs typeface="Lucida Sans"/>
              </a:rPr>
              <a:t>belonging</a:t>
            </a:r>
            <a:r>
              <a:rPr sz="1400" spc="-26">
                <a:solidFill>
                  <a:srgbClr val="242424"/>
                </a:solidFill>
                <a:latin typeface="Lucida Sans"/>
                <a:cs typeface="Lucida Sans"/>
              </a:rPr>
              <a:t> </a:t>
            </a:r>
            <a:r>
              <a:rPr sz="1400" spc="-18">
                <a:solidFill>
                  <a:srgbClr val="242424"/>
                </a:solidFill>
                <a:latin typeface="Lucida Sans"/>
                <a:cs typeface="Lucida Sans"/>
              </a:rPr>
              <a:t>varied</a:t>
            </a:r>
            <a:r>
              <a:rPr sz="1400" spc="-26">
                <a:solidFill>
                  <a:srgbClr val="242424"/>
                </a:solidFill>
                <a:latin typeface="Lucida Sans"/>
                <a:cs typeface="Lucida Sans"/>
              </a:rPr>
              <a:t> </a:t>
            </a:r>
            <a:r>
              <a:rPr sz="1400" spc="-31">
                <a:solidFill>
                  <a:srgbClr val="242424"/>
                </a:solidFill>
                <a:latin typeface="Lucida Sans"/>
                <a:cs typeface="Lucida Sans"/>
              </a:rPr>
              <a:t>among </a:t>
            </a:r>
            <a:r>
              <a:rPr sz="1400" spc="-9">
                <a:solidFill>
                  <a:srgbClr val="242424"/>
                </a:solidFill>
                <a:latin typeface="Lucida Sans"/>
                <a:cs typeface="Lucida Sans"/>
              </a:rPr>
              <a:t>demographic groups.</a:t>
            </a:r>
            <a:endParaRPr sz="1400">
              <a:latin typeface="Lucida Sans"/>
              <a:cs typeface="Lucida Sans"/>
            </a:endParaRPr>
          </a:p>
          <a:p>
            <a:pPr marL="11206" marR="4483">
              <a:lnSpc>
                <a:spcPct val="120800"/>
              </a:lnSpc>
              <a:spcBef>
                <a:spcPts val="1059"/>
              </a:spcBef>
            </a:pPr>
            <a:r>
              <a:rPr sz="1400" spc="-26">
                <a:solidFill>
                  <a:srgbClr val="242424"/>
                </a:solidFill>
                <a:latin typeface="Lucida Sans"/>
                <a:cs typeface="Lucida Sans"/>
              </a:rPr>
              <a:t>Doctoral</a:t>
            </a:r>
            <a:r>
              <a:rPr sz="1400" spc="-22">
                <a:solidFill>
                  <a:srgbClr val="242424"/>
                </a:solidFill>
                <a:latin typeface="Lucida Sans"/>
                <a:cs typeface="Lucida Sans"/>
              </a:rPr>
              <a:t> </a:t>
            </a:r>
            <a:r>
              <a:rPr sz="1400" spc="-31">
                <a:solidFill>
                  <a:srgbClr val="242424"/>
                </a:solidFill>
                <a:latin typeface="Lucida Sans"/>
                <a:cs typeface="Lucida Sans"/>
              </a:rPr>
              <a:t>students,</a:t>
            </a:r>
            <a:r>
              <a:rPr sz="1400" spc="-18">
                <a:solidFill>
                  <a:srgbClr val="242424"/>
                </a:solidFill>
                <a:latin typeface="Lucida Sans"/>
                <a:cs typeface="Lucida Sans"/>
              </a:rPr>
              <a:t> </a:t>
            </a:r>
            <a:r>
              <a:rPr sz="1400" spc="-22">
                <a:solidFill>
                  <a:srgbClr val="242424"/>
                </a:solidFill>
                <a:latin typeface="Lucida Sans"/>
                <a:cs typeface="Lucida Sans"/>
              </a:rPr>
              <a:t>graduate</a:t>
            </a:r>
            <a:r>
              <a:rPr sz="1400" spc="-18">
                <a:solidFill>
                  <a:srgbClr val="242424"/>
                </a:solidFill>
                <a:latin typeface="Lucida Sans"/>
                <a:cs typeface="Lucida Sans"/>
              </a:rPr>
              <a:t> </a:t>
            </a:r>
            <a:r>
              <a:rPr sz="1400" spc="-31">
                <a:solidFill>
                  <a:srgbClr val="242424"/>
                </a:solidFill>
                <a:latin typeface="Lucida Sans"/>
                <a:cs typeface="Lucida Sans"/>
              </a:rPr>
              <a:t>students,</a:t>
            </a:r>
            <a:r>
              <a:rPr sz="1400" spc="-18">
                <a:solidFill>
                  <a:srgbClr val="242424"/>
                </a:solidFill>
                <a:latin typeface="Lucida Sans"/>
                <a:cs typeface="Lucida Sans"/>
              </a:rPr>
              <a:t> </a:t>
            </a:r>
            <a:r>
              <a:rPr sz="1400" spc="-31">
                <a:solidFill>
                  <a:srgbClr val="242424"/>
                </a:solidFill>
                <a:latin typeface="Lucida Sans"/>
                <a:cs typeface="Lucida Sans"/>
              </a:rPr>
              <a:t>residents,</a:t>
            </a:r>
            <a:r>
              <a:rPr sz="1400" spc="-18">
                <a:solidFill>
                  <a:srgbClr val="242424"/>
                </a:solidFill>
                <a:latin typeface="Lucida Sans"/>
                <a:cs typeface="Lucida Sans"/>
              </a:rPr>
              <a:t> </a:t>
            </a:r>
            <a:r>
              <a:rPr sz="1400" spc="-9">
                <a:solidFill>
                  <a:srgbClr val="242424"/>
                </a:solidFill>
                <a:latin typeface="Lucida Sans"/>
                <a:cs typeface="Lucida Sans"/>
              </a:rPr>
              <a:t>students </a:t>
            </a:r>
            <a:r>
              <a:rPr sz="1400" spc="-18">
                <a:solidFill>
                  <a:srgbClr val="242424"/>
                </a:solidFill>
                <a:latin typeface="Lucida Sans"/>
                <a:cs typeface="Lucida Sans"/>
              </a:rPr>
              <a:t>enrolled</a:t>
            </a:r>
            <a:r>
              <a:rPr sz="1400" spc="-31">
                <a:solidFill>
                  <a:srgbClr val="242424"/>
                </a:solidFill>
                <a:latin typeface="Lucida Sans"/>
                <a:cs typeface="Lucida Sans"/>
              </a:rPr>
              <a:t> less</a:t>
            </a:r>
            <a:r>
              <a:rPr sz="1400" spc="-26">
                <a:solidFill>
                  <a:srgbClr val="242424"/>
                </a:solidFill>
                <a:latin typeface="Lucida Sans"/>
                <a:cs typeface="Lucida Sans"/>
              </a:rPr>
              <a:t> </a:t>
            </a:r>
            <a:r>
              <a:rPr sz="1400" spc="-18">
                <a:solidFill>
                  <a:srgbClr val="242424"/>
                </a:solidFill>
                <a:latin typeface="Lucida Sans"/>
                <a:cs typeface="Lucida Sans"/>
              </a:rPr>
              <a:t>than</a:t>
            </a:r>
            <a:r>
              <a:rPr sz="1400" spc="-26">
                <a:solidFill>
                  <a:srgbClr val="242424"/>
                </a:solidFill>
                <a:latin typeface="Lucida Sans"/>
                <a:cs typeface="Lucida Sans"/>
              </a:rPr>
              <a:t> half-</a:t>
            </a:r>
            <a:r>
              <a:rPr sz="1400" spc="-31">
                <a:solidFill>
                  <a:srgbClr val="242424"/>
                </a:solidFill>
                <a:latin typeface="Lucida Sans"/>
                <a:cs typeface="Lucida Sans"/>
              </a:rPr>
              <a:t>time, </a:t>
            </a:r>
            <a:r>
              <a:rPr sz="1400" spc="-18">
                <a:solidFill>
                  <a:srgbClr val="242424"/>
                </a:solidFill>
                <a:latin typeface="Lucida Sans"/>
                <a:cs typeface="Lucida Sans"/>
              </a:rPr>
              <a:t>non-</a:t>
            </a:r>
            <a:r>
              <a:rPr sz="1400" spc="-26">
                <a:solidFill>
                  <a:srgbClr val="242424"/>
                </a:solidFill>
                <a:latin typeface="Lucida Sans"/>
                <a:cs typeface="Lucida Sans"/>
              </a:rPr>
              <a:t>athletes, </a:t>
            </a:r>
            <a:r>
              <a:rPr sz="1400" spc="-18">
                <a:solidFill>
                  <a:srgbClr val="242424"/>
                </a:solidFill>
                <a:latin typeface="Lucida Sans"/>
                <a:cs typeface="Lucida Sans"/>
              </a:rPr>
              <a:t>non-</a:t>
            </a:r>
            <a:r>
              <a:rPr sz="1400" spc="-9">
                <a:solidFill>
                  <a:srgbClr val="242424"/>
                </a:solidFill>
                <a:latin typeface="Lucida Sans"/>
                <a:cs typeface="Lucida Sans"/>
              </a:rPr>
              <a:t>residents, </a:t>
            </a:r>
            <a:r>
              <a:rPr sz="1400" spc="-18">
                <a:solidFill>
                  <a:srgbClr val="242424"/>
                </a:solidFill>
                <a:latin typeface="Lucida Sans"/>
                <a:cs typeface="Lucida Sans"/>
              </a:rPr>
              <a:t>undergraduate</a:t>
            </a:r>
            <a:r>
              <a:rPr sz="1400" spc="-9">
                <a:solidFill>
                  <a:srgbClr val="242424"/>
                </a:solidFill>
                <a:latin typeface="Lucida Sans"/>
                <a:cs typeface="Lucida Sans"/>
              </a:rPr>
              <a:t> </a:t>
            </a:r>
            <a:r>
              <a:rPr sz="1400" spc="-31">
                <a:solidFill>
                  <a:srgbClr val="242424"/>
                </a:solidFill>
                <a:latin typeface="Lucida Sans"/>
                <a:cs typeface="Lucida Sans"/>
              </a:rPr>
              <a:t>students,</a:t>
            </a:r>
            <a:r>
              <a:rPr sz="1400" spc="-9">
                <a:solidFill>
                  <a:srgbClr val="242424"/>
                </a:solidFill>
                <a:latin typeface="Lucida Sans"/>
                <a:cs typeface="Lucida Sans"/>
              </a:rPr>
              <a:t> </a:t>
            </a:r>
            <a:r>
              <a:rPr sz="1400" spc="-35">
                <a:solidFill>
                  <a:srgbClr val="242424"/>
                </a:solidFill>
                <a:latin typeface="Lucida Sans"/>
                <a:cs typeface="Lucida Sans"/>
              </a:rPr>
              <a:t>full-</a:t>
            </a:r>
            <a:r>
              <a:rPr sz="1400" spc="-22">
                <a:solidFill>
                  <a:srgbClr val="242424"/>
                </a:solidFill>
                <a:latin typeface="Lucida Sans"/>
                <a:cs typeface="Lucida Sans"/>
              </a:rPr>
              <a:t>time</a:t>
            </a:r>
            <a:r>
              <a:rPr sz="1400" spc="-9">
                <a:solidFill>
                  <a:srgbClr val="242424"/>
                </a:solidFill>
                <a:latin typeface="Lucida Sans"/>
                <a:cs typeface="Lucida Sans"/>
              </a:rPr>
              <a:t> </a:t>
            </a:r>
            <a:r>
              <a:rPr sz="1400" spc="-31">
                <a:solidFill>
                  <a:srgbClr val="242424"/>
                </a:solidFill>
                <a:latin typeface="Lucida Sans"/>
                <a:cs typeface="Lucida Sans"/>
              </a:rPr>
              <a:t>students,</a:t>
            </a:r>
            <a:r>
              <a:rPr sz="1400" spc="-9">
                <a:solidFill>
                  <a:srgbClr val="242424"/>
                </a:solidFill>
                <a:latin typeface="Lucida Sans"/>
                <a:cs typeface="Lucida Sans"/>
              </a:rPr>
              <a:t> </a:t>
            </a:r>
            <a:r>
              <a:rPr sz="1400" spc="-31">
                <a:solidFill>
                  <a:srgbClr val="242424"/>
                </a:solidFill>
                <a:latin typeface="Lucida Sans"/>
                <a:cs typeface="Lucida Sans"/>
              </a:rPr>
              <a:t>greek-</a:t>
            </a:r>
            <a:r>
              <a:rPr sz="1400" spc="-18">
                <a:solidFill>
                  <a:srgbClr val="242424"/>
                </a:solidFill>
                <a:latin typeface="Lucida Sans"/>
                <a:cs typeface="Lucida Sans"/>
              </a:rPr>
              <a:t>life </a:t>
            </a:r>
            <a:r>
              <a:rPr sz="1400" spc="-22">
                <a:solidFill>
                  <a:srgbClr val="242424"/>
                </a:solidFill>
                <a:latin typeface="Lucida Sans"/>
                <a:cs typeface="Lucida Sans"/>
              </a:rPr>
              <a:t>members,</a:t>
            </a:r>
            <a:r>
              <a:rPr sz="1400" spc="-31">
                <a:solidFill>
                  <a:srgbClr val="242424"/>
                </a:solidFill>
                <a:latin typeface="Lucida Sans"/>
                <a:cs typeface="Lucida Sans"/>
              </a:rPr>
              <a:t> </a:t>
            </a:r>
            <a:r>
              <a:rPr sz="1400" spc="-22">
                <a:solidFill>
                  <a:srgbClr val="242424"/>
                </a:solidFill>
                <a:latin typeface="Lucida Sans"/>
                <a:cs typeface="Lucida Sans"/>
              </a:rPr>
              <a:t>students</a:t>
            </a:r>
            <a:r>
              <a:rPr sz="1400" spc="-31">
                <a:solidFill>
                  <a:srgbClr val="242424"/>
                </a:solidFill>
                <a:latin typeface="Lucida Sans"/>
                <a:cs typeface="Lucida Sans"/>
              </a:rPr>
              <a:t> </a:t>
            </a:r>
            <a:r>
              <a:rPr sz="1400" spc="-22">
                <a:solidFill>
                  <a:srgbClr val="242424"/>
                </a:solidFill>
                <a:latin typeface="Lucida Sans"/>
                <a:cs typeface="Lucida Sans"/>
              </a:rPr>
              <a:t>with</a:t>
            </a:r>
            <a:r>
              <a:rPr sz="1400" spc="-31">
                <a:solidFill>
                  <a:srgbClr val="242424"/>
                </a:solidFill>
                <a:latin typeface="Lucida Sans"/>
                <a:cs typeface="Lucida Sans"/>
              </a:rPr>
              <a:t> </a:t>
            </a:r>
            <a:r>
              <a:rPr sz="1400" spc="-40">
                <a:solidFill>
                  <a:srgbClr val="242424"/>
                </a:solidFill>
                <a:latin typeface="Lucida Sans"/>
                <a:cs typeface="Lucida Sans"/>
              </a:rPr>
              <a:t>disabilities,</a:t>
            </a:r>
            <a:r>
              <a:rPr sz="1400" spc="-31">
                <a:solidFill>
                  <a:srgbClr val="242424"/>
                </a:solidFill>
                <a:latin typeface="Lucida Sans"/>
                <a:cs typeface="Lucida Sans"/>
              </a:rPr>
              <a:t> </a:t>
            </a:r>
            <a:r>
              <a:rPr sz="1400" spc="-22">
                <a:solidFill>
                  <a:srgbClr val="242424"/>
                </a:solidFill>
                <a:latin typeface="Lucida Sans"/>
                <a:cs typeface="Lucida Sans"/>
              </a:rPr>
              <a:t>TGQN</a:t>
            </a:r>
            <a:r>
              <a:rPr sz="1400" spc="-31">
                <a:solidFill>
                  <a:srgbClr val="242424"/>
                </a:solidFill>
                <a:latin typeface="Lucida Sans"/>
                <a:cs typeface="Lucida Sans"/>
              </a:rPr>
              <a:t> students, </a:t>
            </a:r>
            <a:r>
              <a:rPr sz="1400" spc="-22">
                <a:solidFill>
                  <a:srgbClr val="242424"/>
                </a:solidFill>
                <a:latin typeface="Lucida Sans"/>
                <a:cs typeface="Lucida Sans"/>
              </a:rPr>
              <a:t>and </a:t>
            </a:r>
            <a:r>
              <a:rPr sz="1400">
                <a:solidFill>
                  <a:srgbClr val="242424"/>
                </a:solidFill>
                <a:latin typeface="Lucida Sans"/>
                <a:cs typeface="Lucida Sans"/>
              </a:rPr>
              <a:t>White</a:t>
            </a:r>
            <a:r>
              <a:rPr sz="1400" spc="-53">
                <a:solidFill>
                  <a:srgbClr val="242424"/>
                </a:solidFill>
                <a:latin typeface="Lucida Sans"/>
                <a:cs typeface="Lucida Sans"/>
              </a:rPr>
              <a:t> </a:t>
            </a:r>
            <a:r>
              <a:rPr sz="1400" spc="-22">
                <a:solidFill>
                  <a:srgbClr val="242424"/>
                </a:solidFill>
                <a:latin typeface="Lucida Sans"/>
                <a:cs typeface="Lucida Sans"/>
              </a:rPr>
              <a:t>students</a:t>
            </a:r>
            <a:r>
              <a:rPr sz="1400" spc="-53">
                <a:solidFill>
                  <a:srgbClr val="242424"/>
                </a:solidFill>
                <a:latin typeface="Lucida Sans"/>
                <a:cs typeface="Lucida Sans"/>
              </a:rPr>
              <a:t> </a:t>
            </a:r>
            <a:r>
              <a:rPr sz="1400" spc="-9">
                <a:solidFill>
                  <a:srgbClr val="242424"/>
                </a:solidFill>
                <a:latin typeface="Lucida Sans"/>
                <a:cs typeface="Lucida Sans"/>
              </a:rPr>
              <a:t>reported</a:t>
            </a:r>
            <a:r>
              <a:rPr sz="1400" spc="-53">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9">
                <a:solidFill>
                  <a:srgbClr val="242424"/>
                </a:solidFill>
                <a:latin typeface="Lucida Sans"/>
                <a:cs typeface="Lucida Sans"/>
              </a:rPr>
              <a:t>lower</a:t>
            </a:r>
            <a:r>
              <a:rPr sz="1400" spc="-53">
                <a:solidFill>
                  <a:srgbClr val="242424"/>
                </a:solidFill>
                <a:latin typeface="Lucida Sans"/>
                <a:cs typeface="Lucida Sans"/>
              </a:rPr>
              <a:t> </a:t>
            </a:r>
            <a:r>
              <a:rPr sz="1400" spc="-18">
                <a:solidFill>
                  <a:srgbClr val="242424"/>
                </a:solidFill>
                <a:latin typeface="Lucida Sans"/>
                <a:cs typeface="Lucida Sans"/>
              </a:rPr>
              <a:t>sense</a:t>
            </a:r>
            <a:r>
              <a:rPr sz="1400" spc="-53">
                <a:solidFill>
                  <a:srgbClr val="242424"/>
                </a:solidFill>
                <a:latin typeface="Lucida Sans"/>
                <a:cs typeface="Lucida Sans"/>
              </a:rPr>
              <a:t> </a:t>
            </a:r>
            <a:r>
              <a:rPr sz="1400" spc="-26">
                <a:solidFill>
                  <a:srgbClr val="242424"/>
                </a:solidFill>
                <a:latin typeface="Lucida Sans"/>
                <a:cs typeface="Lucida Sans"/>
              </a:rPr>
              <a:t>of</a:t>
            </a:r>
            <a:r>
              <a:rPr sz="1400" spc="-53">
                <a:solidFill>
                  <a:srgbClr val="242424"/>
                </a:solidFill>
                <a:latin typeface="Lucida Sans"/>
                <a:cs typeface="Lucida Sans"/>
              </a:rPr>
              <a:t> </a:t>
            </a:r>
            <a:r>
              <a:rPr sz="1400" spc="-40">
                <a:solidFill>
                  <a:srgbClr val="242424"/>
                </a:solidFill>
                <a:latin typeface="Lucida Sans"/>
                <a:cs typeface="Lucida Sans"/>
              </a:rPr>
              <a:t>belonging</a:t>
            </a:r>
            <a:r>
              <a:rPr sz="1400" spc="-49">
                <a:solidFill>
                  <a:srgbClr val="242424"/>
                </a:solidFill>
                <a:latin typeface="Lucida Sans"/>
                <a:cs typeface="Lucida Sans"/>
              </a:rPr>
              <a:t> </a:t>
            </a:r>
            <a:r>
              <a:rPr sz="1400" spc="-18">
                <a:solidFill>
                  <a:srgbClr val="242424"/>
                </a:solidFill>
                <a:latin typeface="Lucida Sans"/>
                <a:cs typeface="Lucida Sans"/>
              </a:rPr>
              <a:t>than their</a:t>
            </a:r>
            <a:r>
              <a:rPr sz="1400" spc="-35">
                <a:solidFill>
                  <a:srgbClr val="242424"/>
                </a:solidFill>
                <a:latin typeface="Lucida Sans"/>
                <a:cs typeface="Lucida Sans"/>
              </a:rPr>
              <a:t> </a:t>
            </a:r>
            <a:r>
              <a:rPr sz="1400" spc="-22">
                <a:solidFill>
                  <a:srgbClr val="242424"/>
                </a:solidFill>
                <a:latin typeface="Lucida Sans"/>
                <a:cs typeface="Lucida Sans"/>
              </a:rPr>
              <a:t>respective</a:t>
            </a:r>
            <a:r>
              <a:rPr sz="1400" spc="-31">
                <a:solidFill>
                  <a:srgbClr val="242424"/>
                </a:solidFill>
                <a:latin typeface="Lucida Sans"/>
                <a:cs typeface="Lucida Sans"/>
              </a:rPr>
              <a:t> </a:t>
            </a:r>
            <a:r>
              <a:rPr sz="1400" spc="-9">
                <a:solidFill>
                  <a:srgbClr val="242424"/>
                </a:solidFill>
                <a:latin typeface="Lucida Sans"/>
                <a:cs typeface="Lucida Sans"/>
              </a:rPr>
              <a:t>counterparts.</a:t>
            </a:r>
            <a:endParaRPr sz="1400">
              <a:latin typeface="Lucida Sans"/>
              <a:cs typeface="Lucida Sans"/>
            </a:endParaRPr>
          </a:p>
        </p:txBody>
      </p:sp>
      <p:sp>
        <p:nvSpPr>
          <p:cNvPr id="6" name="object 6"/>
          <p:cNvSpPr/>
          <p:nvPr/>
        </p:nvSpPr>
        <p:spPr>
          <a:xfrm>
            <a:off x="8015231" y="1227528"/>
            <a:ext cx="1815353" cy="93009"/>
          </a:xfrm>
          <a:custGeom>
            <a:avLst/>
            <a:gdLst/>
            <a:ahLst/>
            <a:cxnLst/>
            <a:rect l="l" t="t" r="r" b="b"/>
            <a:pathLst>
              <a:path w="2057400" h="105409">
                <a:moveTo>
                  <a:pt x="0" y="0"/>
                </a:moveTo>
                <a:lnTo>
                  <a:pt x="0" y="104920"/>
                </a:lnTo>
                <a:lnTo>
                  <a:pt x="2057399" y="104920"/>
                </a:lnTo>
                <a:lnTo>
                  <a:pt x="2057399" y="0"/>
                </a:lnTo>
                <a:lnTo>
                  <a:pt x="0" y="0"/>
                </a:lnTo>
                <a:close/>
              </a:path>
            </a:pathLst>
          </a:custGeom>
          <a:solidFill>
            <a:srgbClr val="043D5D"/>
          </a:solidFill>
        </p:spPr>
        <p:txBody>
          <a:bodyPr wrap="square" lIns="0" tIns="0" rIns="0" bIns="0" rtlCol="0"/>
          <a:lstStyle/>
          <a:p>
            <a:endParaRPr sz="1588"/>
          </a:p>
        </p:txBody>
      </p:sp>
      <p:sp>
        <p:nvSpPr>
          <p:cNvPr id="7" name="object 7"/>
          <p:cNvSpPr/>
          <p:nvPr/>
        </p:nvSpPr>
        <p:spPr>
          <a:xfrm>
            <a:off x="8015232" y="1440858"/>
            <a:ext cx="1756522" cy="93009"/>
          </a:xfrm>
          <a:custGeom>
            <a:avLst/>
            <a:gdLst/>
            <a:ahLst/>
            <a:cxnLst/>
            <a:rect l="l" t="t" r="r" b="b"/>
            <a:pathLst>
              <a:path w="1990725" h="105410">
                <a:moveTo>
                  <a:pt x="0" y="0"/>
                </a:moveTo>
                <a:lnTo>
                  <a:pt x="0" y="104920"/>
                </a:lnTo>
                <a:lnTo>
                  <a:pt x="1990724" y="104920"/>
                </a:lnTo>
                <a:lnTo>
                  <a:pt x="1990724" y="0"/>
                </a:lnTo>
                <a:lnTo>
                  <a:pt x="0" y="0"/>
                </a:lnTo>
                <a:close/>
              </a:path>
            </a:pathLst>
          </a:custGeom>
          <a:solidFill>
            <a:srgbClr val="043D5D"/>
          </a:solidFill>
        </p:spPr>
        <p:txBody>
          <a:bodyPr wrap="square" lIns="0" tIns="0" rIns="0" bIns="0" rtlCol="0"/>
          <a:lstStyle/>
          <a:p>
            <a:endParaRPr sz="1588"/>
          </a:p>
        </p:txBody>
      </p:sp>
      <p:sp>
        <p:nvSpPr>
          <p:cNvPr id="8" name="object 8"/>
          <p:cNvSpPr/>
          <p:nvPr/>
        </p:nvSpPr>
        <p:spPr>
          <a:xfrm>
            <a:off x="8015232" y="1654187"/>
            <a:ext cx="1706096" cy="93009"/>
          </a:xfrm>
          <a:custGeom>
            <a:avLst/>
            <a:gdLst/>
            <a:ahLst/>
            <a:cxnLst/>
            <a:rect l="l" t="t" r="r" b="b"/>
            <a:pathLst>
              <a:path w="1933575" h="105410">
                <a:moveTo>
                  <a:pt x="0" y="0"/>
                </a:moveTo>
                <a:lnTo>
                  <a:pt x="0" y="104920"/>
                </a:lnTo>
                <a:lnTo>
                  <a:pt x="1933574" y="104920"/>
                </a:lnTo>
                <a:lnTo>
                  <a:pt x="1933574" y="0"/>
                </a:lnTo>
                <a:lnTo>
                  <a:pt x="0" y="0"/>
                </a:lnTo>
                <a:close/>
              </a:path>
            </a:pathLst>
          </a:custGeom>
          <a:solidFill>
            <a:srgbClr val="043D5D"/>
          </a:solidFill>
        </p:spPr>
        <p:txBody>
          <a:bodyPr wrap="square" lIns="0" tIns="0" rIns="0" bIns="0" rtlCol="0"/>
          <a:lstStyle/>
          <a:p>
            <a:endParaRPr sz="1588"/>
          </a:p>
        </p:txBody>
      </p:sp>
      <p:sp>
        <p:nvSpPr>
          <p:cNvPr id="9" name="object 9"/>
          <p:cNvSpPr/>
          <p:nvPr/>
        </p:nvSpPr>
        <p:spPr>
          <a:xfrm>
            <a:off x="8015232" y="1867516"/>
            <a:ext cx="1655669" cy="93009"/>
          </a:xfrm>
          <a:custGeom>
            <a:avLst/>
            <a:gdLst/>
            <a:ahLst/>
            <a:cxnLst/>
            <a:rect l="l" t="t" r="r" b="b"/>
            <a:pathLst>
              <a:path w="1876425" h="105410">
                <a:moveTo>
                  <a:pt x="0" y="0"/>
                </a:moveTo>
                <a:lnTo>
                  <a:pt x="0" y="104920"/>
                </a:lnTo>
                <a:lnTo>
                  <a:pt x="1876424" y="104920"/>
                </a:lnTo>
                <a:lnTo>
                  <a:pt x="1876424" y="0"/>
                </a:lnTo>
                <a:lnTo>
                  <a:pt x="0" y="0"/>
                </a:lnTo>
                <a:close/>
              </a:path>
            </a:pathLst>
          </a:custGeom>
          <a:solidFill>
            <a:srgbClr val="043D5D"/>
          </a:solidFill>
        </p:spPr>
        <p:txBody>
          <a:bodyPr wrap="square" lIns="0" tIns="0" rIns="0" bIns="0" rtlCol="0"/>
          <a:lstStyle/>
          <a:p>
            <a:endParaRPr sz="1588"/>
          </a:p>
        </p:txBody>
      </p:sp>
      <p:sp>
        <p:nvSpPr>
          <p:cNvPr id="10" name="object 10"/>
          <p:cNvSpPr/>
          <p:nvPr/>
        </p:nvSpPr>
        <p:spPr>
          <a:xfrm>
            <a:off x="8015232" y="2080845"/>
            <a:ext cx="1655669" cy="93009"/>
          </a:xfrm>
          <a:custGeom>
            <a:avLst/>
            <a:gdLst/>
            <a:ahLst/>
            <a:cxnLst/>
            <a:rect l="l" t="t" r="r" b="b"/>
            <a:pathLst>
              <a:path w="1876425" h="105410">
                <a:moveTo>
                  <a:pt x="0" y="0"/>
                </a:moveTo>
                <a:lnTo>
                  <a:pt x="0" y="104920"/>
                </a:lnTo>
                <a:lnTo>
                  <a:pt x="1876424" y="104920"/>
                </a:lnTo>
                <a:lnTo>
                  <a:pt x="1876424" y="0"/>
                </a:lnTo>
                <a:lnTo>
                  <a:pt x="0" y="0"/>
                </a:lnTo>
                <a:close/>
              </a:path>
            </a:pathLst>
          </a:custGeom>
          <a:solidFill>
            <a:srgbClr val="043D5D"/>
          </a:solidFill>
        </p:spPr>
        <p:txBody>
          <a:bodyPr wrap="square" lIns="0" tIns="0" rIns="0" bIns="0" rtlCol="0"/>
          <a:lstStyle/>
          <a:p>
            <a:endParaRPr sz="1588"/>
          </a:p>
        </p:txBody>
      </p:sp>
      <p:sp>
        <p:nvSpPr>
          <p:cNvPr id="11" name="object 11"/>
          <p:cNvSpPr/>
          <p:nvPr/>
        </p:nvSpPr>
        <p:spPr>
          <a:xfrm>
            <a:off x="8015232" y="2294173"/>
            <a:ext cx="1655669" cy="93009"/>
          </a:xfrm>
          <a:custGeom>
            <a:avLst/>
            <a:gdLst/>
            <a:ahLst/>
            <a:cxnLst/>
            <a:rect l="l" t="t" r="r" b="b"/>
            <a:pathLst>
              <a:path w="1876425" h="105410">
                <a:moveTo>
                  <a:pt x="0" y="0"/>
                </a:moveTo>
                <a:lnTo>
                  <a:pt x="0" y="104920"/>
                </a:lnTo>
                <a:lnTo>
                  <a:pt x="1876424" y="104920"/>
                </a:lnTo>
                <a:lnTo>
                  <a:pt x="1876424" y="0"/>
                </a:lnTo>
                <a:lnTo>
                  <a:pt x="0" y="0"/>
                </a:lnTo>
                <a:close/>
              </a:path>
            </a:pathLst>
          </a:custGeom>
          <a:solidFill>
            <a:srgbClr val="043D5D"/>
          </a:solidFill>
        </p:spPr>
        <p:txBody>
          <a:bodyPr wrap="square" lIns="0" tIns="0" rIns="0" bIns="0" rtlCol="0"/>
          <a:lstStyle/>
          <a:p>
            <a:endParaRPr sz="1588"/>
          </a:p>
        </p:txBody>
      </p:sp>
      <p:sp>
        <p:nvSpPr>
          <p:cNvPr id="12" name="object 12"/>
          <p:cNvSpPr/>
          <p:nvPr/>
        </p:nvSpPr>
        <p:spPr>
          <a:xfrm>
            <a:off x="8015232" y="2507502"/>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13" name="object 13"/>
          <p:cNvSpPr/>
          <p:nvPr/>
        </p:nvSpPr>
        <p:spPr>
          <a:xfrm>
            <a:off x="8015232" y="2720831"/>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14" name="object 14"/>
          <p:cNvSpPr/>
          <p:nvPr/>
        </p:nvSpPr>
        <p:spPr>
          <a:xfrm>
            <a:off x="8015232" y="2934161"/>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15" name="object 15"/>
          <p:cNvSpPr/>
          <p:nvPr/>
        </p:nvSpPr>
        <p:spPr>
          <a:xfrm>
            <a:off x="8015232" y="3147489"/>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16" name="object 16"/>
          <p:cNvSpPr/>
          <p:nvPr/>
        </p:nvSpPr>
        <p:spPr>
          <a:xfrm>
            <a:off x="8015232" y="3360818"/>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AC4E25"/>
          </a:solidFill>
        </p:spPr>
        <p:txBody>
          <a:bodyPr wrap="square" lIns="0" tIns="0" rIns="0" bIns="0" rtlCol="0"/>
          <a:lstStyle/>
          <a:p>
            <a:endParaRPr sz="1588"/>
          </a:p>
        </p:txBody>
      </p:sp>
      <p:sp>
        <p:nvSpPr>
          <p:cNvPr id="17" name="object 17"/>
          <p:cNvSpPr/>
          <p:nvPr/>
        </p:nvSpPr>
        <p:spPr>
          <a:xfrm>
            <a:off x="8015232" y="3574147"/>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18" name="object 18"/>
          <p:cNvSpPr/>
          <p:nvPr/>
        </p:nvSpPr>
        <p:spPr>
          <a:xfrm>
            <a:off x="8015232" y="3787476"/>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19" name="object 19"/>
          <p:cNvSpPr/>
          <p:nvPr/>
        </p:nvSpPr>
        <p:spPr>
          <a:xfrm>
            <a:off x="8015232" y="4000804"/>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20" name="object 20"/>
          <p:cNvSpPr/>
          <p:nvPr/>
        </p:nvSpPr>
        <p:spPr>
          <a:xfrm>
            <a:off x="8015232" y="4214133"/>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21" name="object 21"/>
          <p:cNvSpPr/>
          <p:nvPr/>
        </p:nvSpPr>
        <p:spPr>
          <a:xfrm>
            <a:off x="8015232" y="4427463"/>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22" name="object 22"/>
          <p:cNvSpPr/>
          <p:nvPr/>
        </p:nvSpPr>
        <p:spPr>
          <a:xfrm>
            <a:off x="8015232" y="4640792"/>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23" name="object 23"/>
          <p:cNvSpPr/>
          <p:nvPr/>
        </p:nvSpPr>
        <p:spPr>
          <a:xfrm>
            <a:off x="8015232" y="4854121"/>
            <a:ext cx="1596838" cy="93009"/>
          </a:xfrm>
          <a:custGeom>
            <a:avLst/>
            <a:gdLst/>
            <a:ahLst/>
            <a:cxnLst/>
            <a:rect l="l" t="t" r="r" b="b"/>
            <a:pathLst>
              <a:path w="1809750" h="105410">
                <a:moveTo>
                  <a:pt x="0" y="0"/>
                </a:moveTo>
                <a:lnTo>
                  <a:pt x="0" y="104920"/>
                </a:lnTo>
                <a:lnTo>
                  <a:pt x="1809749" y="104920"/>
                </a:lnTo>
                <a:lnTo>
                  <a:pt x="1809749" y="0"/>
                </a:lnTo>
                <a:lnTo>
                  <a:pt x="0" y="0"/>
                </a:lnTo>
                <a:close/>
              </a:path>
            </a:pathLst>
          </a:custGeom>
          <a:solidFill>
            <a:srgbClr val="043D5D"/>
          </a:solidFill>
        </p:spPr>
        <p:txBody>
          <a:bodyPr wrap="square" lIns="0" tIns="0" rIns="0" bIns="0" rtlCol="0"/>
          <a:lstStyle/>
          <a:p>
            <a:endParaRPr sz="1588"/>
          </a:p>
        </p:txBody>
      </p:sp>
      <p:sp>
        <p:nvSpPr>
          <p:cNvPr id="24" name="object 24"/>
          <p:cNvSpPr/>
          <p:nvPr/>
        </p:nvSpPr>
        <p:spPr>
          <a:xfrm>
            <a:off x="8015231" y="5067449"/>
            <a:ext cx="1546412" cy="93009"/>
          </a:xfrm>
          <a:custGeom>
            <a:avLst/>
            <a:gdLst/>
            <a:ahLst/>
            <a:cxnLst/>
            <a:rect l="l" t="t" r="r" b="b"/>
            <a:pathLst>
              <a:path w="1752600" h="105410">
                <a:moveTo>
                  <a:pt x="0" y="0"/>
                </a:moveTo>
                <a:lnTo>
                  <a:pt x="0" y="104920"/>
                </a:lnTo>
                <a:lnTo>
                  <a:pt x="1752599" y="104920"/>
                </a:lnTo>
                <a:lnTo>
                  <a:pt x="1752599" y="0"/>
                </a:lnTo>
                <a:lnTo>
                  <a:pt x="0" y="0"/>
                </a:lnTo>
                <a:close/>
              </a:path>
            </a:pathLst>
          </a:custGeom>
          <a:solidFill>
            <a:srgbClr val="043D5D"/>
          </a:solidFill>
        </p:spPr>
        <p:txBody>
          <a:bodyPr wrap="square" lIns="0" tIns="0" rIns="0" bIns="0" rtlCol="0"/>
          <a:lstStyle/>
          <a:p>
            <a:endParaRPr sz="1588"/>
          </a:p>
        </p:txBody>
      </p:sp>
      <p:sp>
        <p:nvSpPr>
          <p:cNvPr id="25" name="object 25"/>
          <p:cNvSpPr/>
          <p:nvPr/>
        </p:nvSpPr>
        <p:spPr>
          <a:xfrm>
            <a:off x="8015231" y="5280778"/>
            <a:ext cx="1546412" cy="93009"/>
          </a:xfrm>
          <a:custGeom>
            <a:avLst/>
            <a:gdLst/>
            <a:ahLst/>
            <a:cxnLst/>
            <a:rect l="l" t="t" r="r" b="b"/>
            <a:pathLst>
              <a:path w="1752600" h="105410">
                <a:moveTo>
                  <a:pt x="0" y="0"/>
                </a:moveTo>
                <a:lnTo>
                  <a:pt x="0" y="104920"/>
                </a:lnTo>
                <a:lnTo>
                  <a:pt x="1752599" y="104920"/>
                </a:lnTo>
                <a:lnTo>
                  <a:pt x="1752599" y="0"/>
                </a:lnTo>
                <a:lnTo>
                  <a:pt x="0" y="0"/>
                </a:lnTo>
                <a:close/>
              </a:path>
            </a:pathLst>
          </a:custGeom>
          <a:solidFill>
            <a:srgbClr val="043D5D"/>
          </a:solidFill>
        </p:spPr>
        <p:txBody>
          <a:bodyPr wrap="square" lIns="0" tIns="0" rIns="0" bIns="0" rtlCol="0"/>
          <a:lstStyle/>
          <a:p>
            <a:endParaRPr sz="1588"/>
          </a:p>
        </p:txBody>
      </p:sp>
      <p:sp>
        <p:nvSpPr>
          <p:cNvPr id="26" name="object 26"/>
          <p:cNvSpPr/>
          <p:nvPr/>
        </p:nvSpPr>
        <p:spPr>
          <a:xfrm>
            <a:off x="8015231" y="5494107"/>
            <a:ext cx="1546412" cy="93009"/>
          </a:xfrm>
          <a:custGeom>
            <a:avLst/>
            <a:gdLst/>
            <a:ahLst/>
            <a:cxnLst/>
            <a:rect l="l" t="t" r="r" b="b"/>
            <a:pathLst>
              <a:path w="1752600" h="105410">
                <a:moveTo>
                  <a:pt x="0" y="0"/>
                </a:moveTo>
                <a:lnTo>
                  <a:pt x="0" y="104920"/>
                </a:lnTo>
                <a:lnTo>
                  <a:pt x="1752599" y="104920"/>
                </a:lnTo>
                <a:lnTo>
                  <a:pt x="1752599" y="0"/>
                </a:lnTo>
                <a:lnTo>
                  <a:pt x="0" y="0"/>
                </a:lnTo>
                <a:close/>
              </a:path>
            </a:pathLst>
          </a:custGeom>
          <a:solidFill>
            <a:srgbClr val="043D5D"/>
          </a:solidFill>
        </p:spPr>
        <p:txBody>
          <a:bodyPr wrap="square" lIns="0" tIns="0" rIns="0" bIns="0" rtlCol="0"/>
          <a:lstStyle/>
          <a:p>
            <a:endParaRPr sz="1588"/>
          </a:p>
        </p:txBody>
      </p:sp>
      <p:sp>
        <p:nvSpPr>
          <p:cNvPr id="27" name="object 27"/>
          <p:cNvSpPr/>
          <p:nvPr/>
        </p:nvSpPr>
        <p:spPr>
          <a:xfrm>
            <a:off x="8015231" y="5707436"/>
            <a:ext cx="1546412" cy="93009"/>
          </a:xfrm>
          <a:custGeom>
            <a:avLst/>
            <a:gdLst/>
            <a:ahLst/>
            <a:cxnLst/>
            <a:rect l="l" t="t" r="r" b="b"/>
            <a:pathLst>
              <a:path w="1752600" h="105409">
                <a:moveTo>
                  <a:pt x="0" y="0"/>
                </a:moveTo>
                <a:lnTo>
                  <a:pt x="0" y="104920"/>
                </a:lnTo>
                <a:lnTo>
                  <a:pt x="1752599" y="104920"/>
                </a:lnTo>
                <a:lnTo>
                  <a:pt x="1752599" y="0"/>
                </a:lnTo>
                <a:lnTo>
                  <a:pt x="0" y="0"/>
                </a:lnTo>
                <a:close/>
              </a:path>
            </a:pathLst>
          </a:custGeom>
          <a:solidFill>
            <a:srgbClr val="043D5D"/>
          </a:solidFill>
        </p:spPr>
        <p:txBody>
          <a:bodyPr wrap="square" lIns="0" tIns="0" rIns="0" bIns="0" rtlCol="0"/>
          <a:lstStyle/>
          <a:p>
            <a:endParaRPr sz="1588"/>
          </a:p>
        </p:txBody>
      </p:sp>
      <p:sp>
        <p:nvSpPr>
          <p:cNvPr id="28" name="object 28"/>
          <p:cNvSpPr/>
          <p:nvPr/>
        </p:nvSpPr>
        <p:spPr>
          <a:xfrm>
            <a:off x="8015231" y="5920765"/>
            <a:ext cx="1546412" cy="93009"/>
          </a:xfrm>
          <a:custGeom>
            <a:avLst/>
            <a:gdLst/>
            <a:ahLst/>
            <a:cxnLst/>
            <a:rect l="l" t="t" r="r" b="b"/>
            <a:pathLst>
              <a:path w="1752600" h="105409">
                <a:moveTo>
                  <a:pt x="0" y="0"/>
                </a:moveTo>
                <a:lnTo>
                  <a:pt x="0" y="104920"/>
                </a:lnTo>
                <a:lnTo>
                  <a:pt x="1752599" y="104920"/>
                </a:lnTo>
                <a:lnTo>
                  <a:pt x="1752599" y="0"/>
                </a:lnTo>
                <a:lnTo>
                  <a:pt x="0" y="0"/>
                </a:lnTo>
                <a:close/>
              </a:path>
            </a:pathLst>
          </a:custGeom>
          <a:solidFill>
            <a:srgbClr val="043D5D"/>
          </a:solidFill>
        </p:spPr>
        <p:txBody>
          <a:bodyPr wrap="square" lIns="0" tIns="0" rIns="0" bIns="0" rtlCol="0"/>
          <a:lstStyle/>
          <a:p>
            <a:endParaRPr sz="1588"/>
          </a:p>
        </p:txBody>
      </p:sp>
      <p:sp>
        <p:nvSpPr>
          <p:cNvPr id="29" name="object 29"/>
          <p:cNvSpPr txBox="1"/>
          <p:nvPr/>
        </p:nvSpPr>
        <p:spPr>
          <a:xfrm>
            <a:off x="7469952" y="723930"/>
            <a:ext cx="3629848" cy="195981"/>
          </a:xfrm>
          <a:prstGeom prst="rect">
            <a:avLst/>
          </a:prstGeom>
        </p:spPr>
        <p:txBody>
          <a:bodyPr vert="horz" wrap="square" lIns="0" tIns="11206" rIns="0" bIns="0" rtlCol="0">
            <a:spAutoFit/>
          </a:bodyPr>
          <a:lstStyle/>
          <a:p>
            <a:pPr marL="802383" marR="4483" indent="-791738">
              <a:spcBef>
                <a:spcPts val="88"/>
              </a:spcBef>
            </a:pPr>
            <a:r>
              <a:rPr sz="1200" spc="-79">
                <a:solidFill>
                  <a:srgbClr val="585858"/>
                </a:solidFill>
                <a:latin typeface="Arial Black"/>
                <a:cs typeface="Arial Black"/>
              </a:rPr>
              <a:t>Fig.</a:t>
            </a:r>
            <a:r>
              <a:rPr sz="1200" spc="-44">
                <a:solidFill>
                  <a:srgbClr val="585858"/>
                </a:solidFill>
                <a:latin typeface="Arial Black"/>
                <a:cs typeface="Arial Black"/>
              </a:rPr>
              <a:t> </a:t>
            </a:r>
            <a:r>
              <a:rPr sz="1200" spc="-101">
                <a:solidFill>
                  <a:srgbClr val="585858"/>
                </a:solidFill>
                <a:latin typeface="Arial Black"/>
                <a:cs typeface="Arial Black"/>
              </a:rPr>
              <a:t>17</a:t>
            </a:r>
            <a:r>
              <a:rPr sz="1200" spc="-40">
                <a:solidFill>
                  <a:srgbClr val="585858"/>
                </a:solidFill>
                <a:latin typeface="Arial Black"/>
                <a:cs typeface="Arial Black"/>
              </a:rPr>
              <a:t> </a:t>
            </a:r>
            <a:r>
              <a:rPr sz="1200" spc="-62">
                <a:solidFill>
                  <a:srgbClr val="585858"/>
                </a:solidFill>
                <a:latin typeface="Arial Black"/>
                <a:cs typeface="Arial Black"/>
              </a:rPr>
              <a:t>Differences</a:t>
            </a:r>
            <a:r>
              <a:rPr sz="1200" spc="-44">
                <a:solidFill>
                  <a:srgbClr val="585858"/>
                </a:solidFill>
                <a:latin typeface="Arial Black"/>
                <a:cs typeface="Arial Black"/>
              </a:rPr>
              <a:t> </a:t>
            </a:r>
            <a:r>
              <a:rPr sz="1200" spc="-26">
                <a:solidFill>
                  <a:srgbClr val="585858"/>
                </a:solidFill>
                <a:latin typeface="Arial Black"/>
                <a:cs typeface="Arial Black"/>
              </a:rPr>
              <a:t>in</a:t>
            </a:r>
            <a:r>
              <a:rPr sz="1200" spc="-40">
                <a:solidFill>
                  <a:srgbClr val="585858"/>
                </a:solidFill>
                <a:latin typeface="Arial Black"/>
                <a:cs typeface="Arial Black"/>
              </a:rPr>
              <a:t> </a:t>
            </a:r>
            <a:r>
              <a:rPr sz="1200" spc="-62">
                <a:solidFill>
                  <a:srgbClr val="585858"/>
                </a:solidFill>
                <a:latin typeface="Arial Black"/>
                <a:cs typeface="Arial Black"/>
              </a:rPr>
              <a:t>perceptions</a:t>
            </a:r>
            <a:r>
              <a:rPr sz="1200" spc="-40">
                <a:solidFill>
                  <a:srgbClr val="585858"/>
                </a:solidFill>
                <a:latin typeface="Arial Black"/>
                <a:cs typeface="Arial Black"/>
              </a:rPr>
              <a:t> </a:t>
            </a:r>
            <a:r>
              <a:rPr sz="1200" spc="-22">
                <a:solidFill>
                  <a:srgbClr val="585858"/>
                </a:solidFill>
                <a:latin typeface="Arial Black"/>
                <a:cs typeface="Arial Black"/>
              </a:rPr>
              <a:t>of </a:t>
            </a:r>
            <a:r>
              <a:rPr sz="1200" spc="-9">
                <a:solidFill>
                  <a:srgbClr val="585858"/>
                </a:solidFill>
                <a:latin typeface="Arial Black"/>
                <a:cs typeface="Arial Black"/>
              </a:rPr>
              <a:t>belonging</a:t>
            </a:r>
            <a:endParaRPr sz="1200">
              <a:latin typeface="Arial Black"/>
              <a:cs typeface="Arial Black"/>
            </a:endParaRPr>
          </a:p>
        </p:txBody>
      </p:sp>
      <p:sp>
        <p:nvSpPr>
          <p:cNvPr id="30" name="object 30"/>
          <p:cNvSpPr txBox="1"/>
          <p:nvPr/>
        </p:nvSpPr>
        <p:spPr>
          <a:xfrm>
            <a:off x="9852996" y="118583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3.4</a:t>
            </a:r>
            <a:endParaRPr sz="882">
              <a:latin typeface="Arial"/>
              <a:cs typeface="Arial"/>
            </a:endParaRPr>
          </a:p>
        </p:txBody>
      </p:sp>
      <p:sp>
        <p:nvSpPr>
          <p:cNvPr id="31" name="object 31"/>
          <p:cNvSpPr txBox="1"/>
          <p:nvPr/>
        </p:nvSpPr>
        <p:spPr>
          <a:xfrm>
            <a:off x="9794165" y="140464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3.3</a:t>
            </a:r>
            <a:endParaRPr sz="882">
              <a:latin typeface="Arial"/>
              <a:cs typeface="Arial"/>
            </a:endParaRPr>
          </a:p>
        </p:txBody>
      </p:sp>
      <p:sp>
        <p:nvSpPr>
          <p:cNvPr id="32" name="object 32"/>
          <p:cNvSpPr txBox="1"/>
          <p:nvPr/>
        </p:nvSpPr>
        <p:spPr>
          <a:xfrm>
            <a:off x="9743738" y="161504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3.2</a:t>
            </a:r>
            <a:endParaRPr sz="882">
              <a:latin typeface="Arial"/>
              <a:cs typeface="Arial"/>
            </a:endParaRPr>
          </a:p>
        </p:txBody>
      </p:sp>
      <p:sp>
        <p:nvSpPr>
          <p:cNvPr id="33" name="object 33"/>
          <p:cNvSpPr txBox="1"/>
          <p:nvPr/>
        </p:nvSpPr>
        <p:spPr>
          <a:xfrm>
            <a:off x="9693312" y="183386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34" name="object 34"/>
          <p:cNvSpPr txBox="1"/>
          <p:nvPr/>
        </p:nvSpPr>
        <p:spPr>
          <a:xfrm>
            <a:off x="9693312" y="204426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35" name="object 35"/>
          <p:cNvSpPr txBox="1"/>
          <p:nvPr/>
        </p:nvSpPr>
        <p:spPr>
          <a:xfrm>
            <a:off x="9693312" y="225467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36" name="object 36"/>
          <p:cNvSpPr txBox="1"/>
          <p:nvPr/>
        </p:nvSpPr>
        <p:spPr>
          <a:xfrm>
            <a:off x="9634481" y="247348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37" name="object 37"/>
          <p:cNvSpPr txBox="1"/>
          <p:nvPr/>
        </p:nvSpPr>
        <p:spPr>
          <a:xfrm>
            <a:off x="9634481" y="268388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38" name="object 38"/>
          <p:cNvSpPr txBox="1"/>
          <p:nvPr/>
        </p:nvSpPr>
        <p:spPr>
          <a:xfrm>
            <a:off x="9634481" y="289429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39" name="object 39"/>
          <p:cNvSpPr txBox="1"/>
          <p:nvPr/>
        </p:nvSpPr>
        <p:spPr>
          <a:xfrm>
            <a:off x="9634481" y="311310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0" name="object 40"/>
          <p:cNvSpPr txBox="1"/>
          <p:nvPr/>
        </p:nvSpPr>
        <p:spPr>
          <a:xfrm>
            <a:off x="9634481" y="332351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1" name="object 41"/>
          <p:cNvSpPr txBox="1"/>
          <p:nvPr/>
        </p:nvSpPr>
        <p:spPr>
          <a:xfrm>
            <a:off x="9634481" y="353391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2" name="object 42"/>
          <p:cNvSpPr txBox="1"/>
          <p:nvPr/>
        </p:nvSpPr>
        <p:spPr>
          <a:xfrm>
            <a:off x="9634481" y="375272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3" name="object 43"/>
          <p:cNvSpPr txBox="1"/>
          <p:nvPr/>
        </p:nvSpPr>
        <p:spPr>
          <a:xfrm>
            <a:off x="9634481" y="396313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4" name="object 44"/>
          <p:cNvSpPr txBox="1"/>
          <p:nvPr/>
        </p:nvSpPr>
        <p:spPr>
          <a:xfrm>
            <a:off x="9634481" y="417353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5" name="object 45"/>
          <p:cNvSpPr txBox="1"/>
          <p:nvPr/>
        </p:nvSpPr>
        <p:spPr>
          <a:xfrm>
            <a:off x="9634481" y="439235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6" name="object 46"/>
          <p:cNvSpPr txBox="1"/>
          <p:nvPr/>
        </p:nvSpPr>
        <p:spPr>
          <a:xfrm>
            <a:off x="9634481" y="460275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7" name="object 47"/>
          <p:cNvSpPr txBox="1"/>
          <p:nvPr/>
        </p:nvSpPr>
        <p:spPr>
          <a:xfrm>
            <a:off x="9634481" y="481315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48" name="object 48"/>
          <p:cNvSpPr txBox="1"/>
          <p:nvPr/>
        </p:nvSpPr>
        <p:spPr>
          <a:xfrm>
            <a:off x="9584054" y="503197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49" name="object 49"/>
          <p:cNvSpPr txBox="1"/>
          <p:nvPr/>
        </p:nvSpPr>
        <p:spPr>
          <a:xfrm>
            <a:off x="9584054" y="524237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50" name="object 50"/>
          <p:cNvSpPr txBox="1"/>
          <p:nvPr/>
        </p:nvSpPr>
        <p:spPr>
          <a:xfrm>
            <a:off x="9584054" y="545277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51" name="object 51"/>
          <p:cNvSpPr txBox="1"/>
          <p:nvPr/>
        </p:nvSpPr>
        <p:spPr>
          <a:xfrm>
            <a:off x="9584054" y="567159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52" name="object 52"/>
          <p:cNvSpPr txBox="1"/>
          <p:nvPr/>
        </p:nvSpPr>
        <p:spPr>
          <a:xfrm>
            <a:off x="9584054" y="588199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53" name="object 53"/>
          <p:cNvSpPr txBox="1"/>
          <p:nvPr/>
        </p:nvSpPr>
        <p:spPr>
          <a:xfrm>
            <a:off x="6974317" y="1200975"/>
            <a:ext cx="918882" cy="4895538"/>
          </a:xfrm>
          <a:prstGeom prst="rect">
            <a:avLst/>
          </a:prstGeom>
        </p:spPr>
        <p:txBody>
          <a:bodyPr vert="horz" wrap="square" lIns="0" tIns="11206" rIns="0" bIns="0" rtlCol="0">
            <a:spAutoFit/>
          </a:bodyPr>
          <a:lstStyle/>
          <a:p>
            <a:pPr marR="5043" algn="r">
              <a:spcBef>
                <a:spcPts val="88"/>
              </a:spcBef>
            </a:pPr>
            <a:r>
              <a:rPr sz="794" spc="-9">
                <a:solidFill>
                  <a:srgbClr val="585858"/>
                </a:solidFill>
                <a:latin typeface="Lucida Sans"/>
                <a:cs typeface="Lucida Sans"/>
              </a:rPr>
              <a:t>Athlete</a:t>
            </a:r>
            <a:endParaRPr sz="794">
              <a:latin typeface="Lucida Sans"/>
              <a:cs typeface="Lucida Sans"/>
            </a:endParaRPr>
          </a:p>
          <a:p>
            <a:pPr marL="300334" marR="4483" indent="26896" algn="r">
              <a:lnSpc>
                <a:spcPct val="173900"/>
              </a:lnSpc>
            </a:pPr>
            <a:r>
              <a:rPr sz="794" spc="-18">
                <a:solidFill>
                  <a:srgbClr val="585858"/>
                </a:solidFill>
                <a:latin typeface="Lucida Sans"/>
                <a:cs typeface="Lucida Sans"/>
              </a:rPr>
              <a:t>Professional International</a:t>
            </a:r>
            <a:endParaRPr sz="794">
              <a:latin typeface="Lucida Sans"/>
              <a:cs typeface="Lucida Sans"/>
            </a:endParaRPr>
          </a:p>
          <a:p>
            <a:pPr marL="11206" marR="4483" indent="461707" algn="r">
              <a:lnSpc>
                <a:spcPct val="173900"/>
              </a:lnSpc>
              <a:spcBef>
                <a:spcPts val="66"/>
              </a:spcBef>
            </a:pPr>
            <a:r>
              <a:rPr sz="794" spc="-18">
                <a:solidFill>
                  <a:srgbClr val="585858"/>
                </a:solidFill>
                <a:latin typeface="Lucida Sans"/>
                <a:cs typeface="Lucida Sans"/>
              </a:rPr>
              <a:t>Half-</a:t>
            </a:r>
            <a:r>
              <a:rPr sz="794" spc="-22">
                <a:solidFill>
                  <a:srgbClr val="585858"/>
                </a:solidFill>
                <a:latin typeface="Lucida Sans"/>
                <a:cs typeface="Lucida Sans"/>
              </a:rPr>
              <a:t>time </a:t>
            </a:r>
            <a:r>
              <a:rPr sz="794" spc="-9">
                <a:solidFill>
                  <a:srgbClr val="585858"/>
                </a:solidFill>
                <a:latin typeface="Lucida Sans"/>
                <a:cs typeface="Lucida Sans"/>
              </a:rPr>
              <a:t>Non-</a:t>
            </a:r>
            <a:r>
              <a:rPr sz="794" spc="-18">
                <a:solidFill>
                  <a:srgbClr val="585858"/>
                </a:solidFill>
                <a:latin typeface="Lucida Sans"/>
                <a:cs typeface="Lucida Sans"/>
              </a:rPr>
              <a:t>Greek</a:t>
            </a:r>
            <a:r>
              <a:rPr sz="794" spc="-4">
                <a:solidFill>
                  <a:srgbClr val="585858"/>
                </a:solidFill>
                <a:latin typeface="Lucida Sans"/>
                <a:cs typeface="Lucida Sans"/>
              </a:rPr>
              <a:t> </a:t>
            </a:r>
            <a:r>
              <a:rPr sz="794" spc="-18">
                <a:solidFill>
                  <a:srgbClr val="585858"/>
                </a:solidFill>
                <a:latin typeface="Lucida Sans"/>
                <a:cs typeface="Lucida Sans"/>
              </a:rPr>
              <a:t>life </a:t>
            </a:r>
            <a:r>
              <a:rPr sz="794" spc="-22">
                <a:solidFill>
                  <a:srgbClr val="585858"/>
                </a:solidFill>
                <a:latin typeface="Lucida Sans"/>
                <a:cs typeface="Lucida Sans"/>
              </a:rPr>
              <a:t>Three</a:t>
            </a:r>
            <a:r>
              <a:rPr sz="794" spc="-13">
                <a:solidFill>
                  <a:srgbClr val="585858"/>
                </a:solidFill>
                <a:latin typeface="Lucida Sans"/>
                <a:cs typeface="Lucida Sans"/>
              </a:rPr>
              <a:t> </a:t>
            </a:r>
            <a:r>
              <a:rPr sz="794" spc="-9">
                <a:solidFill>
                  <a:srgbClr val="585858"/>
                </a:solidFill>
                <a:latin typeface="Lucida Sans"/>
                <a:cs typeface="Lucida Sans"/>
              </a:rPr>
              <a:t>quarter-</a:t>
            </a:r>
            <a:r>
              <a:rPr sz="794" spc="-18">
                <a:solidFill>
                  <a:srgbClr val="585858"/>
                </a:solidFill>
                <a:latin typeface="Lucida Sans"/>
                <a:cs typeface="Lucida Sans"/>
              </a:rPr>
              <a:t>time</a:t>
            </a:r>
            <a:endParaRPr sz="794">
              <a:latin typeface="Lucida Sans"/>
              <a:cs typeface="Lucida Sans"/>
            </a:endParaRPr>
          </a:p>
          <a:p>
            <a:pPr marR="5043" algn="r">
              <a:spcBef>
                <a:spcPts val="767"/>
              </a:spcBef>
            </a:pPr>
            <a:r>
              <a:rPr sz="794" spc="-9">
                <a:solidFill>
                  <a:srgbClr val="585858"/>
                </a:solidFill>
                <a:latin typeface="Lucida Sans"/>
                <a:cs typeface="Lucida Sans"/>
              </a:rPr>
              <a:t>BIPOC</a:t>
            </a:r>
            <a:endParaRPr sz="794">
              <a:latin typeface="Lucida Sans"/>
              <a:cs typeface="Lucida Sans"/>
            </a:endParaRPr>
          </a:p>
          <a:p>
            <a:pPr marR="4483" algn="r">
              <a:spcBef>
                <a:spcPts val="706"/>
              </a:spcBef>
            </a:pPr>
            <a:r>
              <a:rPr sz="794" spc="-9">
                <a:solidFill>
                  <a:srgbClr val="585858"/>
                </a:solidFill>
                <a:latin typeface="Lucida Sans"/>
                <a:cs typeface="Lucida Sans"/>
              </a:rPr>
              <a:t>Non-disability</a:t>
            </a:r>
            <a:endParaRPr sz="794">
              <a:latin typeface="Lucida Sans"/>
              <a:cs typeface="Lucida Sans"/>
            </a:endParaRPr>
          </a:p>
          <a:p>
            <a:pPr marR="5043" algn="r">
              <a:spcBef>
                <a:spcPts val="702"/>
              </a:spcBef>
            </a:pPr>
            <a:r>
              <a:rPr sz="794" spc="-22">
                <a:solidFill>
                  <a:srgbClr val="585858"/>
                </a:solidFill>
                <a:latin typeface="Lucida Sans"/>
                <a:cs typeface="Lucida Sans"/>
              </a:rPr>
              <a:t>Man</a:t>
            </a:r>
            <a:endParaRPr sz="794">
              <a:latin typeface="Lucida Sans"/>
              <a:cs typeface="Lucida Sans"/>
            </a:endParaRPr>
          </a:p>
          <a:p>
            <a:pPr marL="463948" marR="5043" indent="76204" algn="r">
              <a:lnSpc>
                <a:spcPct val="175600"/>
              </a:lnSpc>
              <a:spcBef>
                <a:spcPts val="53"/>
              </a:spcBef>
            </a:pPr>
            <a:r>
              <a:rPr sz="794" spc="-9">
                <a:solidFill>
                  <a:srgbClr val="585858"/>
                </a:solidFill>
                <a:latin typeface="Lucida Sans"/>
                <a:cs typeface="Lucida Sans"/>
              </a:rPr>
              <a:t>Woman Overall Doctoral Graduate Resident</a:t>
            </a:r>
            <a:endParaRPr sz="794">
              <a:latin typeface="Lucida Sans"/>
              <a:cs typeface="Lucida Sans"/>
            </a:endParaRPr>
          </a:p>
          <a:p>
            <a:pPr marR="4483" algn="r">
              <a:spcBef>
                <a:spcPts val="767"/>
              </a:spcBef>
            </a:pPr>
            <a:r>
              <a:rPr sz="794" spc="-26">
                <a:solidFill>
                  <a:srgbClr val="585858"/>
                </a:solidFill>
                <a:latin typeface="Lucida Sans"/>
                <a:cs typeface="Lucida Sans"/>
              </a:rPr>
              <a:t>Less</a:t>
            </a:r>
            <a:r>
              <a:rPr sz="794" spc="-9">
                <a:solidFill>
                  <a:srgbClr val="585858"/>
                </a:solidFill>
                <a:latin typeface="Lucida Sans"/>
                <a:cs typeface="Lucida Sans"/>
              </a:rPr>
              <a:t> </a:t>
            </a:r>
            <a:r>
              <a:rPr sz="794" spc="-18">
                <a:solidFill>
                  <a:srgbClr val="585858"/>
                </a:solidFill>
                <a:latin typeface="Lucida Sans"/>
                <a:cs typeface="Lucida Sans"/>
              </a:rPr>
              <a:t>than</a:t>
            </a:r>
            <a:r>
              <a:rPr sz="794" spc="-9">
                <a:solidFill>
                  <a:srgbClr val="585858"/>
                </a:solidFill>
                <a:latin typeface="Lucida Sans"/>
                <a:cs typeface="Lucida Sans"/>
              </a:rPr>
              <a:t> </a:t>
            </a:r>
            <a:r>
              <a:rPr sz="794" spc="-22">
                <a:solidFill>
                  <a:srgbClr val="585858"/>
                </a:solidFill>
                <a:latin typeface="Lucida Sans"/>
                <a:cs typeface="Lucida Sans"/>
              </a:rPr>
              <a:t>half-</a:t>
            </a:r>
            <a:r>
              <a:rPr sz="794" spc="-18">
                <a:solidFill>
                  <a:srgbClr val="585858"/>
                </a:solidFill>
                <a:latin typeface="Lucida Sans"/>
                <a:cs typeface="Lucida Sans"/>
              </a:rPr>
              <a:t>time</a:t>
            </a:r>
            <a:endParaRPr sz="794">
              <a:latin typeface="Lucida Sans"/>
              <a:cs typeface="Lucida Sans"/>
            </a:endParaRPr>
          </a:p>
          <a:p>
            <a:pPr marL="288567" marR="4483" indent="59394" algn="r">
              <a:lnSpc>
                <a:spcPct val="173900"/>
              </a:lnSpc>
            </a:pPr>
            <a:r>
              <a:rPr sz="794" spc="-9">
                <a:solidFill>
                  <a:srgbClr val="585858"/>
                </a:solidFill>
                <a:latin typeface="Lucida Sans"/>
                <a:cs typeface="Lucida Sans"/>
              </a:rPr>
              <a:t>Non-</a:t>
            </a:r>
            <a:r>
              <a:rPr sz="794" spc="-18">
                <a:solidFill>
                  <a:srgbClr val="585858"/>
                </a:solidFill>
                <a:latin typeface="Lucida Sans"/>
                <a:cs typeface="Lucida Sans"/>
              </a:rPr>
              <a:t>athlete </a:t>
            </a:r>
            <a:r>
              <a:rPr sz="794" spc="-9">
                <a:solidFill>
                  <a:srgbClr val="585858"/>
                </a:solidFill>
                <a:latin typeface="Lucida Sans"/>
                <a:cs typeface="Lucida Sans"/>
              </a:rPr>
              <a:t>Non-</a:t>
            </a:r>
            <a:r>
              <a:rPr sz="794" spc="-18">
                <a:solidFill>
                  <a:srgbClr val="585858"/>
                </a:solidFill>
                <a:latin typeface="Lucida Sans"/>
                <a:cs typeface="Lucida Sans"/>
              </a:rPr>
              <a:t>resident</a:t>
            </a:r>
            <a:endParaRPr sz="794">
              <a:latin typeface="Lucida Sans"/>
              <a:cs typeface="Lucida Sans"/>
            </a:endParaRPr>
          </a:p>
          <a:p>
            <a:pPr marR="4483" algn="r">
              <a:spcBef>
                <a:spcPts val="772"/>
              </a:spcBef>
            </a:pPr>
            <a:r>
              <a:rPr sz="794" spc="-9">
                <a:solidFill>
                  <a:srgbClr val="585858"/>
                </a:solidFill>
                <a:latin typeface="Lucida Sans"/>
                <a:cs typeface="Lucida Sans"/>
              </a:rPr>
              <a:t>Undergraduate</a:t>
            </a:r>
            <a:endParaRPr sz="794">
              <a:latin typeface="Lucida Sans"/>
              <a:cs typeface="Lucida Sans"/>
            </a:endParaRPr>
          </a:p>
          <a:p>
            <a:pPr marL="458345" marR="4483" indent="39223" algn="r">
              <a:lnSpc>
                <a:spcPct val="173900"/>
              </a:lnSpc>
            </a:pPr>
            <a:r>
              <a:rPr sz="794" spc="-26">
                <a:solidFill>
                  <a:srgbClr val="585858"/>
                </a:solidFill>
                <a:latin typeface="Lucida Sans"/>
                <a:cs typeface="Lucida Sans"/>
              </a:rPr>
              <a:t>Full-</a:t>
            </a:r>
            <a:r>
              <a:rPr sz="794" spc="-22">
                <a:solidFill>
                  <a:srgbClr val="585858"/>
                </a:solidFill>
                <a:latin typeface="Lucida Sans"/>
                <a:cs typeface="Lucida Sans"/>
              </a:rPr>
              <a:t>time </a:t>
            </a:r>
            <a:r>
              <a:rPr sz="794" spc="-18">
                <a:solidFill>
                  <a:srgbClr val="585858"/>
                </a:solidFill>
                <a:latin typeface="Lucida Sans"/>
                <a:cs typeface="Lucida Sans"/>
              </a:rPr>
              <a:t>Greek</a:t>
            </a:r>
            <a:r>
              <a:rPr sz="794" spc="-26">
                <a:solidFill>
                  <a:srgbClr val="585858"/>
                </a:solidFill>
                <a:latin typeface="Lucida Sans"/>
                <a:cs typeface="Lucida Sans"/>
              </a:rPr>
              <a:t> </a:t>
            </a:r>
            <a:r>
              <a:rPr sz="794" spc="-22">
                <a:solidFill>
                  <a:srgbClr val="585858"/>
                </a:solidFill>
                <a:latin typeface="Lucida Sans"/>
                <a:cs typeface="Lucida Sans"/>
              </a:rPr>
              <a:t>life</a:t>
            </a:r>
            <a:endParaRPr sz="794">
              <a:latin typeface="Lucida Sans"/>
              <a:cs typeface="Lucida Sans"/>
            </a:endParaRPr>
          </a:p>
          <a:p>
            <a:pPr marR="4483" algn="r">
              <a:spcBef>
                <a:spcPts val="767"/>
              </a:spcBef>
            </a:pPr>
            <a:r>
              <a:rPr sz="794" spc="-9">
                <a:solidFill>
                  <a:srgbClr val="585858"/>
                </a:solidFill>
                <a:latin typeface="Lucida Sans"/>
                <a:cs typeface="Lucida Sans"/>
              </a:rPr>
              <a:t>Disability</a:t>
            </a:r>
            <a:endParaRPr sz="794">
              <a:latin typeface="Lucida Sans"/>
              <a:cs typeface="Lucida Sans"/>
            </a:endParaRPr>
          </a:p>
          <a:p>
            <a:pPr marR="5043" algn="r">
              <a:spcBef>
                <a:spcPts val="706"/>
              </a:spcBef>
            </a:pPr>
            <a:r>
              <a:rPr sz="794" spc="-18">
                <a:solidFill>
                  <a:srgbClr val="585858"/>
                </a:solidFill>
                <a:latin typeface="Lucida Sans"/>
                <a:cs typeface="Lucida Sans"/>
              </a:rPr>
              <a:t>TGQN</a:t>
            </a:r>
            <a:endParaRPr sz="794">
              <a:latin typeface="Lucida Sans"/>
              <a:cs typeface="Lucida Sans"/>
            </a:endParaRPr>
          </a:p>
          <a:p>
            <a:pPr marR="5043" algn="r">
              <a:spcBef>
                <a:spcPts val="702"/>
              </a:spcBef>
            </a:pPr>
            <a:r>
              <a:rPr sz="794" spc="-9">
                <a:solidFill>
                  <a:srgbClr val="585858"/>
                </a:solidFill>
                <a:latin typeface="Lucida Sans"/>
                <a:cs typeface="Lucida Sans"/>
              </a:rPr>
              <a:t>White</a:t>
            </a:r>
            <a:endParaRPr sz="794">
              <a:latin typeface="Lucida Sans"/>
              <a:cs typeface="Lucida Sans"/>
            </a:endParaRPr>
          </a:p>
        </p:txBody>
      </p:sp>
      <p:sp>
        <p:nvSpPr>
          <p:cNvPr id="54" name="object 54"/>
          <p:cNvSpPr txBox="1"/>
          <p:nvPr/>
        </p:nvSpPr>
        <p:spPr>
          <a:xfrm>
            <a:off x="669290" y="574403"/>
            <a:ext cx="3936626" cy="201367"/>
          </a:xfrm>
          <a:prstGeom prst="rect">
            <a:avLst/>
          </a:prstGeom>
        </p:spPr>
        <p:txBody>
          <a:bodyPr vert="horz" wrap="square" lIns="0" tIns="11206" rIns="0" bIns="0" rtlCol="0">
            <a:spAutoFit/>
          </a:bodyPr>
          <a:lstStyle/>
          <a:p>
            <a:pPr marL="11206">
              <a:spcBef>
                <a:spcPts val="88"/>
              </a:spcBef>
            </a:pPr>
            <a:r>
              <a:rPr sz="1235" spc="-124">
                <a:solidFill>
                  <a:srgbClr val="B6B6B6"/>
                </a:solidFill>
                <a:latin typeface="Arial Black"/>
                <a:cs typeface="Arial Black"/>
              </a:rPr>
              <a:t>SCHOOL</a:t>
            </a:r>
            <a:r>
              <a:rPr sz="1235" spc="-49">
                <a:solidFill>
                  <a:srgbClr val="B6B6B6"/>
                </a:solidFill>
                <a:latin typeface="Arial Black"/>
                <a:cs typeface="Arial Black"/>
              </a:rPr>
              <a:t> </a:t>
            </a:r>
            <a:r>
              <a:rPr sz="1235" spc="-146">
                <a:solidFill>
                  <a:srgbClr val="B6B6B6"/>
                </a:solidFill>
                <a:latin typeface="Arial Black"/>
                <a:cs typeface="Arial Black"/>
              </a:rPr>
              <a:t>CONNECTEDNESS</a:t>
            </a:r>
            <a:r>
              <a:rPr sz="1235" spc="-49">
                <a:solidFill>
                  <a:srgbClr val="B6B6B6"/>
                </a:solidFill>
                <a:latin typeface="Arial Black"/>
                <a:cs typeface="Arial Black"/>
              </a:rPr>
              <a:t> </a:t>
            </a:r>
            <a:r>
              <a:rPr sz="1235" spc="331">
                <a:solidFill>
                  <a:srgbClr val="B6B6B6"/>
                </a:solidFill>
                <a:latin typeface="Arial Black"/>
                <a:cs typeface="Arial Black"/>
              </a:rPr>
              <a:t>|</a:t>
            </a:r>
            <a:r>
              <a:rPr sz="1235" spc="-49">
                <a:solidFill>
                  <a:srgbClr val="B6B6B6"/>
                </a:solidFill>
                <a:latin typeface="Arial Black"/>
                <a:cs typeface="Arial Black"/>
              </a:rPr>
              <a:t> </a:t>
            </a:r>
            <a:r>
              <a:rPr sz="1059" spc="-26">
                <a:solidFill>
                  <a:srgbClr val="B6B6B6"/>
                </a:solidFill>
                <a:latin typeface="Lucida Sans"/>
                <a:cs typeface="Lucida Sans"/>
              </a:rPr>
              <a:t>Demographic</a:t>
            </a:r>
            <a:r>
              <a:rPr sz="1059" spc="-22">
                <a:solidFill>
                  <a:srgbClr val="B6B6B6"/>
                </a:solidFill>
                <a:latin typeface="Lucida Sans"/>
                <a:cs typeface="Lucida Sans"/>
              </a:rPr>
              <a:t> </a:t>
            </a:r>
            <a:r>
              <a:rPr sz="1059" spc="-9">
                <a:solidFill>
                  <a:srgbClr val="B6B6B6"/>
                </a:solidFill>
                <a:latin typeface="Lucida Sans"/>
                <a:cs typeface="Lucida Sans"/>
              </a:rPr>
              <a:t>Comparisons</a:t>
            </a:r>
            <a:endParaRPr sz="1059">
              <a:latin typeface="Lucida Sans"/>
              <a:cs typeface="Lucida Sans"/>
            </a:endParaRPr>
          </a:p>
        </p:txBody>
      </p:sp>
      <p:sp>
        <p:nvSpPr>
          <p:cNvPr id="55" name="object 55"/>
          <p:cNvSpPr/>
          <p:nvPr/>
        </p:nvSpPr>
        <p:spPr>
          <a:xfrm>
            <a:off x="0" y="6602952"/>
            <a:ext cx="12192000" cy="275425"/>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112"/>
            <a:ext cx="12192162" cy="6857776"/>
            <a:chOff x="411981" y="127"/>
            <a:chExt cx="9646546" cy="7772146"/>
          </a:xfrm>
        </p:grpSpPr>
        <p:sp>
          <p:nvSpPr>
            <p:cNvPr id="3" name="object 3"/>
            <p:cNvSpPr/>
            <p:nvPr/>
          </p:nvSpPr>
          <p:spPr>
            <a:xfrm>
              <a:off x="5623052" y="127"/>
              <a:ext cx="4435475" cy="7483475"/>
            </a:xfrm>
            <a:custGeom>
              <a:avLst/>
              <a:gdLst/>
              <a:ahLst/>
              <a:cxnLst/>
              <a:rect l="l" t="t" r="r" b="b"/>
              <a:pathLst>
                <a:path w="4435475" h="7483475">
                  <a:moveTo>
                    <a:pt x="4435347" y="0"/>
                  </a:moveTo>
                  <a:lnTo>
                    <a:pt x="0" y="0"/>
                  </a:lnTo>
                  <a:lnTo>
                    <a:pt x="0" y="7483220"/>
                  </a:lnTo>
                  <a:lnTo>
                    <a:pt x="4435347" y="7483220"/>
                  </a:lnTo>
                  <a:lnTo>
                    <a:pt x="4435347" y="0"/>
                  </a:lnTo>
                  <a:close/>
                </a:path>
              </a:pathLst>
            </a:custGeom>
            <a:solidFill>
              <a:srgbClr val="F7F7F7"/>
            </a:solidFill>
          </p:spPr>
          <p:txBody>
            <a:bodyPr wrap="square" lIns="0" tIns="0" rIns="0" bIns="0" rtlCol="0"/>
            <a:lstStyle/>
            <a:p>
              <a:endParaRPr sz="1588"/>
            </a:p>
          </p:txBody>
        </p:sp>
        <p:sp>
          <p:nvSpPr>
            <p:cNvPr id="4" name="object 4"/>
            <p:cNvSpPr/>
            <p:nvPr/>
          </p:nvSpPr>
          <p:spPr>
            <a:xfrm>
              <a:off x="411981" y="7483347"/>
              <a:ext cx="9646418" cy="288926"/>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grpSp>
      <p:sp>
        <p:nvSpPr>
          <p:cNvPr id="5" name="object 5"/>
          <p:cNvSpPr txBox="1"/>
          <p:nvPr/>
        </p:nvSpPr>
        <p:spPr>
          <a:xfrm>
            <a:off x="800100" y="1183005"/>
            <a:ext cx="5417623" cy="2961162"/>
          </a:xfrm>
          <a:prstGeom prst="rect">
            <a:avLst/>
          </a:prstGeom>
        </p:spPr>
        <p:txBody>
          <a:bodyPr vert="horz" wrap="square" lIns="0" tIns="11206" rIns="0" bIns="0" rtlCol="0">
            <a:spAutoFit/>
          </a:bodyPr>
          <a:lstStyle/>
          <a:p>
            <a:pPr marL="11206" marR="105900">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19">
                <a:solidFill>
                  <a:srgbClr val="063D5E"/>
                </a:solidFill>
                <a:latin typeface="Arial Black"/>
                <a:cs typeface="Arial Black"/>
              </a:rPr>
              <a:t>Perceptions </a:t>
            </a:r>
            <a:r>
              <a:rPr sz="2400" spc="-71">
                <a:solidFill>
                  <a:srgbClr val="063D5E"/>
                </a:solidFill>
                <a:latin typeface="Arial Black"/>
                <a:cs typeface="Arial Black"/>
              </a:rPr>
              <a:t>of</a:t>
            </a:r>
            <a:r>
              <a:rPr sz="2400" spc="-146">
                <a:solidFill>
                  <a:srgbClr val="063D5E"/>
                </a:solidFill>
                <a:latin typeface="Arial Black"/>
                <a:cs typeface="Arial Black"/>
              </a:rPr>
              <a:t> </a:t>
            </a:r>
            <a:r>
              <a:rPr sz="2400" spc="-9">
                <a:solidFill>
                  <a:srgbClr val="063D5E"/>
                </a:solidFill>
                <a:latin typeface="Arial Black"/>
                <a:cs typeface="Arial Black"/>
              </a:rPr>
              <a:t>Equity</a:t>
            </a:r>
            <a:endParaRPr sz="2400">
              <a:latin typeface="Arial Black"/>
              <a:cs typeface="Arial Black"/>
            </a:endParaRPr>
          </a:p>
          <a:p>
            <a:pPr marL="11206">
              <a:spcBef>
                <a:spcPts val="2043"/>
              </a:spcBef>
            </a:pPr>
            <a:r>
              <a:rPr sz="1400" spc="-18">
                <a:solidFill>
                  <a:srgbClr val="242424"/>
                </a:solidFill>
                <a:latin typeface="Lucida Sans"/>
                <a:cs typeface="Lucida Sans"/>
              </a:rPr>
              <a:t>Perceptions</a:t>
            </a:r>
            <a:r>
              <a:rPr sz="1400" spc="-31">
                <a:solidFill>
                  <a:srgbClr val="242424"/>
                </a:solidFill>
                <a:latin typeface="Lucida Sans"/>
                <a:cs typeface="Lucida Sans"/>
              </a:rPr>
              <a:t> </a:t>
            </a:r>
            <a:r>
              <a:rPr sz="1400" spc="-26">
                <a:solidFill>
                  <a:srgbClr val="242424"/>
                </a:solidFill>
                <a:latin typeface="Lucida Sans"/>
                <a:cs typeface="Lucida Sans"/>
              </a:rPr>
              <a:t>of</a:t>
            </a:r>
            <a:r>
              <a:rPr sz="1400" spc="-31">
                <a:solidFill>
                  <a:srgbClr val="242424"/>
                </a:solidFill>
                <a:latin typeface="Lucida Sans"/>
                <a:cs typeface="Lucida Sans"/>
              </a:rPr>
              <a:t> </a:t>
            </a:r>
            <a:r>
              <a:rPr sz="1400" spc="-22">
                <a:solidFill>
                  <a:srgbClr val="242424"/>
                </a:solidFill>
                <a:latin typeface="Lucida Sans"/>
                <a:cs typeface="Lucida Sans"/>
              </a:rPr>
              <a:t>equity</a:t>
            </a:r>
            <a:r>
              <a:rPr sz="1400" spc="-26">
                <a:solidFill>
                  <a:srgbClr val="242424"/>
                </a:solidFill>
                <a:latin typeface="Lucida Sans"/>
                <a:cs typeface="Lucida Sans"/>
              </a:rPr>
              <a:t> </a:t>
            </a:r>
            <a:r>
              <a:rPr sz="1400" spc="-18">
                <a:solidFill>
                  <a:srgbClr val="242424"/>
                </a:solidFill>
                <a:latin typeface="Lucida Sans"/>
                <a:cs typeface="Lucida Sans"/>
              </a:rPr>
              <a:t>varied</a:t>
            </a:r>
            <a:r>
              <a:rPr sz="1400" spc="-31">
                <a:solidFill>
                  <a:srgbClr val="242424"/>
                </a:solidFill>
                <a:latin typeface="Lucida Sans"/>
                <a:cs typeface="Lucida Sans"/>
              </a:rPr>
              <a:t> among</a:t>
            </a:r>
            <a:r>
              <a:rPr sz="1400" spc="-26">
                <a:solidFill>
                  <a:srgbClr val="242424"/>
                </a:solidFill>
                <a:latin typeface="Lucida Sans"/>
                <a:cs typeface="Lucida Sans"/>
              </a:rPr>
              <a:t> demographic</a:t>
            </a:r>
            <a:r>
              <a:rPr sz="1400" spc="-31">
                <a:solidFill>
                  <a:srgbClr val="242424"/>
                </a:solidFill>
                <a:latin typeface="Lucida Sans"/>
                <a:cs typeface="Lucida Sans"/>
              </a:rPr>
              <a:t> </a:t>
            </a:r>
            <a:r>
              <a:rPr sz="1400" spc="-9">
                <a:solidFill>
                  <a:srgbClr val="242424"/>
                </a:solidFill>
                <a:latin typeface="Lucida Sans"/>
                <a:cs typeface="Lucida Sans"/>
              </a:rPr>
              <a:t>groups.</a:t>
            </a:r>
            <a:endParaRPr sz="1400">
              <a:latin typeface="Lucida Sans"/>
              <a:cs typeface="Lucida Sans"/>
            </a:endParaRPr>
          </a:p>
          <a:p>
            <a:pPr marL="11206" marR="4483">
              <a:lnSpc>
                <a:spcPct val="120800"/>
              </a:lnSpc>
              <a:spcBef>
                <a:spcPts val="1059"/>
              </a:spcBef>
            </a:pPr>
            <a:r>
              <a:rPr sz="1400" spc="-26">
                <a:solidFill>
                  <a:srgbClr val="242424"/>
                </a:solidFill>
                <a:latin typeface="Lucida Sans"/>
                <a:cs typeface="Lucida Sans"/>
              </a:rPr>
              <a:t>Doctoral</a:t>
            </a:r>
            <a:r>
              <a:rPr sz="1400" spc="-22">
                <a:solidFill>
                  <a:srgbClr val="242424"/>
                </a:solidFill>
                <a:latin typeface="Lucida Sans"/>
                <a:cs typeface="Lucida Sans"/>
              </a:rPr>
              <a:t> </a:t>
            </a:r>
            <a:r>
              <a:rPr sz="1400" spc="-31">
                <a:solidFill>
                  <a:srgbClr val="242424"/>
                </a:solidFill>
                <a:latin typeface="Lucida Sans"/>
                <a:cs typeface="Lucida Sans"/>
              </a:rPr>
              <a:t>students,</a:t>
            </a:r>
            <a:r>
              <a:rPr sz="1400" spc="-18">
                <a:solidFill>
                  <a:srgbClr val="242424"/>
                </a:solidFill>
                <a:latin typeface="Lucida Sans"/>
                <a:cs typeface="Lucida Sans"/>
              </a:rPr>
              <a:t> </a:t>
            </a:r>
            <a:r>
              <a:rPr sz="1400" spc="-35">
                <a:solidFill>
                  <a:srgbClr val="242424"/>
                </a:solidFill>
                <a:latin typeface="Lucida Sans"/>
                <a:cs typeface="Lucida Sans"/>
              </a:rPr>
              <a:t>full-</a:t>
            </a:r>
            <a:r>
              <a:rPr sz="1400" spc="-22">
                <a:solidFill>
                  <a:srgbClr val="242424"/>
                </a:solidFill>
                <a:latin typeface="Lucida Sans"/>
                <a:cs typeface="Lucida Sans"/>
              </a:rPr>
              <a:t>time </a:t>
            </a:r>
            <a:r>
              <a:rPr sz="1400" spc="-31">
                <a:solidFill>
                  <a:srgbClr val="242424"/>
                </a:solidFill>
                <a:latin typeface="Lucida Sans"/>
                <a:cs typeface="Lucida Sans"/>
              </a:rPr>
              <a:t>students,</a:t>
            </a:r>
            <a:r>
              <a:rPr sz="1400" spc="-18">
                <a:solidFill>
                  <a:srgbClr val="242424"/>
                </a:solidFill>
                <a:latin typeface="Lucida Sans"/>
                <a:cs typeface="Lucida Sans"/>
              </a:rPr>
              <a:t> </a:t>
            </a:r>
            <a:r>
              <a:rPr sz="1400" spc="-22">
                <a:solidFill>
                  <a:srgbClr val="242424"/>
                </a:solidFill>
                <a:latin typeface="Lucida Sans"/>
                <a:cs typeface="Lucida Sans"/>
              </a:rPr>
              <a:t>graduate </a:t>
            </a:r>
            <a:r>
              <a:rPr sz="1400" spc="-9">
                <a:solidFill>
                  <a:srgbClr val="242424"/>
                </a:solidFill>
                <a:latin typeface="Lucida Sans"/>
                <a:cs typeface="Lucida Sans"/>
              </a:rPr>
              <a:t>students, Greek</a:t>
            </a:r>
            <a:r>
              <a:rPr sz="1400" spc="-44">
                <a:solidFill>
                  <a:srgbClr val="242424"/>
                </a:solidFill>
                <a:latin typeface="Lucida Sans"/>
                <a:cs typeface="Lucida Sans"/>
              </a:rPr>
              <a:t> </a:t>
            </a:r>
            <a:r>
              <a:rPr sz="1400" spc="-31">
                <a:solidFill>
                  <a:srgbClr val="242424"/>
                </a:solidFill>
                <a:latin typeface="Lucida Sans"/>
                <a:cs typeface="Lucida Sans"/>
              </a:rPr>
              <a:t>life</a:t>
            </a:r>
            <a:r>
              <a:rPr sz="1400" spc="-44">
                <a:solidFill>
                  <a:srgbClr val="242424"/>
                </a:solidFill>
                <a:latin typeface="Lucida Sans"/>
                <a:cs typeface="Lucida Sans"/>
              </a:rPr>
              <a:t> </a:t>
            </a:r>
            <a:r>
              <a:rPr sz="1400" spc="-22">
                <a:solidFill>
                  <a:srgbClr val="242424"/>
                </a:solidFill>
                <a:latin typeface="Lucida Sans"/>
                <a:cs typeface="Lucida Sans"/>
              </a:rPr>
              <a:t>members,</a:t>
            </a:r>
            <a:r>
              <a:rPr sz="1400" spc="-44">
                <a:solidFill>
                  <a:srgbClr val="242424"/>
                </a:solidFill>
                <a:latin typeface="Lucida Sans"/>
                <a:cs typeface="Lucida Sans"/>
              </a:rPr>
              <a:t> </a:t>
            </a:r>
            <a:r>
              <a:rPr sz="1400" spc="-22">
                <a:solidFill>
                  <a:srgbClr val="242424"/>
                </a:solidFill>
                <a:latin typeface="Lucida Sans"/>
                <a:cs typeface="Lucida Sans"/>
              </a:rPr>
              <a:t>students</a:t>
            </a:r>
            <a:r>
              <a:rPr sz="1400" spc="-44">
                <a:solidFill>
                  <a:srgbClr val="242424"/>
                </a:solidFill>
                <a:latin typeface="Lucida Sans"/>
                <a:cs typeface="Lucida Sans"/>
              </a:rPr>
              <a:t> </a:t>
            </a:r>
            <a:r>
              <a:rPr sz="1400" spc="-18">
                <a:solidFill>
                  <a:srgbClr val="242424"/>
                </a:solidFill>
                <a:latin typeface="Lucida Sans"/>
                <a:cs typeface="Lucida Sans"/>
              </a:rPr>
              <a:t>enrolled</a:t>
            </a:r>
            <a:r>
              <a:rPr sz="1400" spc="-44">
                <a:solidFill>
                  <a:srgbClr val="242424"/>
                </a:solidFill>
                <a:latin typeface="Lucida Sans"/>
                <a:cs typeface="Lucida Sans"/>
              </a:rPr>
              <a:t> </a:t>
            </a:r>
            <a:r>
              <a:rPr sz="1400" spc="-31">
                <a:solidFill>
                  <a:srgbClr val="242424"/>
                </a:solidFill>
                <a:latin typeface="Lucida Sans"/>
                <a:cs typeface="Lucida Sans"/>
              </a:rPr>
              <a:t>less</a:t>
            </a:r>
            <a:r>
              <a:rPr sz="1400" spc="-44">
                <a:solidFill>
                  <a:srgbClr val="242424"/>
                </a:solidFill>
                <a:latin typeface="Lucida Sans"/>
                <a:cs typeface="Lucida Sans"/>
              </a:rPr>
              <a:t> </a:t>
            </a:r>
            <a:r>
              <a:rPr sz="1400" spc="-18">
                <a:solidFill>
                  <a:srgbClr val="242424"/>
                </a:solidFill>
                <a:latin typeface="Lucida Sans"/>
                <a:cs typeface="Lucida Sans"/>
              </a:rPr>
              <a:t>than</a:t>
            </a:r>
            <a:r>
              <a:rPr sz="1400" spc="-44">
                <a:solidFill>
                  <a:srgbClr val="242424"/>
                </a:solidFill>
                <a:latin typeface="Lucida Sans"/>
                <a:cs typeface="Lucida Sans"/>
              </a:rPr>
              <a:t> </a:t>
            </a:r>
            <a:r>
              <a:rPr sz="1400" spc="-26">
                <a:solidFill>
                  <a:srgbClr val="242424"/>
                </a:solidFill>
                <a:latin typeface="Lucida Sans"/>
                <a:cs typeface="Lucida Sans"/>
              </a:rPr>
              <a:t>half-</a:t>
            </a:r>
            <a:r>
              <a:rPr sz="1400" spc="-9">
                <a:solidFill>
                  <a:srgbClr val="242424"/>
                </a:solidFill>
                <a:latin typeface="Lucida Sans"/>
                <a:cs typeface="Lucida Sans"/>
              </a:rPr>
              <a:t>time, </a:t>
            </a:r>
            <a:r>
              <a:rPr sz="1400" spc="-26">
                <a:solidFill>
                  <a:srgbClr val="242424"/>
                </a:solidFill>
                <a:latin typeface="Lucida Sans"/>
                <a:cs typeface="Lucida Sans"/>
              </a:rPr>
              <a:t>men,</a:t>
            </a:r>
            <a:r>
              <a:rPr sz="1400" spc="-9">
                <a:solidFill>
                  <a:srgbClr val="242424"/>
                </a:solidFill>
                <a:latin typeface="Lucida Sans"/>
                <a:cs typeface="Lucida Sans"/>
              </a:rPr>
              <a:t> </a:t>
            </a:r>
            <a:r>
              <a:rPr sz="1400" spc="-18">
                <a:solidFill>
                  <a:srgbClr val="242424"/>
                </a:solidFill>
                <a:latin typeface="Lucida Sans"/>
                <a:cs typeface="Lucida Sans"/>
              </a:rPr>
              <a:t>non-</a:t>
            </a:r>
            <a:r>
              <a:rPr sz="1400" spc="-31">
                <a:solidFill>
                  <a:srgbClr val="242424"/>
                </a:solidFill>
                <a:latin typeface="Lucida Sans"/>
                <a:cs typeface="Lucida Sans"/>
              </a:rPr>
              <a:t>residents,</a:t>
            </a:r>
            <a:r>
              <a:rPr sz="1400" spc="-9">
                <a:solidFill>
                  <a:srgbClr val="242424"/>
                </a:solidFill>
                <a:latin typeface="Lucida Sans"/>
                <a:cs typeface="Lucida Sans"/>
              </a:rPr>
              <a:t> </a:t>
            </a:r>
            <a:r>
              <a:rPr sz="1400" spc="-31">
                <a:solidFill>
                  <a:srgbClr val="242424"/>
                </a:solidFill>
                <a:latin typeface="Lucida Sans"/>
                <a:cs typeface="Lucida Sans"/>
              </a:rPr>
              <a:t>residents,</a:t>
            </a:r>
            <a:r>
              <a:rPr sz="1400" spc="-9">
                <a:solidFill>
                  <a:srgbClr val="242424"/>
                </a:solidFill>
                <a:latin typeface="Lucida Sans"/>
                <a:cs typeface="Lucida Sans"/>
              </a:rPr>
              <a:t> </a:t>
            </a:r>
            <a:r>
              <a:rPr sz="1400" spc="-18">
                <a:solidFill>
                  <a:srgbClr val="242424"/>
                </a:solidFill>
                <a:latin typeface="Lucida Sans"/>
                <a:cs typeface="Lucida Sans"/>
              </a:rPr>
              <a:t>undergraduate</a:t>
            </a:r>
            <a:r>
              <a:rPr sz="1400" spc="-4">
                <a:solidFill>
                  <a:srgbClr val="242424"/>
                </a:solidFill>
                <a:latin typeface="Lucida Sans"/>
                <a:cs typeface="Lucida Sans"/>
              </a:rPr>
              <a:t> </a:t>
            </a:r>
            <a:r>
              <a:rPr sz="1400" spc="-9">
                <a:solidFill>
                  <a:srgbClr val="242424"/>
                </a:solidFill>
                <a:latin typeface="Lucida Sans"/>
                <a:cs typeface="Lucida Sans"/>
              </a:rPr>
              <a:t>students, </a:t>
            </a:r>
            <a:r>
              <a:rPr sz="1400">
                <a:solidFill>
                  <a:srgbClr val="242424"/>
                </a:solidFill>
                <a:latin typeface="Lucida Sans"/>
                <a:cs typeface="Lucida Sans"/>
              </a:rPr>
              <a:t>LGB+</a:t>
            </a:r>
            <a:r>
              <a:rPr sz="1400" spc="-49">
                <a:solidFill>
                  <a:srgbClr val="242424"/>
                </a:solidFill>
                <a:latin typeface="Lucida Sans"/>
                <a:cs typeface="Lucida Sans"/>
              </a:rPr>
              <a:t> </a:t>
            </a:r>
            <a:r>
              <a:rPr sz="1400" spc="-31">
                <a:solidFill>
                  <a:srgbClr val="242424"/>
                </a:solidFill>
                <a:latin typeface="Lucida Sans"/>
                <a:cs typeface="Lucida Sans"/>
              </a:rPr>
              <a:t>students,</a:t>
            </a:r>
            <a:r>
              <a:rPr sz="1400" spc="-44">
                <a:solidFill>
                  <a:srgbClr val="242424"/>
                </a:solidFill>
                <a:latin typeface="Lucida Sans"/>
                <a:cs typeface="Lucida Sans"/>
              </a:rPr>
              <a:t> </a:t>
            </a:r>
            <a:r>
              <a:rPr sz="1400" spc="-22">
                <a:solidFill>
                  <a:srgbClr val="242424"/>
                </a:solidFill>
                <a:latin typeface="Lucida Sans"/>
                <a:cs typeface="Lucida Sans"/>
              </a:rPr>
              <a:t>students</a:t>
            </a:r>
            <a:r>
              <a:rPr sz="1400" spc="-44">
                <a:solidFill>
                  <a:srgbClr val="242424"/>
                </a:solidFill>
                <a:latin typeface="Lucida Sans"/>
                <a:cs typeface="Lucida Sans"/>
              </a:rPr>
              <a:t> </a:t>
            </a:r>
            <a:r>
              <a:rPr sz="1400" spc="-22">
                <a:solidFill>
                  <a:srgbClr val="242424"/>
                </a:solidFill>
                <a:latin typeface="Lucida Sans"/>
                <a:cs typeface="Lucida Sans"/>
              </a:rPr>
              <a:t>with</a:t>
            </a:r>
            <a:r>
              <a:rPr sz="1400" spc="-44">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40">
                <a:solidFill>
                  <a:srgbClr val="242424"/>
                </a:solidFill>
                <a:latin typeface="Lucida Sans"/>
                <a:cs typeface="Lucida Sans"/>
              </a:rPr>
              <a:t>disability,</a:t>
            </a:r>
            <a:r>
              <a:rPr sz="1400" spc="-44">
                <a:solidFill>
                  <a:srgbClr val="242424"/>
                </a:solidFill>
                <a:latin typeface="Lucida Sans"/>
                <a:cs typeface="Lucida Sans"/>
              </a:rPr>
              <a:t> </a:t>
            </a:r>
            <a:r>
              <a:rPr sz="1400" spc="-9">
                <a:solidFill>
                  <a:srgbClr val="242424"/>
                </a:solidFill>
                <a:latin typeface="Lucida Sans"/>
                <a:cs typeface="Lucida Sans"/>
              </a:rPr>
              <a:t>and</a:t>
            </a:r>
            <a:r>
              <a:rPr sz="1400" spc="-44">
                <a:solidFill>
                  <a:srgbClr val="242424"/>
                </a:solidFill>
                <a:latin typeface="Lucida Sans"/>
                <a:cs typeface="Lucida Sans"/>
              </a:rPr>
              <a:t> </a:t>
            </a:r>
            <a:r>
              <a:rPr sz="1400" spc="-18">
                <a:solidFill>
                  <a:srgbClr val="242424"/>
                </a:solidFill>
                <a:latin typeface="Lucida Sans"/>
                <a:cs typeface="Lucida Sans"/>
              </a:rPr>
              <a:t>TGQN </a:t>
            </a:r>
            <a:r>
              <a:rPr sz="1400" spc="-22">
                <a:solidFill>
                  <a:srgbClr val="242424"/>
                </a:solidFill>
                <a:latin typeface="Lucida Sans"/>
                <a:cs typeface="Lucida Sans"/>
              </a:rPr>
              <a:t>students</a:t>
            </a:r>
            <a:r>
              <a:rPr sz="1400" spc="-49">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31">
                <a:solidFill>
                  <a:srgbClr val="242424"/>
                </a:solidFill>
                <a:latin typeface="Lucida Sans"/>
                <a:cs typeface="Lucida Sans"/>
              </a:rPr>
              <a:t>less</a:t>
            </a:r>
            <a:r>
              <a:rPr sz="1400" spc="-49">
                <a:solidFill>
                  <a:srgbClr val="242424"/>
                </a:solidFill>
                <a:latin typeface="Lucida Sans"/>
                <a:cs typeface="Lucida Sans"/>
              </a:rPr>
              <a:t> </a:t>
            </a:r>
            <a:r>
              <a:rPr sz="1400" spc="-40">
                <a:solidFill>
                  <a:srgbClr val="242424"/>
                </a:solidFill>
                <a:latin typeface="Lucida Sans"/>
                <a:cs typeface="Lucida Sans"/>
              </a:rPr>
              <a:t>likely</a:t>
            </a:r>
            <a:r>
              <a:rPr sz="1400" spc="-44">
                <a:solidFill>
                  <a:srgbClr val="242424"/>
                </a:solidFill>
                <a:latin typeface="Lucida Sans"/>
                <a:cs typeface="Lucida Sans"/>
              </a:rPr>
              <a:t> </a:t>
            </a:r>
            <a:r>
              <a:rPr sz="1400" spc="-18">
                <a:solidFill>
                  <a:srgbClr val="242424"/>
                </a:solidFill>
                <a:latin typeface="Lucida Sans"/>
                <a:cs typeface="Lucida Sans"/>
              </a:rPr>
              <a:t>to</a:t>
            </a:r>
            <a:r>
              <a:rPr sz="1400" spc="-49">
                <a:solidFill>
                  <a:srgbClr val="242424"/>
                </a:solidFill>
                <a:latin typeface="Lucida Sans"/>
                <a:cs typeface="Lucida Sans"/>
              </a:rPr>
              <a:t> </a:t>
            </a:r>
            <a:r>
              <a:rPr sz="1400" spc="-18">
                <a:solidFill>
                  <a:srgbClr val="242424"/>
                </a:solidFill>
                <a:latin typeface="Lucida Sans"/>
                <a:cs typeface="Lucida Sans"/>
              </a:rPr>
              <a:t>agree</a:t>
            </a:r>
            <a:r>
              <a:rPr sz="1400" spc="-49">
                <a:solidFill>
                  <a:srgbClr val="242424"/>
                </a:solidFill>
                <a:latin typeface="Lucida Sans"/>
                <a:cs typeface="Lucida Sans"/>
              </a:rPr>
              <a:t> </a:t>
            </a:r>
            <a:r>
              <a:rPr sz="1400" spc="-22">
                <a:solidFill>
                  <a:srgbClr val="242424"/>
                </a:solidFill>
                <a:latin typeface="Lucida Sans"/>
                <a:cs typeface="Lucida Sans"/>
              </a:rPr>
              <a:t>that</a:t>
            </a:r>
            <a:r>
              <a:rPr sz="1400" spc="-71">
                <a:solidFill>
                  <a:srgbClr val="242424"/>
                </a:solidFill>
                <a:latin typeface="Lucida Sans"/>
                <a:cs typeface="Lucida Sans"/>
              </a:rPr>
              <a:t> </a:t>
            </a:r>
            <a:r>
              <a:rPr sz="1400" spc="-22">
                <a:latin typeface="Lucida Sans"/>
                <a:cs typeface="Lucida Sans"/>
              </a:rPr>
              <a:t>University</a:t>
            </a:r>
            <a:r>
              <a:rPr sz="1400" spc="-44">
                <a:latin typeface="Lucida Sans"/>
                <a:cs typeface="Lucida Sans"/>
              </a:rPr>
              <a:t> </a:t>
            </a:r>
            <a:r>
              <a:rPr sz="1400" spc="-26">
                <a:latin typeface="Lucida Sans"/>
                <a:cs typeface="Lucida Sans"/>
              </a:rPr>
              <a:t>of</a:t>
            </a:r>
            <a:r>
              <a:rPr sz="1400" spc="-49">
                <a:latin typeface="Lucida Sans"/>
                <a:cs typeface="Lucida Sans"/>
              </a:rPr>
              <a:t> </a:t>
            </a:r>
            <a:r>
              <a:rPr sz="1400" spc="-22">
                <a:latin typeface="Lucida Sans"/>
                <a:cs typeface="Lucida Sans"/>
              </a:rPr>
              <a:t>New </a:t>
            </a:r>
            <a:r>
              <a:rPr sz="1400" spc="-31">
                <a:latin typeface="Lucida Sans"/>
                <a:cs typeface="Lucida Sans"/>
              </a:rPr>
              <a:t>Mexico</a:t>
            </a:r>
            <a:r>
              <a:rPr sz="1400" spc="-49">
                <a:latin typeface="Lucida Sans"/>
                <a:cs typeface="Lucida Sans"/>
              </a:rPr>
              <a:t> </a:t>
            </a:r>
            <a:r>
              <a:rPr sz="1400" spc="-18">
                <a:solidFill>
                  <a:srgbClr val="242424"/>
                </a:solidFill>
                <a:latin typeface="Lucida Sans"/>
                <a:cs typeface="Lucida Sans"/>
              </a:rPr>
              <a:t>treats</a:t>
            </a:r>
            <a:r>
              <a:rPr sz="1400" spc="-40">
                <a:solidFill>
                  <a:srgbClr val="242424"/>
                </a:solidFill>
                <a:latin typeface="Lucida Sans"/>
                <a:cs typeface="Lucida Sans"/>
              </a:rPr>
              <a:t> </a:t>
            </a:r>
            <a:r>
              <a:rPr sz="1400" spc="-22">
                <a:solidFill>
                  <a:srgbClr val="242424"/>
                </a:solidFill>
                <a:latin typeface="Lucida Sans"/>
                <a:cs typeface="Lucida Sans"/>
              </a:rPr>
              <a:t>students</a:t>
            </a:r>
            <a:r>
              <a:rPr sz="1400" spc="-44">
                <a:solidFill>
                  <a:srgbClr val="242424"/>
                </a:solidFill>
                <a:latin typeface="Lucida Sans"/>
                <a:cs typeface="Lucida Sans"/>
              </a:rPr>
              <a:t> </a:t>
            </a:r>
            <a:r>
              <a:rPr sz="1400" spc="-22">
                <a:solidFill>
                  <a:srgbClr val="242424"/>
                </a:solidFill>
                <a:latin typeface="Lucida Sans"/>
                <a:cs typeface="Lucida Sans"/>
              </a:rPr>
              <a:t>equitably</a:t>
            </a:r>
            <a:r>
              <a:rPr sz="1400" spc="-40">
                <a:solidFill>
                  <a:srgbClr val="242424"/>
                </a:solidFill>
                <a:latin typeface="Lucida Sans"/>
                <a:cs typeface="Lucida Sans"/>
              </a:rPr>
              <a:t> </a:t>
            </a:r>
            <a:r>
              <a:rPr sz="1400" spc="-18">
                <a:solidFill>
                  <a:srgbClr val="242424"/>
                </a:solidFill>
                <a:latin typeface="Lucida Sans"/>
                <a:cs typeface="Lucida Sans"/>
              </a:rPr>
              <a:t>than</a:t>
            </a:r>
            <a:r>
              <a:rPr sz="1400" spc="-44">
                <a:solidFill>
                  <a:srgbClr val="242424"/>
                </a:solidFill>
                <a:latin typeface="Lucida Sans"/>
                <a:cs typeface="Lucida Sans"/>
              </a:rPr>
              <a:t> </a:t>
            </a:r>
            <a:r>
              <a:rPr sz="1400" spc="-18">
                <a:solidFill>
                  <a:srgbClr val="242424"/>
                </a:solidFill>
                <a:latin typeface="Lucida Sans"/>
                <a:cs typeface="Lucida Sans"/>
              </a:rPr>
              <a:t>their</a:t>
            </a:r>
            <a:r>
              <a:rPr sz="1400" spc="-40">
                <a:solidFill>
                  <a:srgbClr val="242424"/>
                </a:solidFill>
                <a:latin typeface="Lucida Sans"/>
                <a:cs typeface="Lucida Sans"/>
              </a:rPr>
              <a:t> </a:t>
            </a:r>
            <a:r>
              <a:rPr sz="1400" spc="-9">
                <a:solidFill>
                  <a:srgbClr val="242424"/>
                </a:solidFill>
                <a:latin typeface="Lucida Sans"/>
                <a:cs typeface="Lucida Sans"/>
              </a:rPr>
              <a:t>respective counterparts.</a:t>
            </a:r>
            <a:endParaRPr sz="1400">
              <a:latin typeface="Lucida Sans"/>
              <a:cs typeface="Lucida Sans"/>
            </a:endParaRPr>
          </a:p>
        </p:txBody>
      </p:sp>
      <p:sp>
        <p:nvSpPr>
          <p:cNvPr id="6" name="object 6"/>
          <p:cNvSpPr txBox="1"/>
          <p:nvPr/>
        </p:nvSpPr>
        <p:spPr>
          <a:xfrm>
            <a:off x="800101" y="588140"/>
            <a:ext cx="3936626" cy="201367"/>
          </a:xfrm>
          <a:prstGeom prst="rect">
            <a:avLst/>
          </a:prstGeom>
        </p:spPr>
        <p:txBody>
          <a:bodyPr vert="horz" wrap="square" lIns="0" tIns="11206" rIns="0" bIns="0" rtlCol="0">
            <a:spAutoFit/>
          </a:bodyPr>
          <a:lstStyle/>
          <a:p>
            <a:pPr marL="11206">
              <a:spcBef>
                <a:spcPts val="88"/>
              </a:spcBef>
            </a:pPr>
            <a:r>
              <a:rPr sz="1235" spc="-124">
                <a:solidFill>
                  <a:srgbClr val="B6B6B6"/>
                </a:solidFill>
                <a:latin typeface="Arial Black"/>
                <a:cs typeface="Arial Black"/>
              </a:rPr>
              <a:t>SCHOOL</a:t>
            </a:r>
            <a:r>
              <a:rPr sz="1235" spc="-49">
                <a:solidFill>
                  <a:srgbClr val="B6B6B6"/>
                </a:solidFill>
                <a:latin typeface="Arial Black"/>
                <a:cs typeface="Arial Black"/>
              </a:rPr>
              <a:t> </a:t>
            </a:r>
            <a:r>
              <a:rPr sz="1235" spc="-146">
                <a:solidFill>
                  <a:srgbClr val="B6B6B6"/>
                </a:solidFill>
                <a:latin typeface="Arial Black"/>
                <a:cs typeface="Arial Black"/>
              </a:rPr>
              <a:t>CONNECTEDNESS</a:t>
            </a:r>
            <a:r>
              <a:rPr sz="1235" spc="-49">
                <a:solidFill>
                  <a:srgbClr val="B6B6B6"/>
                </a:solidFill>
                <a:latin typeface="Arial Black"/>
                <a:cs typeface="Arial Black"/>
              </a:rPr>
              <a:t> </a:t>
            </a:r>
            <a:r>
              <a:rPr sz="1235" spc="331">
                <a:solidFill>
                  <a:srgbClr val="B6B6B6"/>
                </a:solidFill>
                <a:latin typeface="Arial Black"/>
                <a:cs typeface="Arial Black"/>
              </a:rPr>
              <a:t>|</a:t>
            </a:r>
            <a:r>
              <a:rPr sz="1235" spc="-49">
                <a:solidFill>
                  <a:srgbClr val="B6B6B6"/>
                </a:solidFill>
                <a:latin typeface="Arial Black"/>
                <a:cs typeface="Arial Black"/>
              </a:rPr>
              <a:t> </a:t>
            </a:r>
            <a:r>
              <a:rPr sz="1059" spc="-26">
                <a:solidFill>
                  <a:srgbClr val="B6B6B6"/>
                </a:solidFill>
                <a:latin typeface="Lucida Sans"/>
                <a:cs typeface="Lucida Sans"/>
              </a:rPr>
              <a:t>Demographic</a:t>
            </a:r>
            <a:r>
              <a:rPr sz="1059" spc="-22">
                <a:solidFill>
                  <a:srgbClr val="B6B6B6"/>
                </a:solidFill>
                <a:latin typeface="Lucida Sans"/>
                <a:cs typeface="Lucida Sans"/>
              </a:rPr>
              <a:t> </a:t>
            </a:r>
            <a:r>
              <a:rPr sz="1059" spc="-9">
                <a:solidFill>
                  <a:srgbClr val="B6B6B6"/>
                </a:solidFill>
                <a:latin typeface="Lucida Sans"/>
                <a:cs typeface="Lucida Sans"/>
              </a:rPr>
              <a:t>Comparisons</a:t>
            </a:r>
            <a:endParaRPr sz="1059">
              <a:latin typeface="Lucida Sans"/>
              <a:cs typeface="Lucida Sans"/>
            </a:endParaRPr>
          </a:p>
        </p:txBody>
      </p:sp>
      <p:grpSp>
        <p:nvGrpSpPr>
          <p:cNvPr id="7" name="object 7"/>
          <p:cNvGrpSpPr/>
          <p:nvPr/>
        </p:nvGrpSpPr>
        <p:grpSpPr>
          <a:xfrm>
            <a:off x="7941324" y="749580"/>
            <a:ext cx="1886510" cy="5661772"/>
            <a:chOff x="7120567" y="849523"/>
            <a:chExt cx="2138045" cy="6416675"/>
          </a:xfrm>
        </p:grpSpPr>
        <p:sp>
          <p:nvSpPr>
            <p:cNvPr id="8" name="object 8"/>
            <p:cNvSpPr/>
            <p:nvPr/>
          </p:nvSpPr>
          <p:spPr>
            <a:xfrm>
              <a:off x="7125339" y="849523"/>
              <a:ext cx="0" cy="6416675"/>
            </a:xfrm>
            <a:custGeom>
              <a:avLst/>
              <a:gdLst/>
              <a:ahLst/>
              <a:cxnLst/>
              <a:rect l="l" t="t" r="r" b="b"/>
              <a:pathLst>
                <a:path h="6416675">
                  <a:moveTo>
                    <a:pt x="0" y="0"/>
                  </a:moveTo>
                  <a:lnTo>
                    <a:pt x="0" y="6416517"/>
                  </a:lnTo>
                </a:path>
              </a:pathLst>
            </a:custGeom>
            <a:ln w="9544">
              <a:solidFill>
                <a:srgbClr val="8A8A8A"/>
              </a:solidFill>
            </a:ln>
          </p:spPr>
          <p:txBody>
            <a:bodyPr wrap="square" lIns="0" tIns="0" rIns="0" bIns="0" rtlCol="0"/>
            <a:lstStyle/>
            <a:p>
              <a:endParaRPr sz="1588"/>
            </a:p>
          </p:txBody>
        </p:sp>
        <p:sp>
          <p:nvSpPr>
            <p:cNvPr id="9" name="object 9"/>
            <p:cNvSpPr/>
            <p:nvPr/>
          </p:nvSpPr>
          <p:spPr>
            <a:xfrm>
              <a:off x="7130110" y="923658"/>
              <a:ext cx="2128520" cy="2635250"/>
            </a:xfrm>
            <a:custGeom>
              <a:avLst/>
              <a:gdLst/>
              <a:ahLst/>
              <a:cxnLst/>
              <a:rect l="l" t="t" r="r" b="b"/>
              <a:pathLst>
                <a:path w="2128520" h="2635250">
                  <a:moveTo>
                    <a:pt x="1927936" y="2510815"/>
                  </a:moveTo>
                  <a:lnTo>
                    <a:pt x="0" y="2510815"/>
                  </a:lnTo>
                  <a:lnTo>
                    <a:pt x="0" y="2634754"/>
                  </a:lnTo>
                  <a:lnTo>
                    <a:pt x="1927936" y="2634754"/>
                  </a:lnTo>
                  <a:lnTo>
                    <a:pt x="1927936" y="2510815"/>
                  </a:lnTo>
                  <a:close/>
                </a:path>
                <a:path w="2128520" h="2635250">
                  <a:moveTo>
                    <a:pt x="1927936" y="2231834"/>
                  </a:moveTo>
                  <a:lnTo>
                    <a:pt x="0" y="2231834"/>
                  </a:lnTo>
                  <a:lnTo>
                    <a:pt x="0" y="2355773"/>
                  </a:lnTo>
                  <a:lnTo>
                    <a:pt x="1927936" y="2355773"/>
                  </a:lnTo>
                  <a:lnTo>
                    <a:pt x="1927936" y="2231834"/>
                  </a:lnTo>
                  <a:close/>
                </a:path>
                <a:path w="2128520" h="2635250">
                  <a:moveTo>
                    <a:pt x="1927936" y="1952853"/>
                  </a:moveTo>
                  <a:lnTo>
                    <a:pt x="0" y="1952853"/>
                  </a:lnTo>
                  <a:lnTo>
                    <a:pt x="0" y="2076805"/>
                  </a:lnTo>
                  <a:lnTo>
                    <a:pt x="1927936" y="2076805"/>
                  </a:lnTo>
                  <a:lnTo>
                    <a:pt x="1927936" y="1952853"/>
                  </a:lnTo>
                  <a:close/>
                </a:path>
                <a:path w="2128520" h="2635250">
                  <a:moveTo>
                    <a:pt x="1927936" y="1673872"/>
                  </a:moveTo>
                  <a:lnTo>
                    <a:pt x="0" y="1673872"/>
                  </a:lnTo>
                  <a:lnTo>
                    <a:pt x="0" y="1797824"/>
                  </a:lnTo>
                  <a:lnTo>
                    <a:pt x="1927936" y="1797824"/>
                  </a:lnTo>
                  <a:lnTo>
                    <a:pt x="1927936" y="1673872"/>
                  </a:lnTo>
                  <a:close/>
                </a:path>
                <a:path w="2128520" h="2635250">
                  <a:moveTo>
                    <a:pt x="1927936" y="1394891"/>
                  </a:moveTo>
                  <a:lnTo>
                    <a:pt x="0" y="1394891"/>
                  </a:lnTo>
                  <a:lnTo>
                    <a:pt x="0" y="1518843"/>
                  </a:lnTo>
                  <a:lnTo>
                    <a:pt x="1927936" y="1518843"/>
                  </a:lnTo>
                  <a:lnTo>
                    <a:pt x="1927936" y="1394891"/>
                  </a:lnTo>
                  <a:close/>
                </a:path>
                <a:path w="2128520" h="2635250">
                  <a:moveTo>
                    <a:pt x="1927936" y="1115923"/>
                  </a:moveTo>
                  <a:lnTo>
                    <a:pt x="0" y="1115923"/>
                  </a:lnTo>
                  <a:lnTo>
                    <a:pt x="0" y="1239862"/>
                  </a:lnTo>
                  <a:lnTo>
                    <a:pt x="1927936" y="1239862"/>
                  </a:lnTo>
                  <a:lnTo>
                    <a:pt x="1927936" y="1115923"/>
                  </a:lnTo>
                  <a:close/>
                </a:path>
                <a:path w="2128520" h="2635250">
                  <a:moveTo>
                    <a:pt x="1927936" y="836942"/>
                  </a:moveTo>
                  <a:lnTo>
                    <a:pt x="0" y="836942"/>
                  </a:lnTo>
                  <a:lnTo>
                    <a:pt x="0" y="960882"/>
                  </a:lnTo>
                  <a:lnTo>
                    <a:pt x="1927936" y="960882"/>
                  </a:lnTo>
                  <a:lnTo>
                    <a:pt x="1927936" y="836942"/>
                  </a:lnTo>
                  <a:close/>
                </a:path>
                <a:path w="2128520" h="2635250">
                  <a:moveTo>
                    <a:pt x="2061552" y="557961"/>
                  </a:moveTo>
                  <a:lnTo>
                    <a:pt x="0" y="557961"/>
                  </a:lnTo>
                  <a:lnTo>
                    <a:pt x="0" y="681901"/>
                  </a:lnTo>
                  <a:lnTo>
                    <a:pt x="2061552" y="681901"/>
                  </a:lnTo>
                  <a:lnTo>
                    <a:pt x="2061552" y="557961"/>
                  </a:lnTo>
                  <a:close/>
                </a:path>
                <a:path w="2128520" h="2635250">
                  <a:moveTo>
                    <a:pt x="2128367" y="278980"/>
                  </a:moveTo>
                  <a:lnTo>
                    <a:pt x="0" y="278980"/>
                  </a:lnTo>
                  <a:lnTo>
                    <a:pt x="0" y="402920"/>
                  </a:lnTo>
                  <a:lnTo>
                    <a:pt x="2128367" y="402920"/>
                  </a:lnTo>
                  <a:lnTo>
                    <a:pt x="2128367" y="278980"/>
                  </a:lnTo>
                  <a:close/>
                </a:path>
                <a:path w="2128520" h="2635250">
                  <a:moveTo>
                    <a:pt x="2128367" y="0"/>
                  </a:moveTo>
                  <a:lnTo>
                    <a:pt x="0" y="0"/>
                  </a:lnTo>
                  <a:lnTo>
                    <a:pt x="0" y="123952"/>
                  </a:lnTo>
                  <a:lnTo>
                    <a:pt x="2128367" y="123952"/>
                  </a:lnTo>
                  <a:lnTo>
                    <a:pt x="2128367" y="0"/>
                  </a:lnTo>
                  <a:close/>
                </a:path>
              </a:pathLst>
            </a:custGeom>
            <a:solidFill>
              <a:srgbClr val="043D5D"/>
            </a:solidFill>
          </p:spPr>
          <p:txBody>
            <a:bodyPr wrap="square" lIns="0" tIns="0" rIns="0" bIns="0" rtlCol="0"/>
            <a:lstStyle/>
            <a:p>
              <a:endParaRPr sz="1588"/>
            </a:p>
          </p:txBody>
        </p:sp>
        <p:sp>
          <p:nvSpPr>
            <p:cNvPr id="10" name="object 10"/>
            <p:cNvSpPr/>
            <p:nvPr/>
          </p:nvSpPr>
          <p:spPr>
            <a:xfrm>
              <a:off x="7130111" y="3713444"/>
              <a:ext cx="1861185" cy="124460"/>
            </a:xfrm>
            <a:custGeom>
              <a:avLst/>
              <a:gdLst/>
              <a:ahLst/>
              <a:cxnLst/>
              <a:rect l="l" t="t" r="r" b="b"/>
              <a:pathLst>
                <a:path w="1861184" h="124460">
                  <a:moveTo>
                    <a:pt x="0" y="0"/>
                  </a:moveTo>
                  <a:lnTo>
                    <a:pt x="0" y="123944"/>
                  </a:lnTo>
                  <a:lnTo>
                    <a:pt x="1861128" y="123944"/>
                  </a:lnTo>
                  <a:lnTo>
                    <a:pt x="1861128" y="0"/>
                  </a:lnTo>
                  <a:lnTo>
                    <a:pt x="0" y="0"/>
                  </a:lnTo>
                  <a:close/>
                </a:path>
              </a:pathLst>
            </a:custGeom>
            <a:solidFill>
              <a:srgbClr val="AC4E25"/>
            </a:solidFill>
          </p:spPr>
          <p:txBody>
            <a:bodyPr wrap="square" lIns="0" tIns="0" rIns="0" bIns="0" rtlCol="0"/>
            <a:lstStyle/>
            <a:p>
              <a:endParaRPr sz="1588"/>
            </a:p>
          </p:txBody>
        </p:sp>
        <p:sp>
          <p:nvSpPr>
            <p:cNvPr id="11" name="object 11"/>
            <p:cNvSpPr/>
            <p:nvPr/>
          </p:nvSpPr>
          <p:spPr>
            <a:xfrm>
              <a:off x="7130110" y="3992435"/>
              <a:ext cx="1861185" cy="3192780"/>
            </a:xfrm>
            <a:custGeom>
              <a:avLst/>
              <a:gdLst/>
              <a:ahLst/>
              <a:cxnLst/>
              <a:rect l="l" t="t" r="r" b="b"/>
              <a:pathLst>
                <a:path w="1861184" h="3192779">
                  <a:moveTo>
                    <a:pt x="1737042" y="3068764"/>
                  </a:moveTo>
                  <a:lnTo>
                    <a:pt x="0" y="3068764"/>
                  </a:lnTo>
                  <a:lnTo>
                    <a:pt x="0" y="3192703"/>
                  </a:lnTo>
                  <a:lnTo>
                    <a:pt x="1737042" y="3192703"/>
                  </a:lnTo>
                  <a:lnTo>
                    <a:pt x="1737042" y="3068764"/>
                  </a:lnTo>
                  <a:close/>
                </a:path>
                <a:path w="1861184" h="3192779">
                  <a:moveTo>
                    <a:pt x="1737042" y="2789783"/>
                  </a:moveTo>
                  <a:lnTo>
                    <a:pt x="0" y="2789783"/>
                  </a:lnTo>
                  <a:lnTo>
                    <a:pt x="0" y="2913735"/>
                  </a:lnTo>
                  <a:lnTo>
                    <a:pt x="1737042" y="2913735"/>
                  </a:lnTo>
                  <a:lnTo>
                    <a:pt x="1737042" y="2789783"/>
                  </a:lnTo>
                  <a:close/>
                </a:path>
                <a:path w="1861184" h="3192779">
                  <a:moveTo>
                    <a:pt x="1803857" y="2510802"/>
                  </a:moveTo>
                  <a:lnTo>
                    <a:pt x="0" y="2510802"/>
                  </a:lnTo>
                  <a:lnTo>
                    <a:pt x="0" y="2634754"/>
                  </a:lnTo>
                  <a:lnTo>
                    <a:pt x="1803857" y="2634754"/>
                  </a:lnTo>
                  <a:lnTo>
                    <a:pt x="1803857" y="2510802"/>
                  </a:lnTo>
                  <a:close/>
                </a:path>
                <a:path w="1861184" h="3192779">
                  <a:moveTo>
                    <a:pt x="1861121" y="2231821"/>
                  </a:moveTo>
                  <a:lnTo>
                    <a:pt x="0" y="2231821"/>
                  </a:lnTo>
                  <a:lnTo>
                    <a:pt x="0" y="2355773"/>
                  </a:lnTo>
                  <a:lnTo>
                    <a:pt x="1861121" y="2355773"/>
                  </a:lnTo>
                  <a:lnTo>
                    <a:pt x="1861121" y="2231821"/>
                  </a:lnTo>
                  <a:close/>
                </a:path>
                <a:path w="1861184" h="3192779">
                  <a:moveTo>
                    <a:pt x="1861121" y="1952853"/>
                  </a:moveTo>
                  <a:lnTo>
                    <a:pt x="0" y="1952853"/>
                  </a:lnTo>
                  <a:lnTo>
                    <a:pt x="0" y="2076792"/>
                  </a:lnTo>
                  <a:lnTo>
                    <a:pt x="1861121" y="2076792"/>
                  </a:lnTo>
                  <a:lnTo>
                    <a:pt x="1861121" y="1952853"/>
                  </a:lnTo>
                  <a:close/>
                </a:path>
                <a:path w="1861184" h="3192779">
                  <a:moveTo>
                    <a:pt x="1861121" y="1673872"/>
                  </a:moveTo>
                  <a:lnTo>
                    <a:pt x="0" y="1673872"/>
                  </a:lnTo>
                  <a:lnTo>
                    <a:pt x="0" y="1797812"/>
                  </a:lnTo>
                  <a:lnTo>
                    <a:pt x="1861121" y="1797812"/>
                  </a:lnTo>
                  <a:lnTo>
                    <a:pt x="1861121" y="1673872"/>
                  </a:lnTo>
                  <a:close/>
                </a:path>
                <a:path w="1861184" h="3192779">
                  <a:moveTo>
                    <a:pt x="1861121" y="1394891"/>
                  </a:moveTo>
                  <a:lnTo>
                    <a:pt x="0" y="1394891"/>
                  </a:lnTo>
                  <a:lnTo>
                    <a:pt x="0" y="1518831"/>
                  </a:lnTo>
                  <a:lnTo>
                    <a:pt x="1861121" y="1518831"/>
                  </a:lnTo>
                  <a:lnTo>
                    <a:pt x="1861121" y="1394891"/>
                  </a:lnTo>
                  <a:close/>
                </a:path>
                <a:path w="1861184" h="3192779">
                  <a:moveTo>
                    <a:pt x="1861121" y="1115910"/>
                  </a:moveTo>
                  <a:lnTo>
                    <a:pt x="0" y="1115910"/>
                  </a:lnTo>
                  <a:lnTo>
                    <a:pt x="0" y="1239850"/>
                  </a:lnTo>
                  <a:lnTo>
                    <a:pt x="1861121" y="1239850"/>
                  </a:lnTo>
                  <a:lnTo>
                    <a:pt x="1861121" y="1115910"/>
                  </a:lnTo>
                  <a:close/>
                </a:path>
                <a:path w="1861184" h="3192779">
                  <a:moveTo>
                    <a:pt x="1861121" y="836930"/>
                  </a:moveTo>
                  <a:lnTo>
                    <a:pt x="0" y="836930"/>
                  </a:lnTo>
                  <a:lnTo>
                    <a:pt x="0" y="960882"/>
                  </a:lnTo>
                  <a:lnTo>
                    <a:pt x="1861121" y="960882"/>
                  </a:lnTo>
                  <a:lnTo>
                    <a:pt x="1861121" y="836930"/>
                  </a:lnTo>
                  <a:close/>
                </a:path>
                <a:path w="1861184" h="3192779">
                  <a:moveTo>
                    <a:pt x="1861121" y="557949"/>
                  </a:moveTo>
                  <a:lnTo>
                    <a:pt x="0" y="557949"/>
                  </a:lnTo>
                  <a:lnTo>
                    <a:pt x="0" y="681901"/>
                  </a:lnTo>
                  <a:lnTo>
                    <a:pt x="1861121" y="681901"/>
                  </a:lnTo>
                  <a:lnTo>
                    <a:pt x="1861121" y="557949"/>
                  </a:lnTo>
                  <a:close/>
                </a:path>
                <a:path w="1861184" h="3192779">
                  <a:moveTo>
                    <a:pt x="1861121" y="278968"/>
                  </a:moveTo>
                  <a:lnTo>
                    <a:pt x="0" y="278968"/>
                  </a:lnTo>
                  <a:lnTo>
                    <a:pt x="0" y="402920"/>
                  </a:lnTo>
                  <a:lnTo>
                    <a:pt x="1861121" y="402920"/>
                  </a:lnTo>
                  <a:lnTo>
                    <a:pt x="1861121" y="278968"/>
                  </a:lnTo>
                  <a:close/>
                </a:path>
                <a:path w="1861184" h="3192779">
                  <a:moveTo>
                    <a:pt x="1861121" y="0"/>
                  </a:moveTo>
                  <a:lnTo>
                    <a:pt x="0" y="0"/>
                  </a:lnTo>
                  <a:lnTo>
                    <a:pt x="0" y="123939"/>
                  </a:lnTo>
                  <a:lnTo>
                    <a:pt x="1861121" y="123939"/>
                  </a:lnTo>
                  <a:lnTo>
                    <a:pt x="1861121" y="0"/>
                  </a:lnTo>
                  <a:close/>
                </a:path>
              </a:pathLst>
            </a:custGeom>
            <a:solidFill>
              <a:srgbClr val="043D5D"/>
            </a:solidFill>
          </p:spPr>
          <p:txBody>
            <a:bodyPr wrap="square" lIns="0" tIns="0" rIns="0" bIns="0" rtlCol="0"/>
            <a:lstStyle/>
            <a:p>
              <a:endParaRPr sz="1588"/>
            </a:p>
          </p:txBody>
        </p:sp>
      </p:grpSp>
      <p:sp>
        <p:nvSpPr>
          <p:cNvPr id="12" name="object 12"/>
          <p:cNvSpPr txBox="1"/>
          <p:nvPr/>
        </p:nvSpPr>
        <p:spPr>
          <a:xfrm>
            <a:off x="7257978" y="431714"/>
            <a:ext cx="3295721" cy="172898"/>
          </a:xfrm>
          <a:prstGeom prst="rect">
            <a:avLst/>
          </a:prstGeom>
        </p:spPr>
        <p:txBody>
          <a:bodyPr vert="horz" wrap="square" lIns="0" tIns="11206" rIns="0" bIns="0" rtlCol="0">
            <a:spAutoFit/>
          </a:bodyPr>
          <a:lstStyle/>
          <a:p>
            <a:pPr marL="11206">
              <a:spcBef>
                <a:spcPts val="88"/>
              </a:spcBef>
            </a:pPr>
            <a:r>
              <a:rPr sz="1050" spc="-79">
                <a:solidFill>
                  <a:srgbClr val="585858"/>
                </a:solidFill>
                <a:latin typeface="Arial Black"/>
                <a:cs typeface="Arial Black"/>
              </a:rPr>
              <a:t>Fig.</a:t>
            </a:r>
            <a:r>
              <a:rPr sz="1050" spc="-44">
                <a:solidFill>
                  <a:srgbClr val="585858"/>
                </a:solidFill>
                <a:latin typeface="Arial Black"/>
                <a:cs typeface="Arial Black"/>
              </a:rPr>
              <a:t> </a:t>
            </a:r>
            <a:r>
              <a:rPr sz="1050" spc="-101">
                <a:solidFill>
                  <a:srgbClr val="585858"/>
                </a:solidFill>
                <a:latin typeface="Arial Black"/>
                <a:cs typeface="Arial Black"/>
              </a:rPr>
              <a:t>18</a:t>
            </a:r>
            <a:r>
              <a:rPr sz="1050" spc="-40">
                <a:solidFill>
                  <a:srgbClr val="585858"/>
                </a:solidFill>
                <a:latin typeface="Arial Black"/>
                <a:cs typeface="Arial Black"/>
              </a:rPr>
              <a:t> </a:t>
            </a:r>
            <a:r>
              <a:rPr sz="1050" spc="-62">
                <a:solidFill>
                  <a:srgbClr val="585858"/>
                </a:solidFill>
                <a:latin typeface="Arial Black"/>
                <a:cs typeface="Arial Black"/>
              </a:rPr>
              <a:t>Differences</a:t>
            </a:r>
            <a:r>
              <a:rPr sz="1050" spc="-44">
                <a:solidFill>
                  <a:srgbClr val="585858"/>
                </a:solidFill>
                <a:latin typeface="Arial Black"/>
                <a:cs typeface="Arial Black"/>
              </a:rPr>
              <a:t> </a:t>
            </a:r>
            <a:r>
              <a:rPr sz="1050" spc="-26">
                <a:solidFill>
                  <a:srgbClr val="585858"/>
                </a:solidFill>
                <a:latin typeface="Arial Black"/>
                <a:cs typeface="Arial Black"/>
              </a:rPr>
              <a:t>in</a:t>
            </a:r>
            <a:r>
              <a:rPr sz="1050" spc="-44">
                <a:solidFill>
                  <a:srgbClr val="585858"/>
                </a:solidFill>
                <a:latin typeface="Arial Black"/>
                <a:cs typeface="Arial Black"/>
              </a:rPr>
              <a:t> </a:t>
            </a:r>
            <a:r>
              <a:rPr sz="1050" spc="-62">
                <a:solidFill>
                  <a:srgbClr val="585858"/>
                </a:solidFill>
                <a:latin typeface="Arial Black"/>
                <a:cs typeface="Arial Black"/>
              </a:rPr>
              <a:t>perceptions</a:t>
            </a:r>
            <a:r>
              <a:rPr sz="1050" spc="-44">
                <a:solidFill>
                  <a:srgbClr val="585858"/>
                </a:solidFill>
                <a:latin typeface="Arial Black"/>
                <a:cs typeface="Arial Black"/>
              </a:rPr>
              <a:t> </a:t>
            </a:r>
            <a:r>
              <a:rPr sz="1050" spc="-31">
                <a:solidFill>
                  <a:srgbClr val="585858"/>
                </a:solidFill>
                <a:latin typeface="Arial Black"/>
                <a:cs typeface="Arial Black"/>
              </a:rPr>
              <a:t>of</a:t>
            </a:r>
            <a:r>
              <a:rPr sz="1050" spc="-44">
                <a:solidFill>
                  <a:srgbClr val="585858"/>
                </a:solidFill>
                <a:latin typeface="Arial Black"/>
                <a:cs typeface="Arial Black"/>
              </a:rPr>
              <a:t> </a:t>
            </a:r>
            <a:r>
              <a:rPr sz="1050" spc="-9">
                <a:solidFill>
                  <a:srgbClr val="585858"/>
                </a:solidFill>
                <a:latin typeface="Arial Black"/>
                <a:cs typeface="Arial Black"/>
              </a:rPr>
              <a:t>equity</a:t>
            </a:r>
            <a:endParaRPr sz="1050">
              <a:latin typeface="Arial Black"/>
              <a:cs typeface="Arial Black"/>
            </a:endParaRPr>
          </a:p>
        </p:txBody>
      </p:sp>
      <p:sp>
        <p:nvSpPr>
          <p:cNvPr id="13" name="object 13"/>
          <p:cNvSpPr txBox="1"/>
          <p:nvPr/>
        </p:nvSpPr>
        <p:spPr>
          <a:xfrm>
            <a:off x="9850196" y="78358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3.3</a:t>
            </a:r>
            <a:endParaRPr sz="882">
              <a:latin typeface="Arial"/>
              <a:cs typeface="Arial"/>
            </a:endParaRPr>
          </a:p>
        </p:txBody>
      </p:sp>
      <p:sp>
        <p:nvSpPr>
          <p:cNvPr id="14" name="object 14"/>
          <p:cNvSpPr txBox="1"/>
          <p:nvPr/>
        </p:nvSpPr>
        <p:spPr>
          <a:xfrm>
            <a:off x="9850196" y="103595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3.3</a:t>
            </a:r>
            <a:endParaRPr sz="882">
              <a:latin typeface="Arial"/>
              <a:cs typeface="Arial"/>
            </a:endParaRPr>
          </a:p>
        </p:txBody>
      </p:sp>
      <p:sp>
        <p:nvSpPr>
          <p:cNvPr id="15" name="object 15"/>
          <p:cNvSpPr txBox="1"/>
          <p:nvPr/>
        </p:nvSpPr>
        <p:spPr>
          <a:xfrm>
            <a:off x="9791246" y="1279919"/>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3.2</a:t>
            </a:r>
            <a:endParaRPr sz="882">
              <a:latin typeface="Arial"/>
              <a:cs typeface="Arial"/>
            </a:endParaRPr>
          </a:p>
        </p:txBody>
      </p:sp>
      <p:sp>
        <p:nvSpPr>
          <p:cNvPr id="16" name="object 16"/>
          <p:cNvSpPr txBox="1"/>
          <p:nvPr/>
        </p:nvSpPr>
        <p:spPr>
          <a:xfrm>
            <a:off x="9673347" y="152388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17" name="object 17"/>
          <p:cNvSpPr txBox="1"/>
          <p:nvPr/>
        </p:nvSpPr>
        <p:spPr>
          <a:xfrm>
            <a:off x="9673347" y="176784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18" name="object 18"/>
          <p:cNvSpPr txBox="1"/>
          <p:nvPr/>
        </p:nvSpPr>
        <p:spPr>
          <a:xfrm>
            <a:off x="9673347" y="2020222"/>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19" name="object 19"/>
          <p:cNvSpPr txBox="1"/>
          <p:nvPr/>
        </p:nvSpPr>
        <p:spPr>
          <a:xfrm>
            <a:off x="9673347" y="2264185"/>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0" name="object 20"/>
          <p:cNvSpPr txBox="1"/>
          <p:nvPr/>
        </p:nvSpPr>
        <p:spPr>
          <a:xfrm>
            <a:off x="9673347" y="250814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1" name="object 21"/>
          <p:cNvSpPr txBox="1"/>
          <p:nvPr/>
        </p:nvSpPr>
        <p:spPr>
          <a:xfrm>
            <a:off x="9673347" y="2752112"/>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2" name="object 22"/>
          <p:cNvSpPr txBox="1"/>
          <p:nvPr/>
        </p:nvSpPr>
        <p:spPr>
          <a:xfrm>
            <a:off x="9673347" y="300448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3" name="object 23"/>
          <p:cNvSpPr txBox="1"/>
          <p:nvPr/>
        </p:nvSpPr>
        <p:spPr>
          <a:xfrm>
            <a:off x="9614398" y="324845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4" name="object 24"/>
          <p:cNvSpPr txBox="1"/>
          <p:nvPr/>
        </p:nvSpPr>
        <p:spPr>
          <a:xfrm>
            <a:off x="9614398" y="3492415"/>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5" name="object 25"/>
          <p:cNvSpPr txBox="1"/>
          <p:nvPr/>
        </p:nvSpPr>
        <p:spPr>
          <a:xfrm>
            <a:off x="9614398" y="373637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6" name="object 26"/>
          <p:cNvSpPr txBox="1"/>
          <p:nvPr/>
        </p:nvSpPr>
        <p:spPr>
          <a:xfrm>
            <a:off x="9614398" y="398875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7" name="object 27"/>
          <p:cNvSpPr txBox="1"/>
          <p:nvPr/>
        </p:nvSpPr>
        <p:spPr>
          <a:xfrm>
            <a:off x="9614398" y="423271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8" name="object 28"/>
          <p:cNvSpPr txBox="1"/>
          <p:nvPr/>
        </p:nvSpPr>
        <p:spPr>
          <a:xfrm>
            <a:off x="9614398" y="447668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9" name="object 29"/>
          <p:cNvSpPr txBox="1"/>
          <p:nvPr/>
        </p:nvSpPr>
        <p:spPr>
          <a:xfrm>
            <a:off x="9614398" y="472064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0" name="object 30"/>
          <p:cNvSpPr txBox="1"/>
          <p:nvPr/>
        </p:nvSpPr>
        <p:spPr>
          <a:xfrm>
            <a:off x="9614398" y="497302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1" name="object 31"/>
          <p:cNvSpPr txBox="1"/>
          <p:nvPr/>
        </p:nvSpPr>
        <p:spPr>
          <a:xfrm>
            <a:off x="9614398" y="521698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2" name="object 32"/>
          <p:cNvSpPr txBox="1"/>
          <p:nvPr/>
        </p:nvSpPr>
        <p:spPr>
          <a:xfrm>
            <a:off x="9614398" y="546094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3" name="object 33"/>
          <p:cNvSpPr txBox="1"/>
          <p:nvPr/>
        </p:nvSpPr>
        <p:spPr>
          <a:xfrm>
            <a:off x="9563869" y="570491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4" name="object 34"/>
          <p:cNvSpPr txBox="1"/>
          <p:nvPr/>
        </p:nvSpPr>
        <p:spPr>
          <a:xfrm>
            <a:off x="9504919" y="595728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2.7</a:t>
            </a:r>
            <a:endParaRPr sz="882">
              <a:latin typeface="Arial"/>
              <a:cs typeface="Arial"/>
            </a:endParaRPr>
          </a:p>
        </p:txBody>
      </p:sp>
      <p:sp>
        <p:nvSpPr>
          <p:cNvPr id="35" name="object 35"/>
          <p:cNvSpPr txBox="1"/>
          <p:nvPr/>
        </p:nvSpPr>
        <p:spPr>
          <a:xfrm>
            <a:off x="9504919" y="620125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2.7</a:t>
            </a:r>
            <a:endParaRPr sz="882">
              <a:latin typeface="Arial"/>
              <a:cs typeface="Arial"/>
            </a:endParaRPr>
          </a:p>
        </p:txBody>
      </p:sp>
      <p:sp>
        <p:nvSpPr>
          <p:cNvPr id="36" name="object 36"/>
          <p:cNvSpPr txBox="1"/>
          <p:nvPr/>
        </p:nvSpPr>
        <p:spPr>
          <a:xfrm>
            <a:off x="6906751" y="798719"/>
            <a:ext cx="920563" cy="5613234"/>
          </a:xfrm>
          <a:prstGeom prst="rect">
            <a:avLst/>
          </a:prstGeom>
        </p:spPr>
        <p:txBody>
          <a:bodyPr vert="horz" wrap="square" lIns="0" tIns="11206" rIns="0" bIns="0" rtlCol="0">
            <a:spAutoFit/>
          </a:bodyPr>
          <a:lstStyle/>
          <a:p>
            <a:pPr marR="5043" algn="r">
              <a:spcBef>
                <a:spcPts val="88"/>
              </a:spcBef>
            </a:pPr>
            <a:r>
              <a:rPr sz="794" spc="-9">
                <a:solidFill>
                  <a:srgbClr val="585858"/>
                </a:solidFill>
                <a:latin typeface="Lucida Sans"/>
                <a:cs typeface="Lucida Sans"/>
              </a:rPr>
              <a:t>Athlete</a:t>
            </a:r>
            <a:endParaRPr sz="794">
              <a:latin typeface="Lucida Sans"/>
              <a:cs typeface="Lucida Sans"/>
            </a:endParaRPr>
          </a:p>
          <a:p>
            <a:pPr marL="300894" marR="4483" indent="26896" algn="r">
              <a:lnSpc>
                <a:spcPct val="201600"/>
              </a:lnSpc>
            </a:pPr>
            <a:r>
              <a:rPr sz="794" spc="-18">
                <a:solidFill>
                  <a:srgbClr val="585858"/>
                </a:solidFill>
                <a:latin typeface="Lucida Sans"/>
                <a:cs typeface="Lucida Sans"/>
              </a:rPr>
              <a:t>Professional International Half-time</a:t>
            </a:r>
            <a:endParaRPr sz="794">
              <a:latin typeface="Lucida Sans"/>
              <a:cs typeface="Lucida Sans"/>
            </a:endParaRPr>
          </a:p>
          <a:p>
            <a:pPr marL="227492" marR="4483" indent="120470" algn="just">
              <a:lnSpc>
                <a:spcPct val="201600"/>
              </a:lnSpc>
              <a:spcBef>
                <a:spcPts val="66"/>
              </a:spcBef>
            </a:pPr>
            <a:r>
              <a:rPr sz="794" spc="-9">
                <a:solidFill>
                  <a:srgbClr val="585858"/>
                </a:solidFill>
                <a:latin typeface="Lucida Sans"/>
                <a:cs typeface="Lucida Sans"/>
              </a:rPr>
              <a:t>Non-</a:t>
            </a:r>
            <a:r>
              <a:rPr sz="794" spc="-18">
                <a:solidFill>
                  <a:srgbClr val="585858"/>
                </a:solidFill>
                <a:latin typeface="Lucida Sans"/>
                <a:cs typeface="Lucida Sans"/>
              </a:rPr>
              <a:t>athlete </a:t>
            </a:r>
            <a:r>
              <a:rPr sz="794" spc="-9">
                <a:solidFill>
                  <a:srgbClr val="585858"/>
                </a:solidFill>
                <a:latin typeface="Lucida Sans"/>
                <a:cs typeface="Lucida Sans"/>
              </a:rPr>
              <a:t>Non-disability Non-Greek</a:t>
            </a:r>
            <a:r>
              <a:rPr sz="794" spc="-31">
                <a:solidFill>
                  <a:srgbClr val="585858"/>
                </a:solidFill>
                <a:latin typeface="Lucida Sans"/>
                <a:cs typeface="Lucida Sans"/>
              </a:rPr>
              <a:t> </a:t>
            </a:r>
            <a:r>
              <a:rPr sz="794" spc="-22">
                <a:solidFill>
                  <a:srgbClr val="585858"/>
                </a:solidFill>
                <a:latin typeface="Lucida Sans"/>
                <a:cs typeface="Lucida Sans"/>
              </a:rPr>
              <a:t>life</a:t>
            </a:r>
            <a:endParaRPr sz="794">
              <a:latin typeface="Lucida Sans"/>
              <a:cs typeface="Lucida Sans"/>
            </a:endParaRPr>
          </a:p>
          <a:p>
            <a:pPr marL="11206" marR="4483" indent="530067" algn="just">
              <a:lnSpc>
                <a:spcPts val="1985"/>
              </a:lnSpc>
              <a:spcBef>
                <a:spcPts val="172"/>
              </a:spcBef>
            </a:pPr>
            <a:r>
              <a:rPr sz="794" spc="-26">
                <a:solidFill>
                  <a:srgbClr val="585858"/>
                </a:solidFill>
                <a:latin typeface="Lucida Sans"/>
                <a:cs typeface="Lucida Sans"/>
              </a:rPr>
              <a:t>Straight </a:t>
            </a:r>
            <a:r>
              <a:rPr sz="794" spc="-22">
                <a:solidFill>
                  <a:srgbClr val="585858"/>
                </a:solidFill>
                <a:latin typeface="Lucida Sans"/>
                <a:cs typeface="Lucida Sans"/>
              </a:rPr>
              <a:t>Three</a:t>
            </a:r>
            <a:r>
              <a:rPr sz="794">
                <a:solidFill>
                  <a:srgbClr val="585858"/>
                </a:solidFill>
                <a:latin typeface="Lucida Sans"/>
                <a:cs typeface="Lucida Sans"/>
              </a:rPr>
              <a:t> </a:t>
            </a:r>
            <a:r>
              <a:rPr sz="794" spc="-9">
                <a:solidFill>
                  <a:srgbClr val="585858"/>
                </a:solidFill>
                <a:latin typeface="Lucida Sans"/>
                <a:cs typeface="Lucida Sans"/>
              </a:rPr>
              <a:t>quarter-</a:t>
            </a:r>
            <a:r>
              <a:rPr sz="794" spc="-18">
                <a:solidFill>
                  <a:srgbClr val="585858"/>
                </a:solidFill>
                <a:latin typeface="Lucida Sans"/>
                <a:cs typeface="Lucida Sans"/>
              </a:rPr>
              <a:t>time</a:t>
            </a:r>
            <a:endParaRPr sz="794">
              <a:latin typeface="Lucida Sans"/>
              <a:cs typeface="Lucida Sans"/>
            </a:endParaRPr>
          </a:p>
          <a:p>
            <a:pPr marR="5043" algn="r">
              <a:spcBef>
                <a:spcPts val="732"/>
              </a:spcBef>
            </a:pPr>
            <a:r>
              <a:rPr sz="794" spc="-9">
                <a:solidFill>
                  <a:srgbClr val="585858"/>
                </a:solidFill>
                <a:latin typeface="Lucida Sans"/>
                <a:cs typeface="Lucida Sans"/>
              </a:rPr>
              <a:t>Woman</a:t>
            </a:r>
            <a:endParaRPr sz="794">
              <a:latin typeface="Lucida Sans"/>
              <a:cs typeface="Lucida Sans"/>
            </a:endParaRPr>
          </a:p>
          <a:p>
            <a:pPr>
              <a:spcBef>
                <a:spcPts val="31"/>
              </a:spcBef>
            </a:pPr>
            <a:endParaRPr sz="794">
              <a:latin typeface="Lucida Sans"/>
              <a:cs typeface="Lucida Sans"/>
            </a:endParaRPr>
          </a:p>
          <a:p>
            <a:pPr marR="5043" algn="r">
              <a:spcBef>
                <a:spcPts val="4"/>
              </a:spcBef>
            </a:pPr>
            <a:r>
              <a:rPr sz="794" spc="-9">
                <a:solidFill>
                  <a:srgbClr val="585858"/>
                </a:solidFill>
                <a:latin typeface="Lucida Sans"/>
                <a:cs typeface="Lucida Sans"/>
              </a:rPr>
              <a:t>Overall</a:t>
            </a:r>
            <a:endParaRPr sz="794">
              <a:latin typeface="Lucida Sans"/>
              <a:cs typeface="Lucida Sans"/>
            </a:endParaRPr>
          </a:p>
          <a:p>
            <a:pPr marL="459466" marR="4483" indent="46507" algn="just">
              <a:lnSpc>
                <a:spcPct val="201600"/>
              </a:lnSpc>
              <a:spcBef>
                <a:spcPts val="62"/>
              </a:spcBef>
            </a:pPr>
            <a:r>
              <a:rPr sz="794" spc="-22">
                <a:solidFill>
                  <a:srgbClr val="585858"/>
                </a:solidFill>
                <a:latin typeface="Lucida Sans"/>
                <a:cs typeface="Lucida Sans"/>
              </a:rPr>
              <a:t>Doctoral </a:t>
            </a:r>
            <a:r>
              <a:rPr sz="794" spc="-26">
                <a:solidFill>
                  <a:srgbClr val="585858"/>
                </a:solidFill>
                <a:latin typeface="Lucida Sans"/>
                <a:cs typeface="Lucida Sans"/>
              </a:rPr>
              <a:t>Full-</a:t>
            </a:r>
            <a:r>
              <a:rPr sz="794" spc="-18">
                <a:solidFill>
                  <a:srgbClr val="585858"/>
                </a:solidFill>
                <a:latin typeface="Lucida Sans"/>
                <a:cs typeface="Lucida Sans"/>
              </a:rPr>
              <a:t>time </a:t>
            </a:r>
            <a:r>
              <a:rPr sz="794" spc="-9">
                <a:solidFill>
                  <a:srgbClr val="585858"/>
                </a:solidFill>
                <a:latin typeface="Lucida Sans"/>
                <a:cs typeface="Lucida Sans"/>
              </a:rPr>
              <a:t>Graduate Greek</a:t>
            </a:r>
            <a:r>
              <a:rPr sz="794" spc="-53">
                <a:solidFill>
                  <a:srgbClr val="585858"/>
                </a:solidFill>
                <a:latin typeface="Lucida Sans"/>
                <a:cs typeface="Lucida Sans"/>
              </a:rPr>
              <a:t> </a:t>
            </a:r>
            <a:r>
              <a:rPr sz="794" spc="-26">
                <a:solidFill>
                  <a:srgbClr val="585858"/>
                </a:solidFill>
                <a:latin typeface="Lucida Sans"/>
                <a:cs typeface="Lucida Sans"/>
              </a:rPr>
              <a:t>life</a:t>
            </a:r>
            <a:endParaRPr sz="794">
              <a:latin typeface="Lucida Sans"/>
              <a:cs typeface="Lucida Sans"/>
            </a:endParaRPr>
          </a:p>
          <a:p>
            <a:pPr>
              <a:spcBef>
                <a:spcPts val="101"/>
              </a:spcBef>
            </a:pPr>
            <a:endParaRPr sz="794">
              <a:latin typeface="Lucida Sans"/>
              <a:cs typeface="Lucida Sans"/>
            </a:endParaRPr>
          </a:p>
          <a:p>
            <a:pPr marR="4483" algn="r"/>
            <a:r>
              <a:rPr sz="794" spc="-22">
                <a:solidFill>
                  <a:srgbClr val="585858"/>
                </a:solidFill>
                <a:latin typeface="Lucida Sans"/>
                <a:cs typeface="Lucida Sans"/>
              </a:rPr>
              <a:t>Less</a:t>
            </a:r>
            <a:r>
              <a:rPr sz="794" spc="-18">
                <a:solidFill>
                  <a:srgbClr val="585858"/>
                </a:solidFill>
                <a:latin typeface="Lucida Sans"/>
                <a:cs typeface="Lucida Sans"/>
              </a:rPr>
              <a:t> than</a:t>
            </a:r>
            <a:r>
              <a:rPr sz="794" spc="-9">
                <a:solidFill>
                  <a:srgbClr val="585858"/>
                </a:solidFill>
                <a:latin typeface="Lucida Sans"/>
                <a:cs typeface="Lucida Sans"/>
              </a:rPr>
              <a:t> </a:t>
            </a:r>
            <a:r>
              <a:rPr sz="794" spc="-22">
                <a:solidFill>
                  <a:srgbClr val="585858"/>
                </a:solidFill>
                <a:latin typeface="Lucida Sans"/>
                <a:cs typeface="Lucida Sans"/>
              </a:rPr>
              <a:t>half-</a:t>
            </a:r>
            <a:r>
              <a:rPr sz="794" spc="-18">
                <a:solidFill>
                  <a:srgbClr val="585858"/>
                </a:solidFill>
                <a:latin typeface="Lucida Sans"/>
                <a:cs typeface="Lucida Sans"/>
              </a:rPr>
              <a:t>time</a:t>
            </a:r>
            <a:endParaRPr sz="794">
              <a:latin typeface="Lucida Sans"/>
              <a:cs typeface="Lucida Sans"/>
            </a:endParaRPr>
          </a:p>
          <a:p>
            <a:pPr marL="289127" marR="4483" indent="409596" algn="r">
              <a:lnSpc>
                <a:spcPct val="201600"/>
              </a:lnSpc>
            </a:pPr>
            <a:r>
              <a:rPr sz="794" spc="-22">
                <a:solidFill>
                  <a:srgbClr val="585858"/>
                </a:solidFill>
                <a:latin typeface="Lucida Sans"/>
                <a:cs typeface="Lucida Sans"/>
              </a:rPr>
              <a:t>Man </a:t>
            </a:r>
            <a:r>
              <a:rPr sz="794" spc="-9">
                <a:solidFill>
                  <a:srgbClr val="585858"/>
                </a:solidFill>
                <a:latin typeface="Lucida Sans"/>
                <a:cs typeface="Lucida Sans"/>
              </a:rPr>
              <a:t>Non-</a:t>
            </a:r>
            <a:r>
              <a:rPr sz="794" spc="-18">
                <a:solidFill>
                  <a:srgbClr val="585858"/>
                </a:solidFill>
                <a:latin typeface="Lucida Sans"/>
                <a:cs typeface="Lucida Sans"/>
              </a:rPr>
              <a:t>resident</a:t>
            </a:r>
            <a:endParaRPr sz="794">
              <a:latin typeface="Lucida Sans"/>
              <a:cs typeface="Lucida Sans"/>
            </a:endParaRPr>
          </a:p>
          <a:p>
            <a:pPr marL="187709" marR="4483" indent="310980" algn="r">
              <a:lnSpc>
                <a:spcPts val="1985"/>
              </a:lnSpc>
              <a:spcBef>
                <a:spcPts val="172"/>
              </a:spcBef>
            </a:pPr>
            <a:r>
              <a:rPr sz="794" spc="-22">
                <a:solidFill>
                  <a:srgbClr val="585858"/>
                </a:solidFill>
                <a:latin typeface="Lucida Sans"/>
                <a:cs typeface="Lucida Sans"/>
              </a:rPr>
              <a:t>Resident </a:t>
            </a:r>
            <a:r>
              <a:rPr sz="794" spc="-9">
                <a:solidFill>
                  <a:srgbClr val="585858"/>
                </a:solidFill>
                <a:latin typeface="Lucida Sans"/>
                <a:cs typeface="Lucida Sans"/>
              </a:rPr>
              <a:t>Undergraduate</a:t>
            </a:r>
            <a:endParaRPr sz="794">
              <a:latin typeface="Lucida Sans"/>
              <a:cs typeface="Lucida Sans"/>
            </a:endParaRPr>
          </a:p>
          <a:p>
            <a:pPr marL="658941">
              <a:spcBef>
                <a:spcPts val="732"/>
              </a:spcBef>
            </a:pPr>
            <a:r>
              <a:rPr sz="794" spc="-18">
                <a:solidFill>
                  <a:srgbClr val="585858"/>
                </a:solidFill>
                <a:latin typeface="Lucida Sans"/>
                <a:cs typeface="Lucida Sans"/>
              </a:rPr>
              <a:t>LGB+</a:t>
            </a:r>
            <a:endParaRPr sz="794">
              <a:latin typeface="Lucida Sans"/>
              <a:cs typeface="Lucida Sans"/>
            </a:endParaRPr>
          </a:p>
          <a:p>
            <a:pPr>
              <a:spcBef>
                <a:spcPts val="31"/>
              </a:spcBef>
            </a:pPr>
            <a:endParaRPr sz="794">
              <a:latin typeface="Lucida Sans"/>
              <a:cs typeface="Lucida Sans"/>
            </a:endParaRPr>
          </a:p>
          <a:p>
            <a:pPr marR="4483" algn="r">
              <a:spcBef>
                <a:spcPts val="4"/>
              </a:spcBef>
            </a:pPr>
            <a:r>
              <a:rPr sz="794" spc="-9">
                <a:solidFill>
                  <a:srgbClr val="585858"/>
                </a:solidFill>
                <a:latin typeface="Lucida Sans"/>
                <a:cs typeface="Lucida Sans"/>
              </a:rPr>
              <a:t>Disability</a:t>
            </a:r>
            <a:endParaRPr sz="794">
              <a:latin typeface="Lucida Sans"/>
              <a:cs typeface="Lucida Sans"/>
            </a:endParaRPr>
          </a:p>
          <a:p>
            <a:pPr>
              <a:spcBef>
                <a:spcPts val="31"/>
              </a:spcBef>
            </a:pPr>
            <a:endParaRPr sz="794">
              <a:latin typeface="Lucida Sans"/>
              <a:cs typeface="Lucida Sans"/>
            </a:endParaRPr>
          </a:p>
          <a:p>
            <a:pPr marL="624201"/>
            <a:r>
              <a:rPr sz="794" spc="-18">
                <a:solidFill>
                  <a:srgbClr val="585858"/>
                </a:solidFill>
                <a:latin typeface="Lucida Sans"/>
                <a:cs typeface="Lucida Sans"/>
              </a:rPr>
              <a:t>TGQN</a:t>
            </a:r>
            <a:endParaRPr sz="794">
              <a:latin typeface="Lucida Sans"/>
              <a:cs typeface="Lucida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12"/>
            <a:ext cx="12192000" cy="6906845"/>
            <a:chOff x="-1879600" y="127"/>
            <a:chExt cx="13817599" cy="7827758"/>
          </a:xfrm>
        </p:grpSpPr>
        <p:sp>
          <p:nvSpPr>
            <p:cNvPr id="3" name="object 3"/>
            <p:cNvSpPr/>
            <p:nvPr/>
          </p:nvSpPr>
          <p:spPr>
            <a:xfrm>
              <a:off x="5623052" y="127"/>
              <a:ext cx="6314947" cy="7483475"/>
            </a:xfrm>
            <a:custGeom>
              <a:avLst/>
              <a:gdLst/>
              <a:ahLst/>
              <a:cxnLst/>
              <a:rect l="l" t="t" r="r" b="b"/>
              <a:pathLst>
                <a:path w="4435475" h="7483475">
                  <a:moveTo>
                    <a:pt x="4435347" y="0"/>
                  </a:moveTo>
                  <a:lnTo>
                    <a:pt x="0" y="0"/>
                  </a:lnTo>
                  <a:lnTo>
                    <a:pt x="0" y="7483220"/>
                  </a:lnTo>
                  <a:lnTo>
                    <a:pt x="4435347" y="7483220"/>
                  </a:lnTo>
                  <a:lnTo>
                    <a:pt x="4435347" y="0"/>
                  </a:lnTo>
                  <a:close/>
                </a:path>
              </a:pathLst>
            </a:custGeom>
            <a:solidFill>
              <a:srgbClr val="F7F7F7"/>
            </a:solidFill>
          </p:spPr>
          <p:txBody>
            <a:bodyPr wrap="square" lIns="0" tIns="0" rIns="0" bIns="0" rtlCol="0"/>
            <a:lstStyle/>
            <a:p>
              <a:endParaRPr sz="1588"/>
            </a:p>
          </p:txBody>
        </p:sp>
        <p:sp>
          <p:nvSpPr>
            <p:cNvPr id="4" name="object 4"/>
            <p:cNvSpPr/>
            <p:nvPr/>
          </p:nvSpPr>
          <p:spPr>
            <a:xfrm>
              <a:off x="-1879600" y="7483347"/>
              <a:ext cx="13817589" cy="344538"/>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5" name="object 5"/>
            <p:cNvSpPr/>
            <p:nvPr/>
          </p:nvSpPr>
          <p:spPr>
            <a:xfrm>
              <a:off x="7146099" y="1324545"/>
              <a:ext cx="0" cy="5503545"/>
            </a:xfrm>
            <a:custGeom>
              <a:avLst/>
              <a:gdLst/>
              <a:ahLst/>
              <a:cxnLst/>
              <a:rect l="l" t="t" r="r" b="b"/>
              <a:pathLst>
                <a:path h="5503545">
                  <a:moveTo>
                    <a:pt x="0" y="0"/>
                  </a:moveTo>
                  <a:lnTo>
                    <a:pt x="0" y="5503171"/>
                  </a:lnTo>
                </a:path>
              </a:pathLst>
            </a:custGeom>
            <a:ln w="9525">
              <a:solidFill>
                <a:srgbClr val="8A8A8A"/>
              </a:solidFill>
            </a:ln>
          </p:spPr>
          <p:txBody>
            <a:bodyPr wrap="square" lIns="0" tIns="0" rIns="0" bIns="0" rtlCol="0"/>
            <a:lstStyle/>
            <a:p>
              <a:endParaRPr sz="1588"/>
            </a:p>
          </p:txBody>
        </p:sp>
        <p:sp>
          <p:nvSpPr>
            <p:cNvPr id="6" name="object 6"/>
            <p:cNvSpPr/>
            <p:nvPr/>
          </p:nvSpPr>
          <p:spPr>
            <a:xfrm>
              <a:off x="7150849" y="1385468"/>
              <a:ext cx="2057400" cy="2737485"/>
            </a:xfrm>
            <a:custGeom>
              <a:avLst/>
              <a:gdLst/>
              <a:ahLst/>
              <a:cxnLst/>
              <a:rect l="l" t="t" r="r" b="b"/>
              <a:pathLst>
                <a:path w="2057400" h="2737485">
                  <a:moveTo>
                    <a:pt x="1809750" y="2641523"/>
                  </a:moveTo>
                  <a:lnTo>
                    <a:pt x="0" y="2641523"/>
                  </a:lnTo>
                  <a:lnTo>
                    <a:pt x="0" y="2736900"/>
                  </a:lnTo>
                  <a:lnTo>
                    <a:pt x="1809750" y="2736900"/>
                  </a:lnTo>
                  <a:lnTo>
                    <a:pt x="1809750" y="2641523"/>
                  </a:lnTo>
                  <a:close/>
                </a:path>
                <a:path w="2057400" h="2737485">
                  <a:moveTo>
                    <a:pt x="1809750" y="2421394"/>
                  </a:moveTo>
                  <a:lnTo>
                    <a:pt x="0" y="2421394"/>
                  </a:lnTo>
                  <a:lnTo>
                    <a:pt x="0" y="2516771"/>
                  </a:lnTo>
                  <a:lnTo>
                    <a:pt x="1809750" y="2516771"/>
                  </a:lnTo>
                  <a:lnTo>
                    <a:pt x="1809750" y="2421394"/>
                  </a:lnTo>
                  <a:close/>
                </a:path>
                <a:path w="2057400" h="2737485">
                  <a:moveTo>
                    <a:pt x="1809750" y="2201265"/>
                  </a:moveTo>
                  <a:lnTo>
                    <a:pt x="0" y="2201265"/>
                  </a:lnTo>
                  <a:lnTo>
                    <a:pt x="0" y="2296642"/>
                  </a:lnTo>
                  <a:lnTo>
                    <a:pt x="1809750" y="2296642"/>
                  </a:lnTo>
                  <a:lnTo>
                    <a:pt x="1809750" y="2201265"/>
                  </a:lnTo>
                  <a:close/>
                </a:path>
                <a:path w="2057400" h="2737485">
                  <a:moveTo>
                    <a:pt x="1809750" y="1981136"/>
                  </a:moveTo>
                  <a:lnTo>
                    <a:pt x="0" y="1981136"/>
                  </a:lnTo>
                  <a:lnTo>
                    <a:pt x="0" y="2076513"/>
                  </a:lnTo>
                  <a:lnTo>
                    <a:pt x="1809750" y="2076513"/>
                  </a:lnTo>
                  <a:lnTo>
                    <a:pt x="1809750" y="1981136"/>
                  </a:lnTo>
                  <a:close/>
                </a:path>
                <a:path w="2057400" h="2737485">
                  <a:moveTo>
                    <a:pt x="1809750" y="1761007"/>
                  </a:moveTo>
                  <a:lnTo>
                    <a:pt x="0" y="1761007"/>
                  </a:lnTo>
                  <a:lnTo>
                    <a:pt x="0" y="1856384"/>
                  </a:lnTo>
                  <a:lnTo>
                    <a:pt x="1809750" y="1856384"/>
                  </a:lnTo>
                  <a:lnTo>
                    <a:pt x="1809750" y="1761007"/>
                  </a:lnTo>
                  <a:close/>
                </a:path>
                <a:path w="2057400" h="2737485">
                  <a:moveTo>
                    <a:pt x="1809750" y="1540891"/>
                  </a:moveTo>
                  <a:lnTo>
                    <a:pt x="0" y="1540891"/>
                  </a:lnTo>
                  <a:lnTo>
                    <a:pt x="0" y="1636255"/>
                  </a:lnTo>
                  <a:lnTo>
                    <a:pt x="1809750" y="1636255"/>
                  </a:lnTo>
                  <a:lnTo>
                    <a:pt x="1809750" y="1540891"/>
                  </a:lnTo>
                  <a:close/>
                </a:path>
                <a:path w="2057400" h="2737485">
                  <a:moveTo>
                    <a:pt x="1809750" y="1320761"/>
                  </a:moveTo>
                  <a:lnTo>
                    <a:pt x="0" y="1320761"/>
                  </a:lnTo>
                  <a:lnTo>
                    <a:pt x="0" y="1416138"/>
                  </a:lnTo>
                  <a:lnTo>
                    <a:pt x="1809750" y="1416138"/>
                  </a:lnTo>
                  <a:lnTo>
                    <a:pt x="1809750" y="1320761"/>
                  </a:lnTo>
                  <a:close/>
                </a:path>
                <a:path w="2057400" h="2737485">
                  <a:moveTo>
                    <a:pt x="1876425" y="1100632"/>
                  </a:moveTo>
                  <a:lnTo>
                    <a:pt x="0" y="1100632"/>
                  </a:lnTo>
                  <a:lnTo>
                    <a:pt x="0" y="1196009"/>
                  </a:lnTo>
                  <a:lnTo>
                    <a:pt x="1876425" y="1196009"/>
                  </a:lnTo>
                  <a:lnTo>
                    <a:pt x="1876425" y="1100632"/>
                  </a:lnTo>
                  <a:close/>
                </a:path>
                <a:path w="2057400" h="2737485">
                  <a:moveTo>
                    <a:pt x="1876425" y="880503"/>
                  </a:moveTo>
                  <a:lnTo>
                    <a:pt x="0" y="880503"/>
                  </a:lnTo>
                  <a:lnTo>
                    <a:pt x="0" y="975880"/>
                  </a:lnTo>
                  <a:lnTo>
                    <a:pt x="1876425" y="975880"/>
                  </a:lnTo>
                  <a:lnTo>
                    <a:pt x="1876425" y="880503"/>
                  </a:lnTo>
                  <a:close/>
                </a:path>
                <a:path w="2057400" h="2737485">
                  <a:moveTo>
                    <a:pt x="1876425" y="660374"/>
                  </a:moveTo>
                  <a:lnTo>
                    <a:pt x="0" y="660374"/>
                  </a:lnTo>
                  <a:lnTo>
                    <a:pt x="0" y="755751"/>
                  </a:lnTo>
                  <a:lnTo>
                    <a:pt x="1876425" y="755751"/>
                  </a:lnTo>
                  <a:lnTo>
                    <a:pt x="1876425" y="660374"/>
                  </a:lnTo>
                  <a:close/>
                </a:path>
                <a:path w="2057400" h="2737485">
                  <a:moveTo>
                    <a:pt x="1933575" y="440245"/>
                  </a:moveTo>
                  <a:lnTo>
                    <a:pt x="0" y="440245"/>
                  </a:lnTo>
                  <a:lnTo>
                    <a:pt x="0" y="535622"/>
                  </a:lnTo>
                  <a:lnTo>
                    <a:pt x="1933575" y="535622"/>
                  </a:lnTo>
                  <a:lnTo>
                    <a:pt x="1933575" y="440245"/>
                  </a:lnTo>
                  <a:close/>
                </a:path>
                <a:path w="2057400" h="2737485">
                  <a:moveTo>
                    <a:pt x="1990725" y="220129"/>
                  </a:moveTo>
                  <a:lnTo>
                    <a:pt x="0" y="220129"/>
                  </a:lnTo>
                  <a:lnTo>
                    <a:pt x="0" y="315506"/>
                  </a:lnTo>
                  <a:lnTo>
                    <a:pt x="1990725" y="315506"/>
                  </a:lnTo>
                  <a:lnTo>
                    <a:pt x="1990725" y="220129"/>
                  </a:lnTo>
                  <a:close/>
                </a:path>
                <a:path w="2057400" h="2737485">
                  <a:moveTo>
                    <a:pt x="2057400" y="0"/>
                  </a:moveTo>
                  <a:lnTo>
                    <a:pt x="0" y="0"/>
                  </a:lnTo>
                  <a:lnTo>
                    <a:pt x="0" y="95377"/>
                  </a:lnTo>
                  <a:lnTo>
                    <a:pt x="2057400" y="95377"/>
                  </a:lnTo>
                  <a:lnTo>
                    <a:pt x="2057400" y="0"/>
                  </a:lnTo>
                  <a:close/>
                </a:path>
              </a:pathLst>
            </a:custGeom>
            <a:solidFill>
              <a:srgbClr val="043D5D"/>
            </a:solidFill>
          </p:spPr>
          <p:txBody>
            <a:bodyPr wrap="square" lIns="0" tIns="0" rIns="0" bIns="0" rtlCol="0"/>
            <a:lstStyle/>
            <a:p>
              <a:endParaRPr sz="1588"/>
            </a:p>
          </p:txBody>
        </p:sp>
        <p:sp>
          <p:nvSpPr>
            <p:cNvPr id="7" name="object 7"/>
            <p:cNvSpPr/>
            <p:nvPr/>
          </p:nvSpPr>
          <p:spPr>
            <a:xfrm>
              <a:off x="7150861" y="4247108"/>
              <a:ext cx="1809750" cy="95885"/>
            </a:xfrm>
            <a:custGeom>
              <a:avLst/>
              <a:gdLst/>
              <a:ahLst/>
              <a:cxnLst/>
              <a:rect l="l" t="t" r="r" b="b"/>
              <a:pathLst>
                <a:path w="1809750" h="95885">
                  <a:moveTo>
                    <a:pt x="0" y="0"/>
                  </a:moveTo>
                  <a:lnTo>
                    <a:pt x="0" y="95375"/>
                  </a:lnTo>
                  <a:lnTo>
                    <a:pt x="1809750" y="95375"/>
                  </a:lnTo>
                  <a:lnTo>
                    <a:pt x="1809750" y="0"/>
                  </a:lnTo>
                  <a:lnTo>
                    <a:pt x="0" y="0"/>
                  </a:lnTo>
                  <a:close/>
                </a:path>
              </a:pathLst>
            </a:custGeom>
            <a:solidFill>
              <a:srgbClr val="AC4E25"/>
            </a:solidFill>
          </p:spPr>
          <p:txBody>
            <a:bodyPr wrap="square" lIns="0" tIns="0" rIns="0" bIns="0" rtlCol="0"/>
            <a:lstStyle/>
            <a:p>
              <a:endParaRPr sz="1588"/>
            </a:p>
          </p:txBody>
        </p:sp>
        <p:sp>
          <p:nvSpPr>
            <p:cNvPr id="8" name="object 8"/>
            <p:cNvSpPr/>
            <p:nvPr/>
          </p:nvSpPr>
          <p:spPr>
            <a:xfrm>
              <a:off x="7150849" y="4467237"/>
              <a:ext cx="1809750" cy="2296795"/>
            </a:xfrm>
            <a:custGeom>
              <a:avLst/>
              <a:gdLst/>
              <a:ahLst/>
              <a:cxnLst/>
              <a:rect l="l" t="t" r="r" b="b"/>
              <a:pathLst>
                <a:path w="1809750" h="2296795">
                  <a:moveTo>
                    <a:pt x="1628775" y="2201278"/>
                  </a:moveTo>
                  <a:lnTo>
                    <a:pt x="0" y="2201278"/>
                  </a:lnTo>
                  <a:lnTo>
                    <a:pt x="0" y="2296642"/>
                  </a:lnTo>
                  <a:lnTo>
                    <a:pt x="1628775" y="2296642"/>
                  </a:lnTo>
                  <a:lnTo>
                    <a:pt x="1628775" y="2201278"/>
                  </a:lnTo>
                  <a:close/>
                </a:path>
                <a:path w="1809750" h="2296795">
                  <a:moveTo>
                    <a:pt x="1685925" y="1981149"/>
                  </a:moveTo>
                  <a:lnTo>
                    <a:pt x="0" y="1981149"/>
                  </a:lnTo>
                  <a:lnTo>
                    <a:pt x="0" y="2076526"/>
                  </a:lnTo>
                  <a:lnTo>
                    <a:pt x="1685925" y="2076526"/>
                  </a:lnTo>
                  <a:lnTo>
                    <a:pt x="1685925" y="1981149"/>
                  </a:lnTo>
                  <a:close/>
                </a:path>
                <a:path w="1809750" h="2296795">
                  <a:moveTo>
                    <a:pt x="1685925" y="1761020"/>
                  </a:moveTo>
                  <a:lnTo>
                    <a:pt x="0" y="1761020"/>
                  </a:lnTo>
                  <a:lnTo>
                    <a:pt x="0" y="1856397"/>
                  </a:lnTo>
                  <a:lnTo>
                    <a:pt x="1685925" y="1856397"/>
                  </a:lnTo>
                  <a:lnTo>
                    <a:pt x="1685925" y="1761020"/>
                  </a:lnTo>
                  <a:close/>
                </a:path>
                <a:path w="1809750" h="2296795">
                  <a:moveTo>
                    <a:pt x="1752600" y="1540891"/>
                  </a:moveTo>
                  <a:lnTo>
                    <a:pt x="0" y="1540891"/>
                  </a:lnTo>
                  <a:lnTo>
                    <a:pt x="0" y="1636268"/>
                  </a:lnTo>
                  <a:lnTo>
                    <a:pt x="1752600" y="1636268"/>
                  </a:lnTo>
                  <a:lnTo>
                    <a:pt x="1752600" y="1540891"/>
                  </a:lnTo>
                  <a:close/>
                </a:path>
                <a:path w="1809750" h="2296795">
                  <a:moveTo>
                    <a:pt x="1752600" y="1320761"/>
                  </a:moveTo>
                  <a:lnTo>
                    <a:pt x="0" y="1320761"/>
                  </a:lnTo>
                  <a:lnTo>
                    <a:pt x="0" y="1416138"/>
                  </a:lnTo>
                  <a:lnTo>
                    <a:pt x="1752600" y="1416138"/>
                  </a:lnTo>
                  <a:lnTo>
                    <a:pt x="1752600" y="1320761"/>
                  </a:lnTo>
                  <a:close/>
                </a:path>
                <a:path w="1809750" h="2296795">
                  <a:moveTo>
                    <a:pt x="1752600" y="1100632"/>
                  </a:moveTo>
                  <a:lnTo>
                    <a:pt x="0" y="1100632"/>
                  </a:lnTo>
                  <a:lnTo>
                    <a:pt x="0" y="1196009"/>
                  </a:lnTo>
                  <a:lnTo>
                    <a:pt x="1752600" y="1196009"/>
                  </a:lnTo>
                  <a:lnTo>
                    <a:pt x="1752600" y="1100632"/>
                  </a:lnTo>
                  <a:close/>
                </a:path>
                <a:path w="1809750" h="2296795">
                  <a:moveTo>
                    <a:pt x="1752600" y="880516"/>
                  </a:moveTo>
                  <a:lnTo>
                    <a:pt x="0" y="880516"/>
                  </a:lnTo>
                  <a:lnTo>
                    <a:pt x="0" y="975893"/>
                  </a:lnTo>
                  <a:lnTo>
                    <a:pt x="1752600" y="975893"/>
                  </a:lnTo>
                  <a:lnTo>
                    <a:pt x="1752600" y="880516"/>
                  </a:lnTo>
                  <a:close/>
                </a:path>
                <a:path w="1809750" h="2296795">
                  <a:moveTo>
                    <a:pt x="1752600" y="660387"/>
                  </a:moveTo>
                  <a:lnTo>
                    <a:pt x="0" y="660387"/>
                  </a:lnTo>
                  <a:lnTo>
                    <a:pt x="0" y="755764"/>
                  </a:lnTo>
                  <a:lnTo>
                    <a:pt x="1752600" y="755764"/>
                  </a:lnTo>
                  <a:lnTo>
                    <a:pt x="1752600" y="660387"/>
                  </a:lnTo>
                  <a:close/>
                </a:path>
                <a:path w="1809750" h="2296795">
                  <a:moveTo>
                    <a:pt x="1809750" y="440258"/>
                  </a:moveTo>
                  <a:lnTo>
                    <a:pt x="0" y="440258"/>
                  </a:lnTo>
                  <a:lnTo>
                    <a:pt x="0" y="535635"/>
                  </a:lnTo>
                  <a:lnTo>
                    <a:pt x="1809750" y="535635"/>
                  </a:lnTo>
                  <a:lnTo>
                    <a:pt x="1809750" y="440258"/>
                  </a:lnTo>
                  <a:close/>
                </a:path>
                <a:path w="1809750" h="2296795">
                  <a:moveTo>
                    <a:pt x="1809750" y="220129"/>
                  </a:moveTo>
                  <a:lnTo>
                    <a:pt x="0" y="220129"/>
                  </a:lnTo>
                  <a:lnTo>
                    <a:pt x="0" y="315506"/>
                  </a:lnTo>
                  <a:lnTo>
                    <a:pt x="1809750" y="315506"/>
                  </a:lnTo>
                  <a:lnTo>
                    <a:pt x="1809750" y="220129"/>
                  </a:lnTo>
                  <a:close/>
                </a:path>
                <a:path w="1809750" h="2296795">
                  <a:moveTo>
                    <a:pt x="1809750" y="0"/>
                  </a:moveTo>
                  <a:lnTo>
                    <a:pt x="0" y="0"/>
                  </a:lnTo>
                  <a:lnTo>
                    <a:pt x="0" y="95377"/>
                  </a:lnTo>
                  <a:lnTo>
                    <a:pt x="1809750" y="95377"/>
                  </a:lnTo>
                  <a:lnTo>
                    <a:pt x="1809750" y="0"/>
                  </a:lnTo>
                  <a:close/>
                </a:path>
              </a:pathLst>
            </a:custGeom>
            <a:solidFill>
              <a:srgbClr val="043D5D"/>
            </a:solidFill>
          </p:spPr>
          <p:txBody>
            <a:bodyPr wrap="square" lIns="0" tIns="0" rIns="0" bIns="0" rtlCol="0"/>
            <a:lstStyle/>
            <a:p>
              <a:endParaRPr sz="1588"/>
            </a:p>
          </p:txBody>
        </p:sp>
      </p:grpSp>
      <p:sp>
        <p:nvSpPr>
          <p:cNvPr id="9" name="object 9"/>
          <p:cNvSpPr txBox="1"/>
          <p:nvPr/>
        </p:nvSpPr>
        <p:spPr>
          <a:xfrm>
            <a:off x="669290" y="1183004"/>
            <a:ext cx="5452598" cy="2980783"/>
          </a:xfrm>
          <a:prstGeom prst="rect">
            <a:avLst/>
          </a:prstGeom>
        </p:spPr>
        <p:txBody>
          <a:bodyPr vert="horz" wrap="square" lIns="0" tIns="11206" rIns="0" bIns="0" rtlCol="0">
            <a:spAutoFit/>
          </a:bodyPr>
          <a:lstStyle/>
          <a:p>
            <a:pPr marL="11206" marR="98057">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19">
                <a:solidFill>
                  <a:srgbClr val="063D5E"/>
                </a:solidFill>
                <a:latin typeface="Arial Black"/>
                <a:cs typeface="Arial Black"/>
              </a:rPr>
              <a:t>Perceptions </a:t>
            </a:r>
            <a:r>
              <a:rPr sz="2400" spc="-71">
                <a:solidFill>
                  <a:srgbClr val="063D5E"/>
                </a:solidFill>
                <a:latin typeface="Arial Black"/>
                <a:cs typeface="Arial Black"/>
              </a:rPr>
              <a:t>of</a:t>
            </a:r>
            <a:r>
              <a:rPr sz="2400" spc="-124">
                <a:solidFill>
                  <a:srgbClr val="063D5E"/>
                </a:solidFill>
                <a:latin typeface="Arial Black"/>
                <a:cs typeface="Arial Black"/>
              </a:rPr>
              <a:t> </a:t>
            </a:r>
            <a:r>
              <a:rPr sz="2400" spc="-88">
                <a:solidFill>
                  <a:srgbClr val="063D5E"/>
                </a:solidFill>
                <a:latin typeface="Arial Black"/>
                <a:cs typeface="Arial Black"/>
              </a:rPr>
              <a:t>Well-</a:t>
            </a:r>
            <a:r>
              <a:rPr sz="2400" spc="-18">
                <a:solidFill>
                  <a:srgbClr val="063D5E"/>
                </a:solidFill>
                <a:latin typeface="Arial Black"/>
                <a:cs typeface="Arial Black"/>
              </a:rPr>
              <a:t>Being</a:t>
            </a:r>
            <a:endParaRPr sz="2400">
              <a:latin typeface="Arial Black"/>
              <a:cs typeface="Arial Black"/>
            </a:endParaRPr>
          </a:p>
          <a:p>
            <a:pPr marL="11206" marR="285765">
              <a:lnSpc>
                <a:spcPct val="120800"/>
              </a:lnSpc>
              <a:spcBef>
                <a:spcPts val="1777"/>
              </a:spcBef>
            </a:pPr>
            <a:r>
              <a:rPr sz="1400" spc="-18">
                <a:solidFill>
                  <a:srgbClr val="242424"/>
                </a:solidFill>
                <a:latin typeface="Lucida Sans"/>
                <a:cs typeface="Lucida Sans"/>
              </a:rPr>
              <a:t>Perceptions</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1">
                <a:solidFill>
                  <a:srgbClr val="242424"/>
                </a:solidFill>
                <a:latin typeface="Lucida Sans"/>
                <a:cs typeface="Lucida Sans"/>
              </a:rPr>
              <a:t> </a:t>
            </a:r>
            <a:r>
              <a:rPr sz="1400" spc="-22">
                <a:solidFill>
                  <a:srgbClr val="242424"/>
                </a:solidFill>
                <a:latin typeface="Lucida Sans"/>
                <a:cs typeface="Lucida Sans"/>
              </a:rPr>
              <a:t>well-</a:t>
            </a:r>
            <a:r>
              <a:rPr sz="1400" spc="-31">
                <a:solidFill>
                  <a:srgbClr val="242424"/>
                </a:solidFill>
                <a:latin typeface="Lucida Sans"/>
                <a:cs typeface="Lucida Sans"/>
              </a:rPr>
              <a:t>being </a:t>
            </a:r>
            <a:r>
              <a:rPr sz="1400" spc="-18">
                <a:solidFill>
                  <a:srgbClr val="242424"/>
                </a:solidFill>
                <a:latin typeface="Lucida Sans"/>
                <a:cs typeface="Lucida Sans"/>
              </a:rPr>
              <a:t>varied</a:t>
            </a:r>
            <a:r>
              <a:rPr sz="1400" spc="-31">
                <a:solidFill>
                  <a:srgbClr val="242424"/>
                </a:solidFill>
                <a:latin typeface="Lucida Sans"/>
                <a:cs typeface="Lucida Sans"/>
              </a:rPr>
              <a:t> among </a:t>
            </a:r>
            <a:r>
              <a:rPr sz="1400" spc="-9">
                <a:solidFill>
                  <a:srgbClr val="242424"/>
                </a:solidFill>
                <a:latin typeface="Lucida Sans"/>
                <a:cs typeface="Lucida Sans"/>
              </a:rPr>
              <a:t>demographic groups.</a:t>
            </a:r>
            <a:endParaRPr sz="1400">
              <a:latin typeface="Lucida Sans"/>
              <a:cs typeface="Lucida Sans"/>
            </a:endParaRPr>
          </a:p>
          <a:p>
            <a:pPr marL="11206" marR="4483">
              <a:lnSpc>
                <a:spcPct val="120800"/>
              </a:lnSpc>
              <a:spcBef>
                <a:spcPts val="1059"/>
              </a:spcBef>
            </a:pPr>
            <a:r>
              <a:rPr sz="1400" spc="-9">
                <a:solidFill>
                  <a:srgbClr val="242424"/>
                </a:solidFill>
                <a:latin typeface="Lucida Sans"/>
                <a:cs typeface="Lucida Sans"/>
              </a:rPr>
              <a:t>Non-</a:t>
            </a:r>
            <a:r>
              <a:rPr sz="1400" spc="-26">
                <a:solidFill>
                  <a:srgbClr val="242424"/>
                </a:solidFill>
                <a:latin typeface="Lucida Sans"/>
                <a:cs typeface="Lucida Sans"/>
              </a:rPr>
              <a:t>athletes,</a:t>
            </a:r>
            <a:r>
              <a:rPr sz="1400" spc="-13">
                <a:solidFill>
                  <a:srgbClr val="242424"/>
                </a:solidFill>
                <a:latin typeface="Lucida Sans"/>
                <a:cs typeface="Lucida Sans"/>
              </a:rPr>
              <a:t> </a:t>
            </a:r>
            <a:r>
              <a:rPr sz="1400" spc="-31">
                <a:solidFill>
                  <a:srgbClr val="242424"/>
                </a:solidFill>
                <a:latin typeface="Lucida Sans"/>
                <a:cs typeface="Lucida Sans"/>
              </a:rPr>
              <a:t>residents,</a:t>
            </a:r>
            <a:r>
              <a:rPr sz="1400" spc="-9">
                <a:solidFill>
                  <a:srgbClr val="242424"/>
                </a:solidFill>
                <a:latin typeface="Lucida Sans"/>
                <a:cs typeface="Lucida Sans"/>
              </a:rPr>
              <a:t> </a:t>
            </a:r>
            <a:r>
              <a:rPr sz="1400" spc="-18">
                <a:solidFill>
                  <a:srgbClr val="242424"/>
                </a:solidFill>
                <a:latin typeface="Lucida Sans"/>
                <a:cs typeface="Lucida Sans"/>
              </a:rPr>
              <a:t>undergraduate</a:t>
            </a:r>
            <a:r>
              <a:rPr sz="1400" spc="-13">
                <a:solidFill>
                  <a:srgbClr val="242424"/>
                </a:solidFill>
                <a:latin typeface="Lucida Sans"/>
                <a:cs typeface="Lucida Sans"/>
              </a:rPr>
              <a:t> </a:t>
            </a:r>
            <a:r>
              <a:rPr sz="1400" spc="-9">
                <a:solidFill>
                  <a:srgbClr val="242424"/>
                </a:solidFill>
                <a:latin typeface="Lucida Sans"/>
                <a:cs typeface="Lucida Sans"/>
              </a:rPr>
              <a:t>students,</a:t>
            </a:r>
            <a:r>
              <a:rPr sz="1400" spc="441">
                <a:solidFill>
                  <a:srgbClr val="242424"/>
                </a:solidFill>
                <a:latin typeface="Lucida Sans"/>
                <a:cs typeface="Lucida Sans"/>
              </a:rPr>
              <a:t> </a:t>
            </a:r>
            <a:r>
              <a:rPr sz="1400" spc="-22">
                <a:solidFill>
                  <a:srgbClr val="242424"/>
                </a:solidFill>
                <a:latin typeface="Lucida Sans"/>
                <a:cs typeface="Lucida Sans"/>
              </a:rPr>
              <a:t>doctoral</a:t>
            </a:r>
            <a:r>
              <a:rPr sz="1400" spc="-26">
                <a:solidFill>
                  <a:srgbClr val="242424"/>
                </a:solidFill>
                <a:latin typeface="Lucida Sans"/>
                <a:cs typeface="Lucida Sans"/>
              </a:rPr>
              <a:t> </a:t>
            </a:r>
            <a:r>
              <a:rPr sz="1400" spc="-31">
                <a:solidFill>
                  <a:srgbClr val="242424"/>
                </a:solidFill>
                <a:latin typeface="Lucida Sans"/>
                <a:cs typeface="Lucida Sans"/>
              </a:rPr>
              <a:t>students,</a:t>
            </a:r>
            <a:r>
              <a:rPr sz="1400" spc="-22">
                <a:solidFill>
                  <a:srgbClr val="242424"/>
                </a:solidFill>
                <a:latin typeface="Lucida Sans"/>
                <a:cs typeface="Lucida Sans"/>
              </a:rPr>
              <a:t> graduate </a:t>
            </a:r>
            <a:r>
              <a:rPr sz="1400" spc="-31">
                <a:solidFill>
                  <a:srgbClr val="242424"/>
                </a:solidFill>
                <a:latin typeface="Lucida Sans"/>
                <a:cs typeface="Lucida Sans"/>
              </a:rPr>
              <a:t>students,</a:t>
            </a:r>
            <a:r>
              <a:rPr sz="1400" spc="-22">
                <a:solidFill>
                  <a:srgbClr val="242424"/>
                </a:solidFill>
                <a:latin typeface="Lucida Sans"/>
                <a:cs typeface="Lucida Sans"/>
              </a:rPr>
              <a:t> </a:t>
            </a:r>
            <a:r>
              <a:rPr sz="1400" spc="-18">
                <a:solidFill>
                  <a:srgbClr val="242424"/>
                </a:solidFill>
                <a:latin typeface="Lucida Sans"/>
                <a:cs typeface="Lucida Sans"/>
              </a:rPr>
              <a:t>non-</a:t>
            </a:r>
            <a:r>
              <a:rPr sz="1400" spc="-9">
                <a:solidFill>
                  <a:srgbClr val="242424"/>
                </a:solidFill>
                <a:latin typeface="Lucida Sans"/>
                <a:cs typeface="Lucida Sans"/>
              </a:rPr>
              <a:t>residents, </a:t>
            </a:r>
            <a:r>
              <a:rPr sz="1400">
                <a:solidFill>
                  <a:srgbClr val="242424"/>
                </a:solidFill>
                <a:latin typeface="Lucida Sans"/>
                <a:cs typeface="Lucida Sans"/>
              </a:rPr>
              <a:t>LGB+</a:t>
            </a:r>
            <a:r>
              <a:rPr sz="1400" spc="-53">
                <a:solidFill>
                  <a:srgbClr val="242424"/>
                </a:solidFill>
                <a:latin typeface="Lucida Sans"/>
                <a:cs typeface="Lucida Sans"/>
              </a:rPr>
              <a:t> </a:t>
            </a:r>
            <a:r>
              <a:rPr sz="1400" spc="-31">
                <a:solidFill>
                  <a:srgbClr val="242424"/>
                </a:solidFill>
                <a:latin typeface="Lucida Sans"/>
                <a:cs typeface="Lucida Sans"/>
              </a:rPr>
              <a:t>students,</a:t>
            </a:r>
            <a:r>
              <a:rPr sz="1400" spc="-49">
                <a:solidFill>
                  <a:srgbClr val="242424"/>
                </a:solidFill>
                <a:latin typeface="Lucida Sans"/>
                <a:cs typeface="Lucida Sans"/>
              </a:rPr>
              <a:t> </a:t>
            </a:r>
            <a:r>
              <a:rPr sz="1400">
                <a:solidFill>
                  <a:srgbClr val="242424"/>
                </a:solidFill>
                <a:latin typeface="Lucida Sans"/>
                <a:cs typeface="Lucida Sans"/>
              </a:rPr>
              <a:t>White</a:t>
            </a:r>
            <a:r>
              <a:rPr sz="1400" spc="-49">
                <a:solidFill>
                  <a:srgbClr val="242424"/>
                </a:solidFill>
                <a:latin typeface="Lucida Sans"/>
                <a:cs typeface="Lucida Sans"/>
              </a:rPr>
              <a:t> </a:t>
            </a:r>
            <a:r>
              <a:rPr sz="1400" spc="-31">
                <a:solidFill>
                  <a:srgbClr val="242424"/>
                </a:solidFill>
                <a:latin typeface="Lucida Sans"/>
                <a:cs typeface="Lucida Sans"/>
              </a:rPr>
              <a:t>students,</a:t>
            </a:r>
            <a:r>
              <a:rPr sz="1400" spc="-49">
                <a:solidFill>
                  <a:srgbClr val="242424"/>
                </a:solidFill>
                <a:latin typeface="Lucida Sans"/>
                <a:cs typeface="Lucida Sans"/>
              </a:rPr>
              <a:t> </a:t>
            </a:r>
            <a:r>
              <a:rPr sz="1400" spc="-22">
                <a:solidFill>
                  <a:srgbClr val="242424"/>
                </a:solidFill>
                <a:latin typeface="Lucida Sans"/>
                <a:cs typeface="Lucida Sans"/>
              </a:rPr>
              <a:t>students</a:t>
            </a:r>
            <a:r>
              <a:rPr sz="1400" spc="-53">
                <a:solidFill>
                  <a:srgbClr val="242424"/>
                </a:solidFill>
                <a:latin typeface="Lucida Sans"/>
                <a:cs typeface="Lucida Sans"/>
              </a:rPr>
              <a:t> </a:t>
            </a:r>
            <a:r>
              <a:rPr sz="1400" spc="-22">
                <a:solidFill>
                  <a:srgbClr val="242424"/>
                </a:solidFill>
                <a:latin typeface="Lucida Sans"/>
                <a:cs typeface="Lucida Sans"/>
              </a:rPr>
              <a:t>with</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9">
                <a:solidFill>
                  <a:srgbClr val="242424"/>
                </a:solidFill>
                <a:latin typeface="Lucida Sans"/>
                <a:cs typeface="Lucida Sans"/>
              </a:rPr>
              <a:t>disability, Greek</a:t>
            </a:r>
            <a:r>
              <a:rPr sz="1400" spc="-57">
                <a:solidFill>
                  <a:srgbClr val="242424"/>
                </a:solidFill>
                <a:latin typeface="Lucida Sans"/>
                <a:cs typeface="Lucida Sans"/>
              </a:rPr>
              <a:t> </a:t>
            </a:r>
            <a:r>
              <a:rPr sz="1400" spc="-31">
                <a:solidFill>
                  <a:srgbClr val="242424"/>
                </a:solidFill>
                <a:latin typeface="Lucida Sans"/>
                <a:cs typeface="Lucida Sans"/>
              </a:rPr>
              <a:t>life</a:t>
            </a:r>
            <a:r>
              <a:rPr sz="1400" spc="-53">
                <a:solidFill>
                  <a:srgbClr val="242424"/>
                </a:solidFill>
                <a:latin typeface="Lucida Sans"/>
                <a:cs typeface="Lucida Sans"/>
              </a:rPr>
              <a:t> </a:t>
            </a:r>
            <a:r>
              <a:rPr sz="1400" spc="-22">
                <a:solidFill>
                  <a:srgbClr val="242424"/>
                </a:solidFill>
                <a:latin typeface="Lucida Sans"/>
                <a:cs typeface="Lucida Sans"/>
              </a:rPr>
              <a:t>members,</a:t>
            </a:r>
            <a:r>
              <a:rPr sz="1400" spc="-57">
                <a:solidFill>
                  <a:srgbClr val="242424"/>
                </a:solidFill>
                <a:latin typeface="Lucida Sans"/>
                <a:cs typeface="Lucida Sans"/>
              </a:rPr>
              <a:t> </a:t>
            </a:r>
            <a:r>
              <a:rPr sz="1400" spc="-9">
                <a:solidFill>
                  <a:srgbClr val="242424"/>
                </a:solidFill>
                <a:latin typeface="Lucida Sans"/>
                <a:cs typeface="Lucida Sans"/>
              </a:rPr>
              <a:t>and</a:t>
            </a:r>
            <a:r>
              <a:rPr sz="1400" spc="-53">
                <a:solidFill>
                  <a:srgbClr val="242424"/>
                </a:solidFill>
                <a:latin typeface="Lucida Sans"/>
                <a:cs typeface="Lucida Sans"/>
              </a:rPr>
              <a:t> </a:t>
            </a:r>
            <a:r>
              <a:rPr sz="1400" spc="-22">
                <a:solidFill>
                  <a:srgbClr val="242424"/>
                </a:solidFill>
                <a:latin typeface="Lucida Sans"/>
                <a:cs typeface="Lucida Sans"/>
              </a:rPr>
              <a:t>TGQN</a:t>
            </a:r>
            <a:r>
              <a:rPr sz="1400" spc="-57">
                <a:solidFill>
                  <a:srgbClr val="242424"/>
                </a:solidFill>
                <a:latin typeface="Lucida Sans"/>
                <a:cs typeface="Lucida Sans"/>
              </a:rPr>
              <a:t> </a:t>
            </a:r>
            <a:r>
              <a:rPr sz="1400" spc="-22">
                <a:solidFill>
                  <a:srgbClr val="242424"/>
                </a:solidFill>
                <a:latin typeface="Lucida Sans"/>
                <a:cs typeface="Lucida Sans"/>
              </a:rPr>
              <a:t>students</a:t>
            </a:r>
            <a:r>
              <a:rPr sz="1400" spc="-53">
                <a:solidFill>
                  <a:srgbClr val="242424"/>
                </a:solidFill>
                <a:latin typeface="Lucida Sans"/>
                <a:cs typeface="Lucida Sans"/>
              </a:rPr>
              <a:t> </a:t>
            </a:r>
            <a:r>
              <a:rPr sz="1400" spc="-9">
                <a:solidFill>
                  <a:srgbClr val="242424"/>
                </a:solidFill>
                <a:latin typeface="Lucida Sans"/>
                <a:cs typeface="Lucida Sans"/>
              </a:rPr>
              <a:t>reported</a:t>
            </a:r>
            <a:r>
              <a:rPr sz="1400" spc="-57">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9">
                <a:solidFill>
                  <a:srgbClr val="242424"/>
                </a:solidFill>
                <a:latin typeface="Lucida Sans"/>
                <a:cs typeface="Lucida Sans"/>
              </a:rPr>
              <a:t>lower </a:t>
            </a:r>
            <a:r>
              <a:rPr sz="1400" spc="-18">
                <a:solidFill>
                  <a:srgbClr val="242424"/>
                </a:solidFill>
                <a:latin typeface="Lucida Sans"/>
                <a:cs typeface="Lucida Sans"/>
              </a:rPr>
              <a:t>sense</a:t>
            </a:r>
            <a:r>
              <a:rPr sz="1400" spc="-44">
                <a:solidFill>
                  <a:srgbClr val="242424"/>
                </a:solidFill>
                <a:latin typeface="Lucida Sans"/>
                <a:cs typeface="Lucida Sans"/>
              </a:rPr>
              <a:t> </a:t>
            </a:r>
            <a:r>
              <a:rPr sz="1400" spc="-26">
                <a:solidFill>
                  <a:srgbClr val="242424"/>
                </a:solidFill>
                <a:latin typeface="Lucida Sans"/>
                <a:cs typeface="Lucida Sans"/>
              </a:rPr>
              <a:t>of</a:t>
            </a:r>
            <a:r>
              <a:rPr sz="1400" spc="-44">
                <a:solidFill>
                  <a:srgbClr val="242424"/>
                </a:solidFill>
                <a:latin typeface="Lucida Sans"/>
                <a:cs typeface="Lucida Sans"/>
              </a:rPr>
              <a:t> </a:t>
            </a:r>
            <a:r>
              <a:rPr sz="1400" spc="-22">
                <a:solidFill>
                  <a:srgbClr val="242424"/>
                </a:solidFill>
                <a:latin typeface="Lucida Sans"/>
                <a:cs typeface="Lucida Sans"/>
              </a:rPr>
              <a:t>well-</a:t>
            </a:r>
            <a:r>
              <a:rPr sz="1400" spc="-31">
                <a:solidFill>
                  <a:srgbClr val="242424"/>
                </a:solidFill>
                <a:latin typeface="Lucida Sans"/>
                <a:cs typeface="Lucida Sans"/>
              </a:rPr>
              <a:t>being</a:t>
            </a:r>
            <a:r>
              <a:rPr sz="1400" spc="-40">
                <a:solidFill>
                  <a:srgbClr val="242424"/>
                </a:solidFill>
                <a:latin typeface="Lucida Sans"/>
                <a:cs typeface="Lucida Sans"/>
              </a:rPr>
              <a:t> </a:t>
            </a:r>
            <a:r>
              <a:rPr sz="1400" spc="-18">
                <a:solidFill>
                  <a:srgbClr val="242424"/>
                </a:solidFill>
                <a:latin typeface="Lucida Sans"/>
                <a:cs typeface="Lucida Sans"/>
              </a:rPr>
              <a:t>than</a:t>
            </a:r>
            <a:r>
              <a:rPr sz="1400" spc="-44">
                <a:solidFill>
                  <a:srgbClr val="242424"/>
                </a:solidFill>
                <a:latin typeface="Lucida Sans"/>
                <a:cs typeface="Lucida Sans"/>
              </a:rPr>
              <a:t> </a:t>
            </a:r>
            <a:r>
              <a:rPr sz="1400" spc="-18">
                <a:solidFill>
                  <a:srgbClr val="242424"/>
                </a:solidFill>
                <a:latin typeface="Lucida Sans"/>
                <a:cs typeface="Lucida Sans"/>
              </a:rPr>
              <a:t>their</a:t>
            </a:r>
            <a:r>
              <a:rPr sz="1400" spc="-40">
                <a:solidFill>
                  <a:srgbClr val="242424"/>
                </a:solidFill>
                <a:latin typeface="Lucida Sans"/>
                <a:cs typeface="Lucida Sans"/>
              </a:rPr>
              <a:t> </a:t>
            </a:r>
            <a:r>
              <a:rPr sz="1400" spc="-22">
                <a:solidFill>
                  <a:srgbClr val="242424"/>
                </a:solidFill>
                <a:latin typeface="Lucida Sans"/>
                <a:cs typeface="Lucida Sans"/>
              </a:rPr>
              <a:t>respective</a:t>
            </a:r>
            <a:r>
              <a:rPr sz="1400" spc="-44">
                <a:solidFill>
                  <a:srgbClr val="242424"/>
                </a:solidFill>
                <a:latin typeface="Lucida Sans"/>
                <a:cs typeface="Lucida Sans"/>
              </a:rPr>
              <a:t> </a:t>
            </a:r>
            <a:r>
              <a:rPr sz="1400" spc="-9">
                <a:solidFill>
                  <a:srgbClr val="242424"/>
                </a:solidFill>
                <a:latin typeface="Lucida Sans"/>
                <a:cs typeface="Lucida Sans"/>
              </a:rPr>
              <a:t>counterparts</a:t>
            </a:r>
            <a:r>
              <a:rPr sz="1200" spc="-9">
                <a:solidFill>
                  <a:srgbClr val="242424"/>
                </a:solidFill>
                <a:latin typeface="Lucida Sans"/>
                <a:cs typeface="Lucida Sans"/>
              </a:rPr>
              <a:t>.</a:t>
            </a:r>
            <a:endParaRPr sz="1200">
              <a:latin typeface="Lucida Sans"/>
              <a:cs typeface="Lucida Sans"/>
            </a:endParaRPr>
          </a:p>
        </p:txBody>
      </p:sp>
      <p:sp>
        <p:nvSpPr>
          <p:cNvPr id="10" name="object 10"/>
          <p:cNvSpPr txBox="1"/>
          <p:nvPr/>
        </p:nvSpPr>
        <p:spPr>
          <a:xfrm>
            <a:off x="669290" y="664292"/>
            <a:ext cx="3936626" cy="201367"/>
          </a:xfrm>
          <a:prstGeom prst="rect">
            <a:avLst/>
          </a:prstGeom>
        </p:spPr>
        <p:txBody>
          <a:bodyPr vert="horz" wrap="square" lIns="0" tIns="11206" rIns="0" bIns="0" rtlCol="0">
            <a:spAutoFit/>
          </a:bodyPr>
          <a:lstStyle/>
          <a:p>
            <a:pPr marL="11206">
              <a:spcBef>
                <a:spcPts val="88"/>
              </a:spcBef>
            </a:pPr>
            <a:r>
              <a:rPr sz="1235" spc="-124">
                <a:solidFill>
                  <a:srgbClr val="B6B6B6"/>
                </a:solidFill>
                <a:latin typeface="Arial Black"/>
                <a:cs typeface="Arial Black"/>
              </a:rPr>
              <a:t>SCHOOL</a:t>
            </a:r>
            <a:r>
              <a:rPr sz="1235" spc="-49">
                <a:solidFill>
                  <a:srgbClr val="B6B6B6"/>
                </a:solidFill>
                <a:latin typeface="Arial Black"/>
                <a:cs typeface="Arial Black"/>
              </a:rPr>
              <a:t> </a:t>
            </a:r>
            <a:r>
              <a:rPr sz="1235" spc="-146">
                <a:solidFill>
                  <a:srgbClr val="B6B6B6"/>
                </a:solidFill>
                <a:latin typeface="Arial Black"/>
                <a:cs typeface="Arial Black"/>
              </a:rPr>
              <a:t>CONNECTEDNESS</a:t>
            </a:r>
            <a:r>
              <a:rPr sz="1235" spc="-49">
                <a:solidFill>
                  <a:srgbClr val="B6B6B6"/>
                </a:solidFill>
                <a:latin typeface="Arial Black"/>
                <a:cs typeface="Arial Black"/>
              </a:rPr>
              <a:t> </a:t>
            </a:r>
            <a:r>
              <a:rPr sz="1235" spc="331">
                <a:solidFill>
                  <a:srgbClr val="B6B6B6"/>
                </a:solidFill>
                <a:latin typeface="Arial Black"/>
                <a:cs typeface="Arial Black"/>
              </a:rPr>
              <a:t>|</a:t>
            </a:r>
            <a:r>
              <a:rPr sz="1235" spc="-49">
                <a:solidFill>
                  <a:srgbClr val="B6B6B6"/>
                </a:solidFill>
                <a:latin typeface="Arial Black"/>
                <a:cs typeface="Arial Black"/>
              </a:rPr>
              <a:t> </a:t>
            </a:r>
            <a:r>
              <a:rPr sz="1059" spc="-26">
                <a:solidFill>
                  <a:srgbClr val="B6B6B6"/>
                </a:solidFill>
                <a:latin typeface="Lucida Sans"/>
                <a:cs typeface="Lucida Sans"/>
              </a:rPr>
              <a:t>Demographic</a:t>
            </a:r>
            <a:r>
              <a:rPr sz="1059" spc="-22">
                <a:solidFill>
                  <a:srgbClr val="B6B6B6"/>
                </a:solidFill>
                <a:latin typeface="Lucida Sans"/>
                <a:cs typeface="Lucida Sans"/>
              </a:rPr>
              <a:t> </a:t>
            </a:r>
            <a:r>
              <a:rPr sz="1059" spc="-9">
                <a:solidFill>
                  <a:srgbClr val="B6B6B6"/>
                </a:solidFill>
                <a:latin typeface="Lucida Sans"/>
                <a:cs typeface="Lucida Sans"/>
              </a:rPr>
              <a:t>Comparisons</a:t>
            </a:r>
            <a:endParaRPr sz="1059">
              <a:latin typeface="Lucida Sans"/>
              <a:cs typeface="Lucida Sans"/>
            </a:endParaRPr>
          </a:p>
        </p:txBody>
      </p:sp>
      <p:sp>
        <p:nvSpPr>
          <p:cNvPr id="11" name="object 11"/>
          <p:cNvSpPr txBox="1"/>
          <p:nvPr/>
        </p:nvSpPr>
        <p:spPr>
          <a:xfrm>
            <a:off x="7260403" y="699265"/>
            <a:ext cx="3273127" cy="172898"/>
          </a:xfrm>
          <a:prstGeom prst="rect">
            <a:avLst/>
          </a:prstGeom>
        </p:spPr>
        <p:txBody>
          <a:bodyPr vert="horz" wrap="square" lIns="0" tIns="11206" rIns="0" bIns="0" rtlCol="0">
            <a:spAutoFit/>
          </a:bodyPr>
          <a:lstStyle/>
          <a:p>
            <a:pPr marL="1097114" marR="4483" indent="-1086468">
              <a:spcBef>
                <a:spcPts val="88"/>
              </a:spcBef>
            </a:pPr>
            <a:r>
              <a:rPr sz="1050" spc="-79">
                <a:solidFill>
                  <a:srgbClr val="585858"/>
                </a:solidFill>
                <a:latin typeface="Arial Black"/>
                <a:cs typeface="Arial Black"/>
              </a:rPr>
              <a:t>Fig.</a:t>
            </a:r>
            <a:r>
              <a:rPr sz="1050" spc="-62">
                <a:solidFill>
                  <a:srgbClr val="585858"/>
                </a:solidFill>
                <a:latin typeface="Arial Black"/>
                <a:cs typeface="Arial Black"/>
              </a:rPr>
              <a:t> </a:t>
            </a:r>
            <a:r>
              <a:rPr sz="1050" spc="-101">
                <a:solidFill>
                  <a:srgbClr val="585858"/>
                </a:solidFill>
                <a:latin typeface="Arial Black"/>
                <a:cs typeface="Arial Black"/>
              </a:rPr>
              <a:t>19</a:t>
            </a:r>
            <a:r>
              <a:rPr sz="1050" spc="-62">
                <a:solidFill>
                  <a:srgbClr val="585858"/>
                </a:solidFill>
                <a:latin typeface="Arial Black"/>
                <a:cs typeface="Arial Black"/>
              </a:rPr>
              <a:t> Differences </a:t>
            </a:r>
            <a:r>
              <a:rPr sz="1050" spc="-26">
                <a:solidFill>
                  <a:srgbClr val="585858"/>
                </a:solidFill>
                <a:latin typeface="Arial Black"/>
                <a:cs typeface="Arial Black"/>
              </a:rPr>
              <a:t>in</a:t>
            </a:r>
            <a:r>
              <a:rPr sz="1050" spc="-62">
                <a:solidFill>
                  <a:srgbClr val="585858"/>
                </a:solidFill>
                <a:latin typeface="Arial Black"/>
                <a:cs typeface="Arial Black"/>
              </a:rPr>
              <a:t> perceptions </a:t>
            </a:r>
            <a:r>
              <a:rPr sz="1050" spc="-31">
                <a:solidFill>
                  <a:srgbClr val="585858"/>
                </a:solidFill>
                <a:latin typeface="Arial Black"/>
                <a:cs typeface="Arial Black"/>
              </a:rPr>
              <a:t>of</a:t>
            </a:r>
            <a:r>
              <a:rPr sz="1050" spc="-62">
                <a:solidFill>
                  <a:srgbClr val="585858"/>
                </a:solidFill>
                <a:latin typeface="Arial Black"/>
                <a:cs typeface="Arial Black"/>
              </a:rPr>
              <a:t> </a:t>
            </a:r>
            <a:r>
              <a:rPr sz="1050" spc="-26">
                <a:solidFill>
                  <a:srgbClr val="585858"/>
                </a:solidFill>
                <a:latin typeface="Arial Black"/>
                <a:cs typeface="Arial Black"/>
              </a:rPr>
              <a:t>well-</a:t>
            </a:r>
            <a:r>
              <a:rPr sz="1050" spc="-18">
                <a:solidFill>
                  <a:srgbClr val="585858"/>
                </a:solidFill>
                <a:latin typeface="Arial Black"/>
                <a:cs typeface="Arial Black"/>
              </a:rPr>
              <a:t>being</a:t>
            </a:r>
            <a:endParaRPr sz="1050">
              <a:latin typeface="Arial Black"/>
              <a:cs typeface="Arial Black"/>
            </a:endParaRPr>
          </a:p>
        </p:txBody>
      </p:sp>
      <p:sp>
        <p:nvSpPr>
          <p:cNvPr id="12" name="object 12"/>
          <p:cNvSpPr txBox="1"/>
          <p:nvPr/>
        </p:nvSpPr>
        <p:spPr>
          <a:xfrm>
            <a:off x="9805819" y="117748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3.4</a:t>
            </a:r>
            <a:endParaRPr sz="882">
              <a:latin typeface="Arial"/>
              <a:cs typeface="Arial"/>
            </a:endParaRPr>
          </a:p>
        </p:txBody>
      </p:sp>
      <p:sp>
        <p:nvSpPr>
          <p:cNvPr id="13" name="object 13"/>
          <p:cNvSpPr txBox="1"/>
          <p:nvPr/>
        </p:nvSpPr>
        <p:spPr>
          <a:xfrm>
            <a:off x="9746988" y="137104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3.3</a:t>
            </a:r>
            <a:endParaRPr sz="882">
              <a:latin typeface="Arial"/>
              <a:cs typeface="Arial"/>
            </a:endParaRPr>
          </a:p>
        </p:txBody>
      </p:sp>
      <p:sp>
        <p:nvSpPr>
          <p:cNvPr id="14" name="object 14"/>
          <p:cNvSpPr txBox="1"/>
          <p:nvPr/>
        </p:nvSpPr>
        <p:spPr>
          <a:xfrm>
            <a:off x="9696562" y="1573015"/>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3.2</a:t>
            </a:r>
            <a:endParaRPr sz="882">
              <a:latin typeface="Arial"/>
              <a:cs typeface="Arial"/>
            </a:endParaRPr>
          </a:p>
        </p:txBody>
      </p:sp>
      <p:sp>
        <p:nvSpPr>
          <p:cNvPr id="15" name="object 15"/>
          <p:cNvSpPr txBox="1"/>
          <p:nvPr/>
        </p:nvSpPr>
        <p:spPr>
          <a:xfrm>
            <a:off x="9646135" y="176657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16" name="object 16"/>
          <p:cNvSpPr txBox="1"/>
          <p:nvPr/>
        </p:nvSpPr>
        <p:spPr>
          <a:xfrm>
            <a:off x="9646135" y="196012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17" name="object 17"/>
          <p:cNvSpPr txBox="1"/>
          <p:nvPr/>
        </p:nvSpPr>
        <p:spPr>
          <a:xfrm>
            <a:off x="9646135" y="215368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18" name="object 18"/>
          <p:cNvSpPr txBox="1"/>
          <p:nvPr/>
        </p:nvSpPr>
        <p:spPr>
          <a:xfrm>
            <a:off x="9587304" y="234724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19" name="object 19"/>
          <p:cNvSpPr txBox="1"/>
          <p:nvPr/>
        </p:nvSpPr>
        <p:spPr>
          <a:xfrm>
            <a:off x="9587304" y="254079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0" name="object 20"/>
          <p:cNvSpPr txBox="1"/>
          <p:nvPr/>
        </p:nvSpPr>
        <p:spPr>
          <a:xfrm>
            <a:off x="9587304" y="2734352"/>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1" name="object 21"/>
          <p:cNvSpPr txBox="1"/>
          <p:nvPr/>
        </p:nvSpPr>
        <p:spPr>
          <a:xfrm>
            <a:off x="9587304" y="292790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2" name="object 22"/>
          <p:cNvSpPr txBox="1"/>
          <p:nvPr/>
        </p:nvSpPr>
        <p:spPr>
          <a:xfrm>
            <a:off x="9587304" y="3121465"/>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3" name="object 23"/>
          <p:cNvSpPr txBox="1"/>
          <p:nvPr/>
        </p:nvSpPr>
        <p:spPr>
          <a:xfrm>
            <a:off x="9587304" y="331502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4" name="object 24"/>
          <p:cNvSpPr txBox="1"/>
          <p:nvPr/>
        </p:nvSpPr>
        <p:spPr>
          <a:xfrm>
            <a:off x="9587304" y="350857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5" name="object 25"/>
          <p:cNvSpPr txBox="1"/>
          <p:nvPr/>
        </p:nvSpPr>
        <p:spPr>
          <a:xfrm>
            <a:off x="9587304" y="370213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6" name="object 26"/>
          <p:cNvSpPr txBox="1"/>
          <p:nvPr/>
        </p:nvSpPr>
        <p:spPr>
          <a:xfrm>
            <a:off x="9587304" y="390410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7" name="object 27"/>
          <p:cNvSpPr txBox="1"/>
          <p:nvPr/>
        </p:nvSpPr>
        <p:spPr>
          <a:xfrm>
            <a:off x="9587304" y="4097662"/>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8" name="object 28"/>
          <p:cNvSpPr txBox="1"/>
          <p:nvPr/>
        </p:nvSpPr>
        <p:spPr>
          <a:xfrm>
            <a:off x="9587304" y="4291219"/>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29" name="object 29"/>
          <p:cNvSpPr txBox="1"/>
          <p:nvPr/>
        </p:nvSpPr>
        <p:spPr>
          <a:xfrm>
            <a:off x="9536878" y="4484775"/>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0" name="object 30"/>
          <p:cNvSpPr txBox="1"/>
          <p:nvPr/>
        </p:nvSpPr>
        <p:spPr>
          <a:xfrm>
            <a:off x="9536878" y="467833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1" name="object 31"/>
          <p:cNvSpPr txBox="1"/>
          <p:nvPr/>
        </p:nvSpPr>
        <p:spPr>
          <a:xfrm>
            <a:off x="9536878" y="487188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2" name="object 32"/>
          <p:cNvSpPr txBox="1"/>
          <p:nvPr/>
        </p:nvSpPr>
        <p:spPr>
          <a:xfrm>
            <a:off x="9536878" y="506544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3" name="object 33"/>
          <p:cNvSpPr txBox="1"/>
          <p:nvPr/>
        </p:nvSpPr>
        <p:spPr>
          <a:xfrm>
            <a:off x="9536878" y="525900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4" name="object 34"/>
          <p:cNvSpPr txBox="1"/>
          <p:nvPr/>
        </p:nvSpPr>
        <p:spPr>
          <a:xfrm>
            <a:off x="9478047" y="545255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5" name="object 35"/>
          <p:cNvSpPr txBox="1"/>
          <p:nvPr/>
        </p:nvSpPr>
        <p:spPr>
          <a:xfrm>
            <a:off x="9478047" y="564611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6" name="object 36"/>
          <p:cNvSpPr txBox="1"/>
          <p:nvPr/>
        </p:nvSpPr>
        <p:spPr>
          <a:xfrm>
            <a:off x="9427620" y="583967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2.7</a:t>
            </a:r>
            <a:endParaRPr sz="882">
              <a:latin typeface="Arial"/>
              <a:cs typeface="Arial"/>
            </a:endParaRPr>
          </a:p>
        </p:txBody>
      </p:sp>
      <p:sp>
        <p:nvSpPr>
          <p:cNvPr id="37" name="object 37"/>
          <p:cNvSpPr txBox="1"/>
          <p:nvPr/>
        </p:nvSpPr>
        <p:spPr>
          <a:xfrm>
            <a:off x="6927140" y="1192631"/>
            <a:ext cx="918882" cy="4854308"/>
          </a:xfrm>
          <a:prstGeom prst="rect">
            <a:avLst/>
          </a:prstGeom>
        </p:spPr>
        <p:txBody>
          <a:bodyPr vert="horz" wrap="square" lIns="0" tIns="11206" rIns="0" bIns="0" rtlCol="0">
            <a:spAutoFit/>
          </a:bodyPr>
          <a:lstStyle/>
          <a:p>
            <a:pPr marR="5043" algn="r">
              <a:spcBef>
                <a:spcPts val="88"/>
              </a:spcBef>
            </a:pPr>
            <a:r>
              <a:rPr sz="794" spc="-9">
                <a:solidFill>
                  <a:srgbClr val="585858"/>
                </a:solidFill>
                <a:latin typeface="Lucida Sans"/>
                <a:cs typeface="Lucida Sans"/>
              </a:rPr>
              <a:t>Athlete</a:t>
            </a:r>
            <a:endParaRPr sz="794">
              <a:latin typeface="Lucida Sans"/>
              <a:cs typeface="Lucida Sans"/>
            </a:endParaRPr>
          </a:p>
          <a:p>
            <a:pPr marL="226931" marR="4483" indent="99738" algn="r">
              <a:lnSpc>
                <a:spcPct val="159900"/>
              </a:lnSpc>
            </a:pPr>
            <a:r>
              <a:rPr sz="794" spc="-18">
                <a:solidFill>
                  <a:srgbClr val="585858"/>
                </a:solidFill>
                <a:latin typeface="Lucida Sans"/>
                <a:cs typeface="Lucida Sans"/>
              </a:rPr>
              <a:t>Professional </a:t>
            </a:r>
            <a:r>
              <a:rPr sz="794" spc="-9">
                <a:solidFill>
                  <a:srgbClr val="585858"/>
                </a:solidFill>
                <a:latin typeface="Lucida Sans"/>
                <a:cs typeface="Lucida Sans"/>
              </a:rPr>
              <a:t>International Non-</a:t>
            </a:r>
            <a:r>
              <a:rPr sz="794" spc="-18">
                <a:solidFill>
                  <a:srgbClr val="585858"/>
                </a:solidFill>
                <a:latin typeface="Lucida Sans"/>
                <a:cs typeface="Lucida Sans"/>
              </a:rPr>
              <a:t>Greek</a:t>
            </a:r>
            <a:r>
              <a:rPr sz="794" spc="-4">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a:p>
            <a:pPr marL="11206" marR="4483" indent="528946" algn="r">
              <a:lnSpc>
                <a:spcPct val="159900"/>
              </a:lnSpc>
            </a:pPr>
            <a:r>
              <a:rPr sz="794" spc="-26">
                <a:solidFill>
                  <a:srgbClr val="585858"/>
                </a:solidFill>
                <a:latin typeface="Lucida Sans"/>
                <a:cs typeface="Lucida Sans"/>
              </a:rPr>
              <a:t>Straight </a:t>
            </a:r>
            <a:r>
              <a:rPr sz="794" spc="-22">
                <a:solidFill>
                  <a:srgbClr val="585858"/>
                </a:solidFill>
                <a:latin typeface="Lucida Sans"/>
                <a:cs typeface="Lucida Sans"/>
              </a:rPr>
              <a:t>Three</a:t>
            </a:r>
            <a:r>
              <a:rPr sz="794" spc="-13">
                <a:solidFill>
                  <a:srgbClr val="585858"/>
                </a:solidFill>
                <a:latin typeface="Lucida Sans"/>
                <a:cs typeface="Lucida Sans"/>
              </a:rPr>
              <a:t> </a:t>
            </a:r>
            <a:r>
              <a:rPr sz="794" spc="-9">
                <a:solidFill>
                  <a:srgbClr val="585858"/>
                </a:solidFill>
                <a:latin typeface="Lucida Sans"/>
                <a:cs typeface="Lucida Sans"/>
              </a:rPr>
              <a:t>quarter-</a:t>
            </a:r>
            <a:r>
              <a:rPr sz="794" spc="-18">
                <a:solidFill>
                  <a:srgbClr val="585858"/>
                </a:solidFill>
                <a:latin typeface="Lucida Sans"/>
                <a:cs typeface="Lucida Sans"/>
              </a:rPr>
              <a:t>time</a:t>
            </a:r>
            <a:endParaRPr sz="794">
              <a:latin typeface="Lucida Sans"/>
              <a:cs typeface="Lucida Sans"/>
            </a:endParaRPr>
          </a:p>
          <a:p>
            <a:pPr marR="5043" algn="r">
              <a:spcBef>
                <a:spcPts val="574"/>
              </a:spcBef>
            </a:pPr>
            <a:r>
              <a:rPr sz="794" spc="-9">
                <a:solidFill>
                  <a:srgbClr val="585858"/>
                </a:solidFill>
                <a:latin typeface="Lucida Sans"/>
                <a:cs typeface="Lucida Sans"/>
              </a:rPr>
              <a:t>BIPOC</a:t>
            </a:r>
            <a:endParaRPr sz="794">
              <a:latin typeface="Lucida Sans"/>
              <a:cs typeface="Lucida Sans"/>
            </a:endParaRPr>
          </a:p>
          <a:p>
            <a:pPr marL="472353" marR="4483" indent="25215" algn="r">
              <a:lnSpc>
                <a:spcPct val="159900"/>
              </a:lnSpc>
            </a:pPr>
            <a:r>
              <a:rPr sz="794" spc="-26">
                <a:solidFill>
                  <a:srgbClr val="585858"/>
                </a:solidFill>
                <a:latin typeface="Lucida Sans"/>
                <a:cs typeface="Lucida Sans"/>
              </a:rPr>
              <a:t>Full-</a:t>
            </a:r>
            <a:r>
              <a:rPr sz="794" spc="-22">
                <a:solidFill>
                  <a:srgbClr val="585858"/>
                </a:solidFill>
                <a:latin typeface="Lucida Sans"/>
                <a:cs typeface="Lucida Sans"/>
              </a:rPr>
              <a:t>time </a:t>
            </a:r>
            <a:r>
              <a:rPr sz="794" spc="-18">
                <a:solidFill>
                  <a:srgbClr val="585858"/>
                </a:solidFill>
                <a:latin typeface="Lucida Sans"/>
                <a:cs typeface="Lucida Sans"/>
              </a:rPr>
              <a:t>Half-</a:t>
            </a:r>
            <a:r>
              <a:rPr sz="794" spc="-22">
                <a:solidFill>
                  <a:srgbClr val="585858"/>
                </a:solidFill>
                <a:latin typeface="Lucida Sans"/>
                <a:cs typeface="Lucida Sans"/>
              </a:rPr>
              <a:t>time</a:t>
            </a:r>
            <a:endParaRPr sz="794">
              <a:latin typeface="Lucida Sans"/>
              <a:cs typeface="Lucida Sans"/>
            </a:endParaRPr>
          </a:p>
          <a:p>
            <a:pPr marR="4483" algn="r">
              <a:spcBef>
                <a:spcPts val="569"/>
              </a:spcBef>
            </a:pPr>
            <a:r>
              <a:rPr sz="794" spc="-26">
                <a:solidFill>
                  <a:srgbClr val="585858"/>
                </a:solidFill>
                <a:latin typeface="Lucida Sans"/>
                <a:cs typeface="Lucida Sans"/>
              </a:rPr>
              <a:t>Less</a:t>
            </a:r>
            <a:r>
              <a:rPr sz="794" spc="-9">
                <a:solidFill>
                  <a:srgbClr val="585858"/>
                </a:solidFill>
                <a:latin typeface="Lucida Sans"/>
                <a:cs typeface="Lucida Sans"/>
              </a:rPr>
              <a:t> </a:t>
            </a:r>
            <a:r>
              <a:rPr sz="794" spc="-18">
                <a:solidFill>
                  <a:srgbClr val="585858"/>
                </a:solidFill>
                <a:latin typeface="Lucida Sans"/>
                <a:cs typeface="Lucida Sans"/>
              </a:rPr>
              <a:t>than</a:t>
            </a:r>
            <a:r>
              <a:rPr sz="794" spc="-9">
                <a:solidFill>
                  <a:srgbClr val="585858"/>
                </a:solidFill>
                <a:latin typeface="Lucida Sans"/>
                <a:cs typeface="Lucida Sans"/>
              </a:rPr>
              <a:t> </a:t>
            </a:r>
            <a:r>
              <a:rPr sz="794" spc="-22">
                <a:solidFill>
                  <a:srgbClr val="585858"/>
                </a:solidFill>
                <a:latin typeface="Lucida Sans"/>
                <a:cs typeface="Lucida Sans"/>
              </a:rPr>
              <a:t>half-</a:t>
            </a:r>
            <a:r>
              <a:rPr sz="794" spc="-18">
                <a:solidFill>
                  <a:srgbClr val="585858"/>
                </a:solidFill>
                <a:latin typeface="Lucida Sans"/>
                <a:cs typeface="Lucida Sans"/>
              </a:rPr>
              <a:t>time</a:t>
            </a:r>
            <a:endParaRPr sz="794">
              <a:latin typeface="Lucida Sans"/>
              <a:cs typeface="Lucida Sans"/>
            </a:endParaRPr>
          </a:p>
          <a:p>
            <a:pPr marL="259430" marR="4483" indent="437612" algn="r">
              <a:lnSpc>
                <a:spcPct val="159900"/>
              </a:lnSpc>
            </a:pPr>
            <a:r>
              <a:rPr sz="794" spc="-22">
                <a:solidFill>
                  <a:srgbClr val="585858"/>
                </a:solidFill>
                <a:latin typeface="Lucida Sans"/>
                <a:cs typeface="Lucida Sans"/>
              </a:rPr>
              <a:t>Man </a:t>
            </a:r>
            <a:r>
              <a:rPr sz="794" spc="-9">
                <a:solidFill>
                  <a:srgbClr val="585858"/>
                </a:solidFill>
                <a:latin typeface="Lucida Sans"/>
                <a:cs typeface="Lucida Sans"/>
              </a:rPr>
              <a:t>Non-</a:t>
            </a:r>
            <a:r>
              <a:rPr sz="794" spc="-31">
                <a:solidFill>
                  <a:srgbClr val="585858"/>
                </a:solidFill>
                <a:latin typeface="Lucida Sans"/>
                <a:cs typeface="Lucida Sans"/>
              </a:rPr>
              <a:t>disability</a:t>
            </a:r>
            <a:endParaRPr sz="794">
              <a:latin typeface="Lucida Sans"/>
              <a:cs typeface="Lucida Sans"/>
            </a:endParaRPr>
          </a:p>
          <a:p>
            <a:pPr marL="572651" marR="5043" indent="-32499" algn="r">
              <a:lnSpc>
                <a:spcPct val="159900"/>
              </a:lnSpc>
              <a:spcBef>
                <a:spcPts val="66"/>
              </a:spcBef>
            </a:pPr>
            <a:r>
              <a:rPr sz="794" spc="-9">
                <a:solidFill>
                  <a:srgbClr val="585858"/>
                </a:solidFill>
                <a:latin typeface="Lucida Sans"/>
                <a:cs typeface="Lucida Sans"/>
              </a:rPr>
              <a:t>Woman </a:t>
            </a:r>
            <a:r>
              <a:rPr sz="794" spc="-22">
                <a:solidFill>
                  <a:srgbClr val="585858"/>
                </a:solidFill>
                <a:latin typeface="Lucida Sans"/>
                <a:cs typeface="Lucida Sans"/>
              </a:rPr>
              <a:t>Overall</a:t>
            </a:r>
            <a:endParaRPr sz="794">
              <a:latin typeface="Lucida Sans"/>
              <a:cs typeface="Lucida Sans"/>
            </a:endParaRPr>
          </a:p>
          <a:p>
            <a:pPr marL="187709" marR="4483" indent="160253" algn="r">
              <a:lnSpc>
                <a:spcPct val="159900"/>
              </a:lnSpc>
            </a:pPr>
            <a:r>
              <a:rPr sz="794" spc="-9">
                <a:solidFill>
                  <a:srgbClr val="585858"/>
                </a:solidFill>
                <a:latin typeface="Lucida Sans"/>
                <a:cs typeface="Lucida Sans"/>
              </a:rPr>
              <a:t>Non-</a:t>
            </a:r>
            <a:r>
              <a:rPr sz="794" spc="-18">
                <a:solidFill>
                  <a:srgbClr val="585858"/>
                </a:solidFill>
                <a:latin typeface="Lucida Sans"/>
                <a:cs typeface="Lucida Sans"/>
              </a:rPr>
              <a:t>athlete </a:t>
            </a:r>
            <a:r>
              <a:rPr sz="794" spc="-9">
                <a:solidFill>
                  <a:srgbClr val="585858"/>
                </a:solidFill>
                <a:latin typeface="Lucida Sans"/>
                <a:cs typeface="Lucida Sans"/>
              </a:rPr>
              <a:t>Resident Undergraduate</a:t>
            </a:r>
            <a:endParaRPr sz="794">
              <a:latin typeface="Lucida Sans"/>
              <a:cs typeface="Lucida Sans"/>
            </a:endParaRPr>
          </a:p>
          <a:p>
            <a:pPr marL="288567" marR="4483" indent="216285" algn="r">
              <a:lnSpc>
                <a:spcPct val="159900"/>
              </a:lnSpc>
            </a:pPr>
            <a:r>
              <a:rPr sz="794" spc="-22">
                <a:solidFill>
                  <a:srgbClr val="585858"/>
                </a:solidFill>
                <a:latin typeface="Lucida Sans"/>
                <a:cs typeface="Lucida Sans"/>
              </a:rPr>
              <a:t>Doctoral </a:t>
            </a:r>
            <a:r>
              <a:rPr sz="794" spc="-9">
                <a:solidFill>
                  <a:srgbClr val="585858"/>
                </a:solidFill>
                <a:latin typeface="Lucida Sans"/>
                <a:cs typeface="Lucida Sans"/>
              </a:rPr>
              <a:t>Graduate Non-</a:t>
            </a:r>
            <a:r>
              <a:rPr sz="794" spc="-18">
                <a:solidFill>
                  <a:srgbClr val="585858"/>
                </a:solidFill>
                <a:latin typeface="Lucida Sans"/>
                <a:cs typeface="Lucida Sans"/>
              </a:rPr>
              <a:t>resident</a:t>
            </a:r>
            <a:endParaRPr sz="794">
              <a:latin typeface="Lucida Sans"/>
              <a:cs typeface="Lucida Sans"/>
            </a:endParaRPr>
          </a:p>
          <a:p>
            <a:pPr marR="5043" algn="r">
              <a:spcBef>
                <a:spcPts val="574"/>
              </a:spcBef>
            </a:pPr>
            <a:r>
              <a:rPr sz="794" spc="-18">
                <a:solidFill>
                  <a:srgbClr val="585858"/>
                </a:solidFill>
                <a:latin typeface="Lucida Sans"/>
                <a:cs typeface="Lucida Sans"/>
              </a:rPr>
              <a:t>LGB+</a:t>
            </a:r>
            <a:endParaRPr sz="794">
              <a:latin typeface="Lucida Sans"/>
              <a:cs typeface="Lucida Sans"/>
            </a:endParaRPr>
          </a:p>
          <a:p>
            <a:pPr marL="458345" marR="4483" indent="174821" algn="just">
              <a:lnSpc>
                <a:spcPct val="159900"/>
              </a:lnSpc>
            </a:pPr>
            <a:r>
              <a:rPr sz="794" spc="-9">
                <a:solidFill>
                  <a:srgbClr val="585858"/>
                </a:solidFill>
                <a:latin typeface="Lucida Sans"/>
                <a:cs typeface="Lucida Sans"/>
              </a:rPr>
              <a:t>White Disability </a:t>
            </a:r>
            <a:r>
              <a:rPr sz="794" spc="-18">
                <a:solidFill>
                  <a:srgbClr val="585858"/>
                </a:solidFill>
                <a:latin typeface="Lucida Sans"/>
                <a:cs typeface="Lucida Sans"/>
              </a:rPr>
              <a:t>Greek</a:t>
            </a:r>
            <a:r>
              <a:rPr sz="794" spc="-26">
                <a:solidFill>
                  <a:srgbClr val="585858"/>
                </a:solidFill>
                <a:latin typeface="Lucida Sans"/>
                <a:cs typeface="Lucida Sans"/>
              </a:rPr>
              <a:t> </a:t>
            </a:r>
            <a:r>
              <a:rPr sz="794" spc="-22">
                <a:solidFill>
                  <a:srgbClr val="585858"/>
                </a:solidFill>
                <a:latin typeface="Lucida Sans"/>
                <a:cs typeface="Lucida Sans"/>
              </a:rPr>
              <a:t>life</a:t>
            </a:r>
            <a:endParaRPr sz="794">
              <a:latin typeface="Lucida Sans"/>
              <a:cs typeface="Lucida Sans"/>
            </a:endParaRPr>
          </a:p>
          <a:p>
            <a:pPr marR="5043" algn="r">
              <a:spcBef>
                <a:spcPts val="569"/>
              </a:spcBef>
            </a:pPr>
            <a:r>
              <a:rPr sz="794" spc="-18">
                <a:solidFill>
                  <a:srgbClr val="585858"/>
                </a:solidFill>
                <a:latin typeface="Lucida Sans"/>
                <a:cs typeface="Lucida Sans"/>
              </a:rPr>
              <a:t>TGQN</a:t>
            </a:r>
            <a:endParaRPr sz="794">
              <a:latin typeface="Lucida Sans"/>
              <a:cs typeface="Lucid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857550" y="112"/>
            <a:ext cx="5334450" cy="6857887"/>
          </a:xfrm>
          <a:custGeom>
            <a:avLst/>
            <a:gdLst/>
            <a:ahLst/>
            <a:cxnLst/>
            <a:rect l="l" t="t" r="r" b="b"/>
            <a:pathLst>
              <a:path w="4166234" h="7483475">
                <a:moveTo>
                  <a:pt x="0" y="7483220"/>
                </a:moveTo>
                <a:lnTo>
                  <a:pt x="4166108" y="7483220"/>
                </a:lnTo>
                <a:lnTo>
                  <a:pt x="4166108" y="0"/>
                </a:lnTo>
                <a:lnTo>
                  <a:pt x="0" y="0"/>
                </a:lnTo>
                <a:lnTo>
                  <a:pt x="0" y="7483220"/>
                </a:lnTo>
                <a:close/>
              </a:path>
            </a:pathLst>
          </a:custGeom>
          <a:solidFill>
            <a:srgbClr val="F7F7F7"/>
          </a:solidFill>
        </p:spPr>
        <p:txBody>
          <a:bodyPr wrap="square" lIns="0" tIns="0" rIns="0" bIns="0" rtlCol="0"/>
          <a:lstStyle/>
          <a:p>
            <a:endParaRPr sz="1588"/>
          </a:p>
        </p:txBody>
      </p:sp>
      <p:sp>
        <p:nvSpPr>
          <p:cNvPr id="3" name="object 3" descr="$PPTXTitle"/>
          <p:cNvSpPr txBox="1">
            <a:spLocks noGrp="1"/>
          </p:cNvSpPr>
          <p:nvPr>
            <p:ph type="title"/>
          </p:nvPr>
        </p:nvSpPr>
        <p:spPr>
          <a:xfrm>
            <a:off x="669290" y="634299"/>
            <a:ext cx="9278471" cy="718409"/>
          </a:xfrm>
          <a:prstGeom prst="rect">
            <a:avLst/>
          </a:prstGeom>
        </p:spPr>
        <p:txBody>
          <a:bodyPr vert="horz" wrap="square" lIns="0" tIns="345701" rIns="0" bIns="0" rtlCol="0" anchor="ctr">
            <a:spAutoFit/>
          </a:bodyPr>
          <a:lstStyle/>
          <a:p>
            <a:pPr marL="11206">
              <a:lnSpc>
                <a:spcPct val="100000"/>
              </a:lnSpc>
              <a:spcBef>
                <a:spcPts val="88"/>
              </a:spcBef>
            </a:pPr>
            <a:r>
              <a:rPr sz="2400" spc="-146">
                <a:solidFill>
                  <a:srgbClr val="063D5E"/>
                </a:solidFill>
                <a:latin typeface="Arial Black" panose="020B0A04020102020204" pitchFamily="34" charset="0"/>
              </a:rPr>
              <a:t>Campus</a:t>
            </a:r>
            <a:r>
              <a:rPr sz="2400" spc="-132">
                <a:solidFill>
                  <a:srgbClr val="063D5E"/>
                </a:solidFill>
                <a:latin typeface="Arial Black" panose="020B0A04020102020204" pitchFamily="34" charset="0"/>
              </a:rPr>
              <a:t> </a:t>
            </a:r>
            <a:r>
              <a:rPr sz="2400" spc="-71">
                <a:solidFill>
                  <a:srgbClr val="063D5E"/>
                </a:solidFill>
                <a:latin typeface="Arial Black" panose="020B0A04020102020204" pitchFamily="34" charset="0"/>
              </a:rPr>
              <a:t>Culture</a:t>
            </a:r>
          </a:p>
        </p:txBody>
      </p:sp>
      <p:sp>
        <p:nvSpPr>
          <p:cNvPr id="4" name="object 4"/>
          <p:cNvSpPr txBox="1"/>
          <p:nvPr/>
        </p:nvSpPr>
        <p:spPr>
          <a:xfrm>
            <a:off x="760880" y="1798319"/>
            <a:ext cx="5253989" cy="1550391"/>
          </a:xfrm>
          <a:prstGeom prst="rect">
            <a:avLst/>
          </a:prstGeom>
        </p:spPr>
        <p:txBody>
          <a:bodyPr vert="horz" wrap="square" lIns="0" tIns="11206" rIns="0" bIns="0" rtlCol="0">
            <a:spAutoFit/>
          </a:bodyPr>
          <a:lstStyle/>
          <a:p>
            <a:pPr marL="11206" marR="4483">
              <a:lnSpc>
                <a:spcPct val="120800"/>
              </a:lnSpc>
              <a:spcBef>
                <a:spcPts val="88"/>
              </a:spcBef>
            </a:pPr>
            <a:r>
              <a:rPr sz="1400" spc="-18">
                <a:solidFill>
                  <a:srgbClr val="242424"/>
                </a:solidFill>
                <a:latin typeface="Lucida Sans"/>
                <a:cs typeface="Lucida Sans"/>
              </a:rPr>
              <a:t>Students</a:t>
            </a:r>
            <a:r>
              <a:rPr sz="1400" spc="-53">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26">
                <a:solidFill>
                  <a:srgbClr val="242424"/>
                </a:solidFill>
                <a:latin typeface="Lucida Sans"/>
                <a:cs typeface="Lucida Sans"/>
              </a:rPr>
              <a:t>asked</a:t>
            </a:r>
            <a:r>
              <a:rPr sz="1400" spc="-49">
                <a:solidFill>
                  <a:srgbClr val="242424"/>
                </a:solidFill>
                <a:latin typeface="Lucida Sans"/>
                <a:cs typeface="Lucida Sans"/>
              </a:rPr>
              <a:t> </a:t>
            </a:r>
            <a:r>
              <a:rPr sz="1400" spc="-18">
                <a:solidFill>
                  <a:srgbClr val="242424"/>
                </a:solidFill>
                <a:latin typeface="Lucida Sans"/>
                <a:cs typeface="Lucida Sans"/>
              </a:rPr>
              <a:t>about</a:t>
            </a:r>
            <a:r>
              <a:rPr sz="1400" spc="-49">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22">
                <a:solidFill>
                  <a:srgbClr val="242424"/>
                </a:solidFill>
                <a:latin typeface="Lucida Sans"/>
                <a:cs typeface="Lucida Sans"/>
              </a:rPr>
              <a:t>culture</a:t>
            </a:r>
            <a:r>
              <a:rPr sz="1400" spc="-49">
                <a:solidFill>
                  <a:srgbClr val="242424"/>
                </a:solidFill>
                <a:latin typeface="Lucida Sans"/>
                <a:cs typeface="Lucida Sans"/>
              </a:rPr>
              <a:t> </a:t>
            </a:r>
            <a:r>
              <a:rPr sz="1400" spc="-26">
                <a:solidFill>
                  <a:srgbClr val="242424"/>
                </a:solidFill>
                <a:latin typeface="Lucida Sans"/>
                <a:cs typeface="Lucida Sans"/>
              </a:rPr>
              <a:t>of</a:t>
            </a:r>
            <a:r>
              <a:rPr sz="1400" spc="-49">
                <a:solidFill>
                  <a:srgbClr val="242424"/>
                </a:solidFill>
                <a:latin typeface="Lucida Sans"/>
                <a:cs typeface="Lucida Sans"/>
              </a:rPr>
              <a:t> </a:t>
            </a:r>
            <a:r>
              <a:rPr sz="1400" spc="-9">
                <a:solidFill>
                  <a:srgbClr val="242424"/>
                </a:solidFill>
                <a:latin typeface="Lucida Sans"/>
                <a:cs typeface="Lucida Sans"/>
              </a:rPr>
              <a:t>sexual </a:t>
            </a:r>
            <a:r>
              <a:rPr sz="1400" spc="-22">
                <a:solidFill>
                  <a:srgbClr val="242424"/>
                </a:solidFill>
                <a:latin typeface="Lucida Sans"/>
                <a:cs typeface="Lucida Sans"/>
              </a:rPr>
              <a:t>harassment</a:t>
            </a:r>
            <a:r>
              <a:rPr sz="1400" spc="-40">
                <a:solidFill>
                  <a:srgbClr val="242424"/>
                </a:solidFill>
                <a:latin typeface="Lucida Sans"/>
                <a:cs typeface="Lucida Sans"/>
              </a:rPr>
              <a:t> </a:t>
            </a:r>
            <a:r>
              <a:rPr sz="1400" spc="-18">
                <a:solidFill>
                  <a:srgbClr val="242424"/>
                </a:solidFill>
                <a:latin typeface="Lucida Sans"/>
                <a:cs typeface="Lucida Sans"/>
              </a:rPr>
              <a:t>at</a:t>
            </a:r>
            <a:r>
              <a:rPr sz="1400" spc="-44">
                <a:solidFill>
                  <a:srgbClr val="242424"/>
                </a:solidFill>
                <a:latin typeface="Lucida Sans"/>
                <a:cs typeface="Lucida Sans"/>
              </a:rPr>
              <a:t> </a:t>
            </a:r>
            <a:r>
              <a:rPr sz="1400" spc="-22">
                <a:latin typeface="Lucida Sans"/>
                <a:cs typeface="Lucida Sans"/>
              </a:rPr>
              <a:t>University</a:t>
            </a:r>
            <a:r>
              <a:rPr sz="1400" spc="-35">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35">
                <a:latin typeface="Lucida Sans"/>
                <a:cs typeface="Lucida Sans"/>
              </a:rPr>
              <a:t> </a:t>
            </a:r>
            <a:r>
              <a:rPr sz="1400" spc="-40">
                <a:latin typeface="Lucida Sans"/>
                <a:cs typeface="Lucida Sans"/>
              </a:rPr>
              <a:t>Mexico</a:t>
            </a:r>
            <a:r>
              <a:rPr sz="1400" spc="-40">
                <a:solidFill>
                  <a:srgbClr val="242424"/>
                </a:solidFill>
                <a:latin typeface="Lucida Sans"/>
                <a:cs typeface="Lucida Sans"/>
              </a:rPr>
              <a:t>, </a:t>
            </a:r>
            <a:r>
              <a:rPr sz="1400" spc="-9">
                <a:solidFill>
                  <a:srgbClr val="242424"/>
                </a:solidFill>
                <a:latin typeface="Lucida Sans"/>
                <a:cs typeface="Lucida Sans"/>
              </a:rPr>
              <a:t>and</a:t>
            </a:r>
            <a:r>
              <a:rPr sz="1400" spc="-35">
                <a:solidFill>
                  <a:srgbClr val="242424"/>
                </a:solidFill>
                <a:latin typeface="Lucida Sans"/>
                <a:cs typeface="Lucida Sans"/>
              </a:rPr>
              <a:t> </a:t>
            </a:r>
            <a:r>
              <a:rPr sz="1400" spc="-9">
                <a:solidFill>
                  <a:srgbClr val="242424"/>
                </a:solidFill>
                <a:latin typeface="Lucida Sans"/>
                <a:cs typeface="Lucida Sans"/>
              </a:rPr>
              <a:t>their </a:t>
            </a:r>
            <a:r>
              <a:rPr sz="1400" spc="-22">
                <a:solidFill>
                  <a:srgbClr val="242424"/>
                </a:solidFill>
                <a:latin typeface="Lucida Sans"/>
                <a:cs typeface="Lucida Sans"/>
              </a:rPr>
              <a:t>perceptions</a:t>
            </a:r>
            <a:r>
              <a:rPr sz="1400" spc="-44">
                <a:solidFill>
                  <a:srgbClr val="242424"/>
                </a:solidFill>
                <a:latin typeface="Lucida Sans"/>
                <a:cs typeface="Lucida Sans"/>
              </a:rPr>
              <a:t> </a:t>
            </a:r>
            <a:r>
              <a:rPr sz="1400" spc="-22">
                <a:solidFill>
                  <a:srgbClr val="242424"/>
                </a:solidFill>
                <a:latin typeface="Lucida Sans"/>
                <a:cs typeface="Lucida Sans"/>
              </a:rPr>
              <a:t>of</a:t>
            </a:r>
            <a:r>
              <a:rPr sz="1400" spc="-49">
                <a:solidFill>
                  <a:srgbClr val="242424"/>
                </a:solidFill>
                <a:latin typeface="Lucida Sans"/>
                <a:cs typeface="Lucida Sans"/>
              </a:rPr>
              <a:t> </a:t>
            </a:r>
            <a:r>
              <a:rPr sz="1400" spc="-22">
                <a:latin typeface="Lucida Sans"/>
                <a:cs typeface="Lucida Sans"/>
              </a:rPr>
              <a:t>University</a:t>
            </a:r>
            <a:r>
              <a:rPr sz="1400" spc="-44">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40">
                <a:latin typeface="Lucida Sans"/>
                <a:cs typeface="Lucida Sans"/>
              </a:rPr>
              <a:t> </a:t>
            </a:r>
            <a:r>
              <a:rPr sz="1400" spc="-49">
                <a:latin typeface="Lucida Sans"/>
                <a:cs typeface="Lucida Sans"/>
              </a:rPr>
              <a:t>Mexico</a:t>
            </a:r>
            <a:r>
              <a:rPr sz="1400" spc="-49">
                <a:solidFill>
                  <a:srgbClr val="242424"/>
                </a:solidFill>
                <a:latin typeface="Lucida Sans"/>
                <a:cs typeface="Lucida Sans"/>
              </a:rPr>
              <a:t>’s</a:t>
            </a:r>
            <a:r>
              <a:rPr sz="1400" spc="-44">
                <a:solidFill>
                  <a:srgbClr val="242424"/>
                </a:solidFill>
                <a:latin typeface="Lucida Sans"/>
                <a:cs typeface="Lucida Sans"/>
              </a:rPr>
              <a:t> </a:t>
            </a:r>
            <a:r>
              <a:rPr sz="1400" spc="-22">
                <a:solidFill>
                  <a:srgbClr val="242424"/>
                </a:solidFill>
                <a:latin typeface="Lucida Sans"/>
                <a:cs typeface="Lucida Sans"/>
              </a:rPr>
              <a:t>efforts</a:t>
            </a:r>
            <a:r>
              <a:rPr sz="1400" spc="-40">
                <a:solidFill>
                  <a:srgbClr val="242424"/>
                </a:solidFill>
                <a:latin typeface="Lucida Sans"/>
                <a:cs typeface="Lucida Sans"/>
              </a:rPr>
              <a:t> </a:t>
            </a:r>
            <a:r>
              <a:rPr sz="1400" spc="-18">
                <a:solidFill>
                  <a:srgbClr val="242424"/>
                </a:solidFill>
                <a:latin typeface="Lucida Sans"/>
                <a:cs typeface="Lucida Sans"/>
              </a:rPr>
              <a:t>to</a:t>
            </a:r>
            <a:r>
              <a:rPr sz="1400" spc="-40">
                <a:solidFill>
                  <a:srgbClr val="242424"/>
                </a:solidFill>
                <a:latin typeface="Lucida Sans"/>
                <a:cs typeface="Lucida Sans"/>
              </a:rPr>
              <a:t> </a:t>
            </a:r>
            <a:r>
              <a:rPr sz="1400" spc="-9">
                <a:solidFill>
                  <a:srgbClr val="242424"/>
                </a:solidFill>
                <a:latin typeface="Lucida Sans"/>
                <a:cs typeface="Lucida Sans"/>
              </a:rPr>
              <a:t>prevent and</a:t>
            </a:r>
            <a:r>
              <a:rPr sz="1400" spc="-40">
                <a:solidFill>
                  <a:srgbClr val="242424"/>
                </a:solidFill>
                <a:latin typeface="Lucida Sans"/>
                <a:cs typeface="Lucida Sans"/>
              </a:rPr>
              <a:t> </a:t>
            </a:r>
            <a:r>
              <a:rPr sz="1400" spc="-18">
                <a:solidFill>
                  <a:srgbClr val="242424"/>
                </a:solidFill>
                <a:latin typeface="Lucida Sans"/>
                <a:cs typeface="Lucida Sans"/>
              </a:rPr>
              <a:t>respond</a:t>
            </a:r>
            <a:r>
              <a:rPr sz="1400" spc="-35">
                <a:solidFill>
                  <a:srgbClr val="242424"/>
                </a:solidFill>
                <a:latin typeface="Lucida Sans"/>
                <a:cs typeface="Lucida Sans"/>
              </a:rPr>
              <a:t> </a:t>
            </a:r>
            <a:r>
              <a:rPr sz="1400" spc="-26">
                <a:solidFill>
                  <a:srgbClr val="242424"/>
                </a:solidFill>
                <a:latin typeface="Lucida Sans"/>
                <a:cs typeface="Lucida Sans"/>
              </a:rPr>
              <a:t>to</a:t>
            </a:r>
            <a:r>
              <a:rPr sz="1400" spc="-44">
                <a:solidFill>
                  <a:srgbClr val="242424"/>
                </a:solidFill>
                <a:latin typeface="Lucida Sans"/>
                <a:cs typeface="Lucida Sans"/>
              </a:rPr>
              <a:t> </a:t>
            </a:r>
            <a:r>
              <a:rPr sz="1400" spc="-35">
                <a:latin typeface="Lucida Sans"/>
                <a:cs typeface="Lucida Sans"/>
              </a:rPr>
              <a:t>sexual </a:t>
            </a:r>
            <a:r>
              <a:rPr sz="1400" spc="-9">
                <a:latin typeface="Lucida Sans"/>
                <a:cs typeface="Lucida Sans"/>
              </a:rPr>
              <a:t>and</a:t>
            </a:r>
            <a:r>
              <a:rPr sz="1400" spc="-35">
                <a:latin typeface="Lucida Sans"/>
                <a:cs typeface="Lucida Sans"/>
              </a:rPr>
              <a:t> </a:t>
            </a:r>
            <a:r>
              <a:rPr sz="1400" spc="-22">
                <a:latin typeface="Lucida Sans"/>
                <a:cs typeface="Lucida Sans"/>
              </a:rPr>
              <a:t>interpersonal</a:t>
            </a:r>
            <a:r>
              <a:rPr sz="1400" spc="-40">
                <a:latin typeface="Lucida Sans"/>
                <a:cs typeface="Lucida Sans"/>
              </a:rPr>
              <a:t> </a:t>
            </a:r>
            <a:r>
              <a:rPr sz="1400" spc="-31">
                <a:latin typeface="Lucida Sans"/>
                <a:cs typeface="Lucida Sans"/>
              </a:rPr>
              <a:t>violence</a:t>
            </a:r>
            <a:r>
              <a:rPr sz="1400" spc="-31">
                <a:solidFill>
                  <a:srgbClr val="242424"/>
                </a:solidFill>
                <a:latin typeface="Lucida Sans"/>
                <a:cs typeface="Lucida Sans"/>
              </a:rPr>
              <a:t>.</a:t>
            </a:r>
            <a:r>
              <a:rPr sz="1400" spc="-35">
                <a:solidFill>
                  <a:srgbClr val="242424"/>
                </a:solidFill>
                <a:latin typeface="Lucida Sans"/>
                <a:cs typeface="Lucida Sans"/>
              </a:rPr>
              <a:t> </a:t>
            </a:r>
            <a:r>
              <a:rPr sz="1400" spc="-9">
                <a:solidFill>
                  <a:srgbClr val="242424"/>
                </a:solidFill>
                <a:latin typeface="Lucida Sans"/>
                <a:cs typeface="Lucida Sans"/>
              </a:rPr>
              <a:t>Their </a:t>
            </a:r>
            <a:r>
              <a:rPr sz="1400" spc="-22">
                <a:solidFill>
                  <a:srgbClr val="242424"/>
                </a:solidFill>
                <a:latin typeface="Lucida Sans"/>
                <a:cs typeface="Lucida Sans"/>
              </a:rPr>
              <a:t>responses</a:t>
            </a:r>
            <a:r>
              <a:rPr sz="1400" spc="-53">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22">
                <a:solidFill>
                  <a:srgbClr val="242424"/>
                </a:solidFill>
                <a:latin typeface="Lucida Sans"/>
                <a:cs typeface="Lucida Sans"/>
              </a:rPr>
              <a:t>scored</a:t>
            </a:r>
            <a:r>
              <a:rPr sz="1400" spc="-53">
                <a:solidFill>
                  <a:srgbClr val="242424"/>
                </a:solidFill>
                <a:latin typeface="Lucida Sans"/>
                <a:cs typeface="Lucida Sans"/>
              </a:rPr>
              <a:t> </a:t>
            </a:r>
            <a:r>
              <a:rPr sz="1400" spc="-9">
                <a:solidFill>
                  <a:srgbClr val="242424"/>
                </a:solidFill>
                <a:latin typeface="Lucida Sans"/>
                <a:cs typeface="Lucida Sans"/>
              </a:rPr>
              <a:t>on</a:t>
            </a:r>
            <a:r>
              <a:rPr sz="1400" spc="-53">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26">
                <a:solidFill>
                  <a:srgbClr val="242424"/>
                </a:solidFill>
                <a:latin typeface="Lucida Sans"/>
                <a:cs typeface="Lucida Sans"/>
              </a:rPr>
              <a:t>scale</a:t>
            </a:r>
            <a:r>
              <a:rPr sz="1400" spc="-53">
                <a:solidFill>
                  <a:srgbClr val="242424"/>
                </a:solidFill>
                <a:latin typeface="Lucida Sans"/>
                <a:cs typeface="Lucida Sans"/>
              </a:rPr>
              <a:t> </a:t>
            </a:r>
            <a:r>
              <a:rPr sz="1400" spc="-18">
                <a:solidFill>
                  <a:srgbClr val="242424"/>
                </a:solidFill>
                <a:latin typeface="Lucida Sans"/>
                <a:cs typeface="Lucida Sans"/>
              </a:rPr>
              <a:t>from</a:t>
            </a:r>
            <a:r>
              <a:rPr sz="1400" spc="-49">
                <a:solidFill>
                  <a:srgbClr val="242424"/>
                </a:solidFill>
                <a:latin typeface="Lucida Sans"/>
                <a:cs typeface="Lucida Sans"/>
              </a:rPr>
              <a:t> </a:t>
            </a:r>
            <a:r>
              <a:rPr sz="1400" spc="-79">
                <a:solidFill>
                  <a:srgbClr val="242424"/>
                </a:solidFill>
                <a:latin typeface="Lucida Sans"/>
                <a:cs typeface="Lucida Sans"/>
              </a:rPr>
              <a:t>1</a:t>
            </a:r>
            <a:r>
              <a:rPr sz="1400" spc="-53">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79">
                <a:solidFill>
                  <a:srgbClr val="242424"/>
                </a:solidFill>
                <a:latin typeface="Lucida Sans"/>
                <a:cs typeface="Lucida Sans"/>
              </a:rPr>
              <a:t>4,</a:t>
            </a:r>
            <a:r>
              <a:rPr sz="1400" spc="-53">
                <a:solidFill>
                  <a:srgbClr val="242424"/>
                </a:solidFill>
                <a:latin typeface="Lucida Sans"/>
                <a:cs typeface="Lucida Sans"/>
              </a:rPr>
              <a:t> </a:t>
            </a:r>
            <a:r>
              <a:rPr sz="1400" spc="-22">
                <a:solidFill>
                  <a:srgbClr val="242424"/>
                </a:solidFill>
                <a:latin typeface="Lucida Sans"/>
                <a:cs typeface="Lucida Sans"/>
              </a:rPr>
              <a:t>with</a:t>
            </a:r>
            <a:r>
              <a:rPr sz="1400" spc="-53">
                <a:solidFill>
                  <a:srgbClr val="242424"/>
                </a:solidFill>
                <a:latin typeface="Lucida Sans"/>
                <a:cs typeface="Lucida Sans"/>
              </a:rPr>
              <a:t> </a:t>
            </a:r>
            <a:r>
              <a:rPr sz="1400" spc="-79">
                <a:solidFill>
                  <a:srgbClr val="242424"/>
                </a:solidFill>
                <a:latin typeface="Lucida Sans"/>
                <a:cs typeface="Lucida Sans"/>
              </a:rPr>
              <a:t>4</a:t>
            </a:r>
            <a:r>
              <a:rPr sz="1400" spc="-53">
                <a:solidFill>
                  <a:srgbClr val="242424"/>
                </a:solidFill>
                <a:latin typeface="Lucida Sans"/>
                <a:cs typeface="Lucida Sans"/>
              </a:rPr>
              <a:t> </a:t>
            </a:r>
            <a:r>
              <a:rPr sz="1400" spc="-9">
                <a:solidFill>
                  <a:srgbClr val="242424"/>
                </a:solidFill>
                <a:latin typeface="Lucida Sans"/>
                <a:cs typeface="Lucida Sans"/>
              </a:rPr>
              <a:t>being the</a:t>
            </a:r>
            <a:r>
              <a:rPr sz="1400" spc="-57">
                <a:solidFill>
                  <a:srgbClr val="242424"/>
                </a:solidFill>
                <a:latin typeface="Lucida Sans"/>
                <a:cs typeface="Lucida Sans"/>
              </a:rPr>
              <a:t> </a:t>
            </a:r>
            <a:r>
              <a:rPr sz="1400" spc="-26">
                <a:solidFill>
                  <a:srgbClr val="242424"/>
                </a:solidFill>
                <a:latin typeface="Lucida Sans"/>
                <a:cs typeface="Lucida Sans"/>
              </a:rPr>
              <a:t>most</a:t>
            </a:r>
            <a:r>
              <a:rPr sz="1400" spc="-53">
                <a:solidFill>
                  <a:srgbClr val="242424"/>
                </a:solidFill>
                <a:latin typeface="Lucida Sans"/>
                <a:cs typeface="Lucida Sans"/>
              </a:rPr>
              <a:t> </a:t>
            </a:r>
            <a:r>
              <a:rPr sz="1400" spc="-26">
                <a:solidFill>
                  <a:srgbClr val="242424"/>
                </a:solidFill>
                <a:latin typeface="Lucida Sans"/>
                <a:cs typeface="Lucida Sans"/>
              </a:rPr>
              <a:t>positive</a:t>
            </a:r>
            <a:r>
              <a:rPr sz="1400" spc="-53">
                <a:solidFill>
                  <a:srgbClr val="242424"/>
                </a:solidFill>
                <a:latin typeface="Lucida Sans"/>
                <a:cs typeface="Lucida Sans"/>
              </a:rPr>
              <a:t> </a:t>
            </a:r>
            <a:r>
              <a:rPr sz="1400" spc="-9">
                <a:solidFill>
                  <a:srgbClr val="242424"/>
                </a:solidFill>
                <a:latin typeface="Lucida Sans"/>
                <a:cs typeface="Lucida Sans"/>
              </a:rPr>
              <a:t>response.</a:t>
            </a:r>
            <a:endParaRPr sz="1400">
              <a:latin typeface="Lucida Sans"/>
              <a:cs typeface="Lucida Sans"/>
            </a:endParaRPr>
          </a:p>
        </p:txBody>
      </p:sp>
      <p:sp>
        <p:nvSpPr>
          <p:cNvPr id="5" name="object 5"/>
          <p:cNvSpPr txBox="1"/>
          <p:nvPr/>
        </p:nvSpPr>
        <p:spPr>
          <a:xfrm>
            <a:off x="760880" y="3737590"/>
            <a:ext cx="5253989" cy="1289679"/>
          </a:xfrm>
          <a:prstGeom prst="rect">
            <a:avLst/>
          </a:prstGeom>
        </p:spPr>
        <p:txBody>
          <a:bodyPr vert="horz" wrap="square" lIns="0" tIns="11206" rIns="0" bIns="0" rtlCol="0">
            <a:spAutoFit/>
          </a:bodyPr>
          <a:lstStyle/>
          <a:p>
            <a:pPr marL="11206" marR="4483">
              <a:lnSpc>
                <a:spcPct val="120800"/>
              </a:lnSpc>
              <a:spcBef>
                <a:spcPts val="88"/>
              </a:spcBef>
            </a:pPr>
            <a:r>
              <a:rPr sz="1400" spc="-9">
                <a:solidFill>
                  <a:srgbClr val="242424"/>
                </a:solidFill>
                <a:latin typeface="Lucida Sans"/>
                <a:cs typeface="Lucida Sans"/>
              </a:rPr>
              <a:t>On</a:t>
            </a:r>
            <a:r>
              <a:rPr sz="1400" spc="-40">
                <a:solidFill>
                  <a:srgbClr val="242424"/>
                </a:solidFill>
                <a:latin typeface="Lucida Sans"/>
                <a:cs typeface="Lucida Sans"/>
              </a:rPr>
              <a:t> </a:t>
            </a:r>
            <a:r>
              <a:rPr sz="1400" spc="-26">
                <a:solidFill>
                  <a:srgbClr val="242424"/>
                </a:solidFill>
                <a:latin typeface="Lucida Sans"/>
                <a:cs typeface="Lucida Sans"/>
              </a:rPr>
              <a:t>average,</a:t>
            </a:r>
            <a:r>
              <a:rPr sz="1400" spc="-40">
                <a:solidFill>
                  <a:srgbClr val="242424"/>
                </a:solidFill>
                <a:latin typeface="Lucida Sans"/>
                <a:cs typeface="Lucida Sans"/>
              </a:rPr>
              <a:t> </a:t>
            </a:r>
            <a:r>
              <a:rPr sz="1400" spc="-26">
                <a:solidFill>
                  <a:srgbClr val="242424"/>
                </a:solidFill>
                <a:latin typeface="Lucida Sans"/>
                <a:cs typeface="Lucida Sans"/>
              </a:rPr>
              <a:t>student</a:t>
            </a:r>
            <a:r>
              <a:rPr sz="1400" spc="-26">
                <a:latin typeface="Lucida Sans"/>
                <a:cs typeface="Lucida Sans"/>
              </a:rPr>
              <a:t>s</a:t>
            </a:r>
            <a:r>
              <a:rPr sz="1400" spc="-40">
                <a:latin typeface="Lucida Sans"/>
                <a:cs typeface="Lucida Sans"/>
              </a:rPr>
              <a:t> </a:t>
            </a:r>
            <a:r>
              <a:rPr sz="1400" spc="-75">
                <a:solidFill>
                  <a:srgbClr val="2C88B0"/>
                </a:solidFill>
                <a:latin typeface="Arial Black"/>
                <a:cs typeface="Arial Black"/>
              </a:rPr>
              <a:t>agreed</a:t>
            </a:r>
            <a:r>
              <a:rPr sz="1400" spc="-57">
                <a:solidFill>
                  <a:srgbClr val="2C88B0"/>
                </a:solidFill>
                <a:latin typeface="Arial Black"/>
                <a:cs typeface="Arial Black"/>
              </a:rPr>
              <a:t> </a:t>
            </a:r>
            <a:r>
              <a:rPr sz="1400" spc="-18">
                <a:solidFill>
                  <a:srgbClr val="242424"/>
                </a:solidFill>
                <a:latin typeface="Lucida Sans"/>
                <a:cs typeface="Lucida Sans"/>
              </a:rPr>
              <a:t>that</a:t>
            </a:r>
            <a:r>
              <a:rPr sz="1400" spc="-40">
                <a:solidFill>
                  <a:srgbClr val="242424"/>
                </a:solidFill>
                <a:latin typeface="Lucida Sans"/>
                <a:cs typeface="Lucida Sans"/>
              </a:rPr>
              <a:t> it </a:t>
            </a:r>
            <a:r>
              <a:rPr sz="1400" spc="-49">
                <a:solidFill>
                  <a:srgbClr val="242424"/>
                </a:solidFill>
                <a:latin typeface="Lucida Sans"/>
                <a:cs typeface="Lucida Sans"/>
              </a:rPr>
              <a:t>is</a:t>
            </a:r>
            <a:r>
              <a:rPr sz="1400" spc="-35">
                <a:solidFill>
                  <a:srgbClr val="242424"/>
                </a:solidFill>
                <a:latin typeface="Lucida Sans"/>
                <a:cs typeface="Lucida Sans"/>
              </a:rPr>
              <a:t> </a:t>
            </a:r>
            <a:r>
              <a:rPr sz="1400" spc="-22">
                <a:solidFill>
                  <a:srgbClr val="242424"/>
                </a:solidFill>
                <a:latin typeface="Lucida Sans"/>
                <a:cs typeface="Lucida Sans"/>
              </a:rPr>
              <a:t>uncommon</a:t>
            </a:r>
            <a:r>
              <a:rPr sz="1400" spc="-40">
                <a:solidFill>
                  <a:srgbClr val="242424"/>
                </a:solidFill>
                <a:latin typeface="Lucida Sans"/>
                <a:cs typeface="Lucida Sans"/>
              </a:rPr>
              <a:t> </a:t>
            </a:r>
            <a:r>
              <a:rPr sz="1400" spc="-22">
                <a:solidFill>
                  <a:srgbClr val="242424"/>
                </a:solidFill>
                <a:latin typeface="Lucida Sans"/>
                <a:cs typeface="Lucida Sans"/>
              </a:rPr>
              <a:t>for </a:t>
            </a:r>
            <a:r>
              <a:rPr sz="1400" spc="-18">
                <a:solidFill>
                  <a:srgbClr val="242424"/>
                </a:solidFill>
                <a:latin typeface="Lucida Sans"/>
                <a:cs typeface="Lucida Sans"/>
              </a:rPr>
              <a:t>people</a:t>
            </a:r>
            <a:r>
              <a:rPr sz="1400" spc="-53">
                <a:solidFill>
                  <a:srgbClr val="242424"/>
                </a:solidFill>
                <a:latin typeface="Lucida Sans"/>
                <a:cs typeface="Lucida Sans"/>
              </a:rPr>
              <a:t> </a:t>
            </a:r>
            <a:r>
              <a:rPr sz="1400" spc="-9">
                <a:solidFill>
                  <a:srgbClr val="242424"/>
                </a:solidFill>
                <a:latin typeface="Lucida Sans"/>
                <a:cs typeface="Lucida Sans"/>
              </a:rPr>
              <a:t>at</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31">
                <a:solidFill>
                  <a:srgbClr val="242424"/>
                </a:solidFill>
                <a:latin typeface="Lucida Sans"/>
                <a:cs typeface="Lucida Sans"/>
              </a:rPr>
              <a:t>school</a:t>
            </a:r>
            <a:r>
              <a:rPr sz="1400" spc="-53">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22">
                <a:solidFill>
                  <a:srgbClr val="242424"/>
                </a:solidFill>
                <a:latin typeface="Lucida Sans"/>
                <a:cs typeface="Lucida Sans"/>
              </a:rPr>
              <a:t>make</a:t>
            </a:r>
            <a:r>
              <a:rPr sz="1400" spc="-49">
                <a:solidFill>
                  <a:srgbClr val="242424"/>
                </a:solidFill>
                <a:latin typeface="Lucida Sans"/>
                <a:cs typeface="Lucida Sans"/>
              </a:rPr>
              <a:t> </a:t>
            </a:r>
            <a:r>
              <a:rPr sz="1400" spc="-44">
                <a:solidFill>
                  <a:srgbClr val="242424"/>
                </a:solidFill>
                <a:latin typeface="Lucida Sans"/>
                <a:cs typeface="Lucida Sans"/>
              </a:rPr>
              <a:t>sexist</a:t>
            </a:r>
            <a:r>
              <a:rPr sz="1400" spc="-53">
                <a:solidFill>
                  <a:srgbClr val="242424"/>
                </a:solidFill>
                <a:latin typeface="Lucida Sans"/>
                <a:cs typeface="Lucida Sans"/>
              </a:rPr>
              <a:t> </a:t>
            </a:r>
            <a:r>
              <a:rPr sz="1400" spc="-22">
                <a:solidFill>
                  <a:srgbClr val="242424"/>
                </a:solidFill>
                <a:latin typeface="Lucida Sans"/>
                <a:cs typeface="Lucida Sans"/>
              </a:rPr>
              <a:t>comments</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44">
                <a:solidFill>
                  <a:srgbClr val="242424"/>
                </a:solidFill>
                <a:latin typeface="Lucida Sans"/>
                <a:cs typeface="Lucida Sans"/>
              </a:rPr>
              <a:t>jokes,</a:t>
            </a:r>
            <a:r>
              <a:rPr sz="1400" spc="-53">
                <a:solidFill>
                  <a:srgbClr val="242424"/>
                </a:solidFill>
                <a:latin typeface="Lucida Sans"/>
                <a:cs typeface="Lucida Sans"/>
              </a:rPr>
              <a:t> </a:t>
            </a:r>
            <a:r>
              <a:rPr sz="1400" spc="-22">
                <a:solidFill>
                  <a:srgbClr val="242424"/>
                </a:solidFill>
                <a:latin typeface="Lucida Sans"/>
                <a:cs typeface="Lucida Sans"/>
              </a:rPr>
              <a:t>and </a:t>
            </a:r>
            <a:r>
              <a:rPr sz="1400" spc="-18">
                <a:solidFill>
                  <a:srgbClr val="242424"/>
                </a:solidFill>
                <a:latin typeface="Lucida Sans"/>
                <a:cs typeface="Lucida Sans"/>
              </a:rPr>
              <a:t>that</a:t>
            </a:r>
            <a:r>
              <a:rPr sz="1400" spc="-53">
                <a:solidFill>
                  <a:srgbClr val="242424"/>
                </a:solidFill>
                <a:latin typeface="Lucida Sans"/>
                <a:cs typeface="Lucida Sans"/>
              </a:rPr>
              <a:t> </a:t>
            </a:r>
            <a:r>
              <a:rPr sz="1400" spc="-22">
                <a:latin typeface="Lucida Sans"/>
                <a:cs typeface="Lucida Sans"/>
              </a:rPr>
              <a:t>University</a:t>
            </a:r>
            <a:r>
              <a:rPr sz="1400" spc="-44">
                <a:latin typeface="Lucida Sans"/>
                <a:cs typeface="Lucida Sans"/>
              </a:rPr>
              <a:t> </a:t>
            </a:r>
            <a:r>
              <a:rPr sz="1400" spc="-26">
                <a:latin typeface="Lucida Sans"/>
                <a:cs typeface="Lucida Sans"/>
              </a:rPr>
              <a:t>of</a:t>
            </a:r>
            <a:r>
              <a:rPr sz="1400" spc="-44">
                <a:latin typeface="Lucida Sans"/>
                <a:cs typeface="Lucida Sans"/>
              </a:rPr>
              <a:t> </a:t>
            </a:r>
            <a:r>
              <a:rPr sz="1400">
                <a:latin typeface="Lucida Sans"/>
                <a:cs typeface="Lucida Sans"/>
              </a:rPr>
              <a:t>New</a:t>
            </a:r>
            <a:r>
              <a:rPr sz="1400" spc="-44">
                <a:latin typeface="Lucida Sans"/>
                <a:cs typeface="Lucida Sans"/>
              </a:rPr>
              <a:t> </a:t>
            </a:r>
            <a:r>
              <a:rPr sz="1400" spc="-31">
                <a:latin typeface="Lucida Sans"/>
                <a:cs typeface="Lucida Sans"/>
              </a:rPr>
              <a:t>Mexico</a:t>
            </a:r>
            <a:r>
              <a:rPr sz="1400" spc="-57">
                <a:latin typeface="Lucida Sans"/>
                <a:cs typeface="Lucida Sans"/>
              </a:rPr>
              <a:t> </a:t>
            </a:r>
            <a:r>
              <a:rPr sz="1400" spc="-49">
                <a:solidFill>
                  <a:srgbClr val="242424"/>
                </a:solidFill>
                <a:latin typeface="Lucida Sans"/>
                <a:cs typeface="Lucida Sans"/>
              </a:rPr>
              <a:t>is</a:t>
            </a:r>
            <a:r>
              <a:rPr sz="1400" spc="-44">
                <a:solidFill>
                  <a:srgbClr val="242424"/>
                </a:solidFill>
                <a:latin typeface="Lucida Sans"/>
                <a:cs typeface="Lucida Sans"/>
              </a:rPr>
              <a:t> </a:t>
            </a:r>
            <a:r>
              <a:rPr sz="1400" spc="-35">
                <a:solidFill>
                  <a:srgbClr val="242424"/>
                </a:solidFill>
                <a:latin typeface="Lucida Sans"/>
                <a:cs typeface="Lucida Sans"/>
              </a:rPr>
              <a:t>doing</a:t>
            </a:r>
            <a:r>
              <a:rPr sz="1400" spc="-44">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40">
                <a:solidFill>
                  <a:srgbClr val="242424"/>
                </a:solidFill>
                <a:latin typeface="Lucida Sans"/>
                <a:cs typeface="Lucida Sans"/>
              </a:rPr>
              <a:t>good</a:t>
            </a:r>
            <a:r>
              <a:rPr sz="1400" spc="-44">
                <a:solidFill>
                  <a:srgbClr val="242424"/>
                </a:solidFill>
                <a:latin typeface="Lucida Sans"/>
                <a:cs typeface="Lucida Sans"/>
              </a:rPr>
              <a:t> </a:t>
            </a:r>
            <a:r>
              <a:rPr sz="1400" spc="-35">
                <a:solidFill>
                  <a:srgbClr val="242424"/>
                </a:solidFill>
                <a:latin typeface="Lucida Sans"/>
                <a:cs typeface="Lucida Sans"/>
              </a:rPr>
              <a:t>job</a:t>
            </a:r>
            <a:r>
              <a:rPr sz="1400" spc="-44">
                <a:solidFill>
                  <a:srgbClr val="242424"/>
                </a:solidFill>
                <a:latin typeface="Lucida Sans"/>
                <a:cs typeface="Lucida Sans"/>
              </a:rPr>
              <a:t> </a:t>
            </a:r>
            <a:r>
              <a:rPr sz="1400" spc="-26">
                <a:solidFill>
                  <a:srgbClr val="242424"/>
                </a:solidFill>
                <a:latin typeface="Lucida Sans"/>
                <a:cs typeface="Lucida Sans"/>
              </a:rPr>
              <a:t>of</a:t>
            </a:r>
            <a:r>
              <a:rPr sz="1400" spc="-44">
                <a:solidFill>
                  <a:srgbClr val="242424"/>
                </a:solidFill>
                <a:latin typeface="Lucida Sans"/>
                <a:cs typeface="Lucida Sans"/>
              </a:rPr>
              <a:t> </a:t>
            </a:r>
            <a:r>
              <a:rPr sz="1400" spc="-9">
                <a:solidFill>
                  <a:srgbClr val="242424"/>
                </a:solidFill>
                <a:latin typeface="Lucida Sans"/>
                <a:cs typeface="Lucida Sans"/>
              </a:rPr>
              <a:t>trying </a:t>
            </a:r>
            <a:r>
              <a:rPr sz="1400" spc="-18">
                <a:solidFill>
                  <a:srgbClr val="242424"/>
                </a:solidFill>
                <a:latin typeface="Lucida Sans"/>
                <a:cs typeface="Lucida Sans"/>
              </a:rPr>
              <a:t>to</a:t>
            </a:r>
            <a:r>
              <a:rPr sz="1400" spc="-40">
                <a:solidFill>
                  <a:srgbClr val="242424"/>
                </a:solidFill>
                <a:latin typeface="Lucida Sans"/>
                <a:cs typeface="Lucida Sans"/>
              </a:rPr>
              <a:t> </a:t>
            </a:r>
            <a:r>
              <a:rPr sz="1400" spc="-9">
                <a:solidFill>
                  <a:srgbClr val="242424"/>
                </a:solidFill>
                <a:latin typeface="Lucida Sans"/>
                <a:cs typeface="Lucida Sans"/>
              </a:rPr>
              <a:t>prevent</a:t>
            </a:r>
            <a:r>
              <a:rPr sz="1400" spc="-40">
                <a:solidFill>
                  <a:srgbClr val="242424"/>
                </a:solidFill>
                <a:latin typeface="Lucida Sans"/>
                <a:cs typeface="Lucida Sans"/>
              </a:rPr>
              <a:t> </a:t>
            </a:r>
            <a:r>
              <a:rPr sz="1400" spc="-35">
                <a:solidFill>
                  <a:srgbClr val="242424"/>
                </a:solidFill>
                <a:latin typeface="Lucida Sans"/>
                <a:cs typeface="Lucida Sans"/>
              </a:rPr>
              <a:t>sexual</a:t>
            </a:r>
            <a:r>
              <a:rPr sz="1400" spc="-40">
                <a:solidFill>
                  <a:srgbClr val="242424"/>
                </a:solidFill>
                <a:latin typeface="Lucida Sans"/>
                <a:cs typeface="Lucida Sans"/>
              </a:rPr>
              <a:t> </a:t>
            </a:r>
            <a:r>
              <a:rPr sz="1400" spc="-9">
                <a:solidFill>
                  <a:srgbClr val="242424"/>
                </a:solidFill>
                <a:latin typeface="Lucida Sans"/>
                <a:cs typeface="Lucida Sans"/>
              </a:rPr>
              <a:t>and</a:t>
            </a:r>
            <a:r>
              <a:rPr sz="1400" spc="-40">
                <a:solidFill>
                  <a:srgbClr val="242424"/>
                </a:solidFill>
                <a:latin typeface="Lucida Sans"/>
                <a:cs typeface="Lucida Sans"/>
              </a:rPr>
              <a:t> </a:t>
            </a:r>
            <a:r>
              <a:rPr sz="1400" spc="-22">
                <a:solidFill>
                  <a:srgbClr val="242424"/>
                </a:solidFill>
                <a:latin typeface="Lucida Sans"/>
                <a:cs typeface="Lucida Sans"/>
              </a:rPr>
              <a:t>interpersonal</a:t>
            </a:r>
            <a:r>
              <a:rPr sz="1400" spc="-40">
                <a:solidFill>
                  <a:srgbClr val="242424"/>
                </a:solidFill>
                <a:latin typeface="Lucida Sans"/>
                <a:cs typeface="Lucida Sans"/>
              </a:rPr>
              <a:t> </a:t>
            </a:r>
            <a:r>
              <a:rPr sz="1400" spc="-26">
                <a:solidFill>
                  <a:srgbClr val="242424"/>
                </a:solidFill>
                <a:latin typeface="Lucida Sans"/>
                <a:cs typeface="Lucida Sans"/>
              </a:rPr>
              <a:t>violence</a:t>
            </a:r>
            <a:r>
              <a:rPr sz="1400" spc="-40">
                <a:solidFill>
                  <a:srgbClr val="242424"/>
                </a:solidFill>
                <a:latin typeface="Lucida Sans"/>
                <a:cs typeface="Lucida Sans"/>
              </a:rPr>
              <a:t> </a:t>
            </a:r>
            <a:r>
              <a:rPr sz="1400" spc="-18">
                <a:solidFill>
                  <a:srgbClr val="242424"/>
                </a:solidFill>
                <a:latin typeface="Lucida Sans"/>
                <a:cs typeface="Lucida Sans"/>
              </a:rPr>
              <a:t>from</a:t>
            </a:r>
            <a:r>
              <a:rPr sz="1400" spc="441">
                <a:solidFill>
                  <a:srgbClr val="242424"/>
                </a:solidFill>
                <a:latin typeface="Lucida Sans"/>
                <a:cs typeface="Lucida Sans"/>
              </a:rPr>
              <a:t> </a:t>
            </a:r>
            <a:r>
              <a:rPr sz="1400" spc="-40">
                <a:solidFill>
                  <a:srgbClr val="242424"/>
                </a:solidFill>
                <a:latin typeface="Lucida Sans"/>
                <a:cs typeface="Lucida Sans"/>
              </a:rPr>
              <a:t>occurring,</a:t>
            </a:r>
            <a:r>
              <a:rPr sz="1400" spc="-31">
                <a:solidFill>
                  <a:srgbClr val="242424"/>
                </a:solidFill>
                <a:latin typeface="Lucida Sans"/>
                <a:cs typeface="Lucida Sans"/>
              </a:rPr>
              <a:t> </a:t>
            </a:r>
            <a:r>
              <a:rPr sz="1400" spc="-9">
                <a:solidFill>
                  <a:srgbClr val="242424"/>
                </a:solidFill>
                <a:latin typeface="Lucida Sans"/>
                <a:cs typeface="Lucida Sans"/>
              </a:rPr>
              <a:t>and</a:t>
            </a:r>
            <a:r>
              <a:rPr sz="1400" spc="-26">
                <a:solidFill>
                  <a:srgbClr val="242424"/>
                </a:solidFill>
                <a:latin typeface="Lucida Sans"/>
                <a:cs typeface="Lucida Sans"/>
              </a:rPr>
              <a:t> of </a:t>
            </a:r>
            <a:r>
              <a:rPr sz="1400" spc="-35">
                <a:solidFill>
                  <a:srgbClr val="242424"/>
                </a:solidFill>
                <a:latin typeface="Lucida Sans"/>
                <a:cs typeface="Lucida Sans"/>
              </a:rPr>
              <a:t>holding</a:t>
            </a:r>
            <a:r>
              <a:rPr sz="1400" spc="-31">
                <a:solidFill>
                  <a:srgbClr val="242424"/>
                </a:solidFill>
                <a:latin typeface="Lucida Sans"/>
                <a:cs typeface="Lucida Sans"/>
              </a:rPr>
              <a:t> </a:t>
            </a:r>
            <a:r>
              <a:rPr sz="1400" spc="-18">
                <a:solidFill>
                  <a:srgbClr val="242424"/>
                </a:solidFill>
                <a:latin typeface="Lucida Sans"/>
                <a:cs typeface="Lucida Sans"/>
              </a:rPr>
              <a:t>perpetrators</a:t>
            </a:r>
            <a:r>
              <a:rPr sz="1400" spc="-26">
                <a:solidFill>
                  <a:srgbClr val="242424"/>
                </a:solidFill>
                <a:latin typeface="Lucida Sans"/>
                <a:cs typeface="Lucida Sans"/>
              </a:rPr>
              <a:t> </a:t>
            </a:r>
            <a:r>
              <a:rPr sz="1400" spc="-9">
                <a:solidFill>
                  <a:srgbClr val="242424"/>
                </a:solidFill>
                <a:latin typeface="Lucida Sans"/>
                <a:cs typeface="Lucida Sans"/>
              </a:rPr>
              <a:t>accountable.</a:t>
            </a:r>
            <a:endParaRPr sz="1400">
              <a:latin typeface="Lucida Sans"/>
              <a:cs typeface="Lucida Sans"/>
            </a:endParaRPr>
          </a:p>
        </p:txBody>
      </p:sp>
      <p:sp>
        <p:nvSpPr>
          <p:cNvPr id="6" name="object 6"/>
          <p:cNvSpPr txBox="1"/>
          <p:nvPr/>
        </p:nvSpPr>
        <p:spPr>
          <a:xfrm>
            <a:off x="669290" y="516322"/>
            <a:ext cx="2744881" cy="201367"/>
          </a:xfrm>
          <a:prstGeom prst="rect">
            <a:avLst/>
          </a:prstGeom>
        </p:spPr>
        <p:txBody>
          <a:bodyPr vert="horz" wrap="square" lIns="0" tIns="11206" rIns="0" bIns="0" rtlCol="0">
            <a:spAutoFit/>
          </a:bodyPr>
          <a:lstStyle/>
          <a:p>
            <a:pPr marL="11206">
              <a:spcBef>
                <a:spcPts val="88"/>
              </a:spcBef>
            </a:pPr>
            <a:r>
              <a:rPr sz="1235" spc="-128">
                <a:solidFill>
                  <a:srgbClr val="B6B6B6"/>
                </a:solidFill>
                <a:latin typeface="Arial Black"/>
                <a:cs typeface="Arial Black"/>
              </a:rPr>
              <a:t>CAMPUS</a:t>
            </a:r>
            <a:r>
              <a:rPr sz="1235" spc="-71">
                <a:solidFill>
                  <a:srgbClr val="B6B6B6"/>
                </a:solidFill>
                <a:latin typeface="Arial Black"/>
                <a:cs typeface="Arial Black"/>
              </a:rPr>
              <a:t> </a:t>
            </a:r>
            <a:r>
              <a:rPr sz="1235" spc="-137">
                <a:solidFill>
                  <a:srgbClr val="B6B6B6"/>
                </a:solidFill>
                <a:latin typeface="Arial Black"/>
                <a:cs typeface="Arial Black"/>
              </a:rPr>
              <a:t>CLIMATE</a:t>
            </a:r>
            <a:r>
              <a:rPr sz="1235" spc="-66">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31">
                <a:solidFill>
                  <a:srgbClr val="B6B6B6"/>
                </a:solidFill>
                <a:latin typeface="Lucida Sans"/>
                <a:cs typeface="Lucida Sans"/>
              </a:rPr>
              <a:t>Campus</a:t>
            </a:r>
            <a:r>
              <a:rPr sz="1235" spc="-44">
                <a:solidFill>
                  <a:srgbClr val="B6B6B6"/>
                </a:solidFill>
                <a:latin typeface="Lucida Sans"/>
                <a:cs typeface="Lucida Sans"/>
              </a:rPr>
              <a:t> </a:t>
            </a:r>
            <a:r>
              <a:rPr sz="1235" spc="-9">
                <a:solidFill>
                  <a:srgbClr val="B6B6B6"/>
                </a:solidFill>
                <a:latin typeface="Lucida Sans"/>
                <a:cs typeface="Lucida Sans"/>
              </a:rPr>
              <a:t>Culture</a:t>
            </a:r>
            <a:endParaRPr sz="1235">
              <a:latin typeface="Lucida Sans"/>
              <a:cs typeface="Lucida Sans"/>
            </a:endParaRPr>
          </a:p>
        </p:txBody>
      </p:sp>
      <p:sp>
        <p:nvSpPr>
          <p:cNvPr id="7" name="object 7"/>
          <p:cNvSpPr txBox="1"/>
          <p:nvPr/>
        </p:nvSpPr>
        <p:spPr>
          <a:xfrm>
            <a:off x="8228479" y="2326564"/>
            <a:ext cx="1128432" cy="771652"/>
          </a:xfrm>
          <a:prstGeom prst="rect">
            <a:avLst/>
          </a:prstGeom>
        </p:spPr>
        <p:txBody>
          <a:bodyPr vert="horz" wrap="square" lIns="0" tIns="11206" rIns="0" bIns="0" rtlCol="0">
            <a:spAutoFit/>
          </a:bodyPr>
          <a:lstStyle/>
          <a:p>
            <a:pPr marL="11206">
              <a:spcBef>
                <a:spcPts val="88"/>
              </a:spcBef>
            </a:pPr>
            <a:r>
              <a:rPr sz="4941" spc="-326">
                <a:solidFill>
                  <a:srgbClr val="2C88B0"/>
                </a:solidFill>
                <a:latin typeface="Arial Black"/>
                <a:cs typeface="Arial Black"/>
              </a:rPr>
              <a:t>2.9</a:t>
            </a:r>
            <a:r>
              <a:rPr sz="1765" spc="-326">
                <a:solidFill>
                  <a:srgbClr val="929292"/>
                </a:solidFill>
                <a:latin typeface="Lucida Sans"/>
                <a:cs typeface="Lucida Sans"/>
              </a:rPr>
              <a:t>/4</a:t>
            </a:r>
            <a:endParaRPr sz="1765">
              <a:latin typeface="Lucida Sans"/>
              <a:cs typeface="Lucida Sans"/>
            </a:endParaRPr>
          </a:p>
        </p:txBody>
      </p:sp>
      <p:sp>
        <p:nvSpPr>
          <p:cNvPr id="8" name="object 8"/>
          <p:cNvSpPr txBox="1"/>
          <p:nvPr/>
        </p:nvSpPr>
        <p:spPr>
          <a:xfrm>
            <a:off x="7878744" y="3119268"/>
            <a:ext cx="1637179" cy="255678"/>
          </a:xfrm>
          <a:prstGeom prst="rect">
            <a:avLst/>
          </a:prstGeom>
        </p:spPr>
        <p:txBody>
          <a:bodyPr vert="horz" wrap="square" lIns="0" tIns="11206" rIns="0" bIns="0" rtlCol="0">
            <a:spAutoFit/>
          </a:bodyPr>
          <a:lstStyle/>
          <a:p>
            <a:pPr marL="11206">
              <a:spcBef>
                <a:spcPts val="88"/>
              </a:spcBef>
            </a:pPr>
            <a:r>
              <a:rPr sz="1588" spc="-115">
                <a:solidFill>
                  <a:srgbClr val="063D5E"/>
                </a:solidFill>
                <a:latin typeface="Arial Black"/>
                <a:cs typeface="Arial Black"/>
              </a:rPr>
              <a:t>Campus</a:t>
            </a:r>
            <a:r>
              <a:rPr sz="1588" spc="-84">
                <a:solidFill>
                  <a:srgbClr val="063D5E"/>
                </a:solidFill>
                <a:latin typeface="Arial Black"/>
                <a:cs typeface="Arial Black"/>
              </a:rPr>
              <a:t> </a:t>
            </a:r>
            <a:r>
              <a:rPr sz="1588" spc="-53">
                <a:solidFill>
                  <a:srgbClr val="063D5E"/>
                </a:solidFill>
                <a:latin typeface="Arial Black"/>
                <a:cs typeface="Arial Black"/>
              </a:rPr>
              <a:t>Culture</a:t>
            </a:r>
            <a:endParaRPr sz="1588">
              <a:latin typeface="Arial Black"/>
              <a:cs typeface="Arial Black"/>
            </a:endParaRPr>
          </a:p>
        </p:txBody>
      </p:sp>
      <p:sp>
        <p:nvSpPr>
          <p:cNvPr id="9" name="object 9"/>
          <p:cNvSpPr/>
          <p:nvPr/>
        </p:nvSpPr>
        <p:spPr>
          <a:xfrm>
            <a:off x="0" y="6602953"/>
            <a:ext cx="12191999" cy="25504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10" name="object 10"/>
          <p:cNvSpPr txBox="1"/>
          <p:nvPr/>
        </p:nvSpPr>
        <p:spPr>
          <a:xfrm>
            <a:off x="7997079" y="5842635"/>
            <a:ext cx="1162610" cy="304857"/>
          </a:xfrm>
          <a:prstGeom prst="rect">
            <a:avLst/>
          </a:prstGeom>
        </p:spPr>
        <p:txBody>
          <a:bodyPr vert="horz" wrap="square" lIns="0" tIns="11206" rIns="0" bIns="0" rtlCol="0">
            <a:spAutoFit/>
          </a:bodyPr>
          <a:lstStyle/>
          <a:p>
            <a:pPr marL="29697" marR="4483" indent="-19051">
              <a:lnSpc>
                <a:spcPct val="112500"/>
              </a:lnSpc>
              <a:spcBef>
                <a:spcPts val="88"/>
              </a:spcBef>
            </a:pPr>
            <a:r>
              <a:rPr sz="882" spc="-71">
                <a:solidFill>
                  <a:srgbClr val="6C6C6C"/>
                </a:solidFill>
                <a:latin typeface="Lucida Sans"/>
                <a:cs typeface="Lucida Sans"/>
              </a:rPr>
              <a:t>1</a:t>
            </a:r>
            <a:r>
              <a:rPr sz="882" spc="-35">
                <a:solidFill>
                  <a:srgbClr val="6C6C6C"/>
                </a:solidFill>
                <a:latin typeface="Lucida Sans"/>
                <a:cs typeface="Lucida Sans"/>
              </a:rPr>
              <a:t> </a:t>
            </a:r>
            <a:r>
              <a:rPr sz="882" spc="-71">
                <a:solidFill>
                  <a:srgbClr val="6C6C6C"/>
                </a:solidFill>
                <a:latin typeface="Lucida Sans"/>
                <a:cs typeface="Lucida Sans"/>
              </a:rPr>
              <a:t>=</a:t>
            </a:r>
            <a:r>
              <a:rPr sz="882" spc="-35">
                <a:solidFill>
                  <a:srgbClr val="6C6C6C"/>
                </a:solidFill>
                <a:latin typeface="Lucida Sans"/>
                <a:cs typeface="Lucida Sans"/>
              </a:rPr>
              <a:t> </a:t>
            </a:r>
            <a:r>
              <a:rPr sz="882" spc="-26">
                <a:solidFill>
                  <a:srgbClr val="6C6C6C"/>
                </a:solidFill>
                <a:latin typeface="Lucida Sans"/>
                <a:cs typeface="Lucida Sans"/>
              </a:rPr>
              <a:t>negative</a:t>
            </a:r>
            <a:r>
              <a:rPr sz="882" spc="-35">
                <a:solidFill>
                  <a:srgbClr val="6C6C6C"/>
                </a:solidFill>
                <a:latin typeface="Lucida Sans"/>
                <a:cs typeface="Lucida Sans"/>
              </a:rPr>
              <a:t> </a:t>
            </a:r>
            <a:r>
              <a:rPr sz="882" spc="-9">
                <a:solidFill>
                  <a:srgbClr val="6C6C6C"/>
                </a:solidFill>
                <a:latin typeface="Lucida Sans"/>
                <a:cs typeface="Lucida Sans"/>
              </a:rPr>
              <a:t>response </a:t>
            </a:r>
            <a:r>
              <a:rPr sz="882" spc="-71">
                <a:solidFill>
                  <a:srgbClr val="6C6C6C"/>
                </a:solidFill>
                <a:latin typeface="Lucida Sans"/>
                <a:cs typeface="Lucida Sans"/>
              </a:rPr>
              <a:t>4</a:t>
            </a:r>
            <a:r>
              <a:rPr sz="882" spc="-40">
                <a:solidFill>
                  <a:srgbClr val="6C6C6C"/>
                </a:solidFill>
                <a:latin typeface="Lucida Sans"/>
                <a:cs typeface="Lucida Sans"/>
              </a:rPr>
              <a:t> </a:t>
            </a:r>
            <a:r>
              <a:rPr sz="882" spc="-71">
                <a:solidFill>
                  <a:srgbClr val="6C6C6C"/>
                </a:solidFill>
                <a:latin typeface="Lucida Sans"/>
                <a:cs typeface="Lucida Sans"/>
              </a:rPr>
              <a:t>=</a:t>
            </a:r>
            <a:r>
              <a:rPr sz="882" spc="-35">
                <a:solidFill>
                  <a:srgbClr val="6C6C6C"/>
                </a:solidFill>
                <a:latin typeface="Lucida Sans"/>
                <a:cs typeface="Lucida Sans"/>
              </a:rPr>
              <a:t> </a:t>
            </a:r>
            <a:r>
              <a:rPr sz="882" spc="-26">
                <a:solidFill>
                  <a:srgbClr val="6C6C6C"/>
                </a:solidFill>
                <a:latin typeface="Lucida Sans"/>
                <a:cs typeface="Lucida Sans"/>
              </a:rPr>
              <a:t>positive</a:t>
            </a:r>
            <a:r>
              <a:rPr sz="882" spc="-35">
                <a:solidFill>
                  <a:srgbClr val="6C6C6C"/>
                </a:solidFill>
                <a:latin typeface="Lucida Sans"/>
                <a:cs typeface="Lucida Sans"/>
              </a:rPr>
              <a:t> </a:t>
            </a:r>
            <a:r>
              <a:rPr sz="882" spc="-9">
                <a:solidFill>
                  <a:srgbClr val="6C6C6C"/>
                </a:solidFill>
                <a:latin typeface="Lucida Sans"/>
                <a:cs typeface="Lucida Sans"/>
              </a:rPr>
              <a:t>response</a:t>
            </a:r>
            <a:endParaRPr sz="882">
              <a:latin typeface="Lucida Sans"/>
              <a:cs typeface="Lucida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12"/>
            <a:ext cx="12192000" cy="6904211"/>
            <a:chOff x="-1879600" y="127"/>
            <a:chExt cx="13817599" cy="7824773"/>
          </a:xfrm>
        </p:grpSpPr>
        <p:sp>
          <p:nvSpPr>
            <p:cNvPr id="3" name="object 3"/>
            <p:cNvSpPr/>
            <p:nvPr/>
          </p:nvSpPr>
          <p:spPr>
            <a:xfrm>
              <a:off x="5623052" y="127"/>
              <a:ext cx="6314947" cy="7772273"/>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879600" y="7483346"/>
              <a:ext cx="13817598" cy="34155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5" name="object 5"/>
            <p:cNvSpPr/>
            <p:nvPr/>
          </p:nvSpPr>
          <p:spPr>
            <a:xfrm>
              <a:off x="7199566" y="1150749"/>
              <a:ext cx="0" cy="5298440"/>
            </a:xfrm>
            <a:custGeom>
              <a:avLst/>
              <a:gdLst/>
              <a:ahLst/>
              <a:cxnLst/>
              <a:rect l="l" t="t" r="r" b="b"/>
              <a:pathLst>
                <a:path h="5298440">
                  <a:moveTo>
                    <a:pt x="0" y="0"/>
                  </a:moveTo>
                  <a:lnTo>
                    <a:pt x="0" y="5298124"/>
                  </a:lnTo>
                </a:path>
              </a:pathLst>
            </a:custGeom>
            <a:ln w="9525">
              <a:solidFill>
                <a:srgbClr val="8A8A8A"/>
              </a:solidFill>
            </a:ln>
          </p:spPr>
          <p:txBody>
            <a:bodyPr wrap="square" lIns="0" tIns="0" rIns="0" bIns="0" rtlCol="0"/>
            <a:lstStyle/>
            <a:p>
              <a:endParaRPr sz="1588"/>
            </a:p>
          </p:txBody>
        </p:sp>
        <p:sp>
          <p:nvSpPr>
            <p:cNvPr id="6" name="object 6"/>
            <p:cNvSpPr/>
            <p:nvPr/>
          </p:nvSpPr>
          <p:spPr>
            <a:xfrm>
              <a:off x="7204329" y="1205928"/>
              <a:ext cx="1876425" cy="2214880"/>
            </a:xfrm>
            <a:custGeom>
              <a:avLst/>
              <a:gdLst/>
              <a:ahLst/>
              <a:cxnLst/>
              <a:rect l="l" t="t" r="r" b="b"/>
              <a:pathLst>
                <a:path w="1876425" h="2214879">
                  <a:moveTo>
                    <a:pt x="1752600" y="2119249"/>
                  </a:moveTo>
                  <a:lnTo>
                    <a:pt x="0" y="2119249"/>
                  </a:lnTo>
                  <a:lnTo>
                    <a:pt x="0" y="2214549"/>
                  </a:lnTo>
                  <a:lnTo>
                    <a:pt x="1752600" y="2214549"/>
                  </a:lnTo>
                  <a:lnTo>
                    <a:pt x="1752600" y="2119249"/>
                  </a:lnTo>
                  <a:close/>
                </a:path>
                <a:path w="1876425" h="2214879">
                  <a:moveTo>
                    <a:pt x="1752600" y="1907324"/>
                  </a:moveTo>
                  <a:lnTo>
                    <a:pt x="0" y="1907324"/>
                  </a:lnTo>
                  <a:lnTo>
                    <a:pt x="0" y="2002624"/>
                  </a:lnTo>
                  <a:lnTo>
                    <a:pt x="1752600" y="2002624"/>
                  </a:lnTo>
                  <a:lnTo>
                    <a:pt x="1752600" y="1907324"/>
                  </a:lnTo>
                  <a:close/>
                </a:path>
                <a:path w="1876425" h="2214879">
                  <a:moveTo>
                    <a:pt x="1752600" y="1695399"/>
                  </a:moveTo>
                  <a:lnTo>
                    <a:pt x="0" y="1695399"/>
                  </a:lnTo>
                  <a:lnTo>
                    <a:pt x="0" y="1790687"/>
                  </a:lnTo>
                  <a:lnTo>
                    <a:pt x="1752600" y="1790687"/>
                  </a:lnTo>
                  <a:lnTo>
                    <a:pt x="1752600" y="1695399"/>
                  </a:lnTo>
                  <a:close/>
                </a:path>
                <a:path w="1876425" h="2214879">
                  <a:moveTo>
                    <a:pt x="1752600" y="1483474"/>
                  </a:moveTo>
                  <a:lnTo>
                    <a:pt x="0" y="1483474"/>
                  </a:lnTo>
                  <a:lnTo>
                    <a:pt x="0" y="1578762"/>
                  </a:lnTo>
                  <a:lnTo>
                    <a:pt x="1752600" y="1578762"/>
                  </a:lnTo>
                  <a:lnTo>
                    <a:pt x="1752600" y="1483474"/>
                  </a:lnTo>
                  <a:close/>
                </a:path>
                <a:path w="1876425" h="2214879">
                  <a:moveTo>
                    <a:pt x="1752600" y="1271549"/>
                  </a:moveTo>
                  <a:lnTo>
                    <a:pt x="0" y="1271549"/>
                  </a:lnTo>
                  <a:lnTo>
                    <a:pt x="0" y="1366837"/>
                  </a:lnTo>
                  <a:lnTo>
                    <a:pt x="1752600" y="1366837"/>
                  </a:lnTo>
                  <a:lnTo>
                    <a:pt x="1752600" y="1271549"/>
                  </a:lnTo>
                  <a:close/>
                </a:path>
                <a:path w="1876425" h="2214879">
                  <a:moveTo>
                    <a:pt x="1752600" y="1059624"/>
                  </a:moveTo>
                  <a:lnTo>
                    <a:pt x="0" y="1059624"/>
                  </a:lnTo>
                  <a:lnTo>
                    <a:pt x="0" y="1154912"/>
                  </a:lnTo>
                  <a:lnTo>
                    <a:pt x="1752600" y="1154912"/>
                  </a:lnTo>
                  <a:lnTo>
                    <a:pt x="1752600" y="1059624"/>
                  </a:lnTo>
                  <a:close/>
                </a:path>
                <a:path w="1876425" h="2214879">
                  <a:moveTo>
                    <a:pt x="1752600" y="847699"/>
                  </a:moveTo>
                  <a:lnTo>
                    <a:pt x="0" y="847699"/>
                  </a:lnTo>
                  <a:lnTo>
                    <a:pt x="0" y="942987"/>
                  </a:lnTo>
                  <a:lnTo>
                    <a:pt x="1752600" y="942987"/>
                  </a:lnTo>
                  <a:lnTo>
                    <a:pt x="1752600" y="847699"/>
                  </a:lnTo>
                  <a:close/>
                </a:path>
                <a:path w="1876425" h="2214879">
                  <a:moveTo>
                    <a:pt x="1809750" y="635774"/>
                  </a:moveTo>
                  <a:lnTo>
                    <a:pt x="0" y="635774"/>
                  </a:lnTo>
                  <a:lnTo>
                    <a:pt x="0" y="731062"/>
                  </a:lnTo>
                  <a:lnTo>
                    <a:pt x="1809750" y="731062"/>
                  </a:lnTo>
                  <a:lnTo>
                    <a:pt x="1809750" y="635774"/>
                  </a:lnTo>
                  <a:close/>
                </a:path>
                <a:path w="1876425" h="2214879">
                  <a:moveTo>
                    <a:pt x="1876425" y="423849"/>
                  </a:moveTo>
                  <a:lnTo>
                    <a:pt x="0" y="423849"/>
                  </a:lnTo>
                  <a:lnTo>
                    <a:pt x="0" y="519137"/>
                  </a:lnTo>
                  <a:lnTo>
                    <a:pt x="1876425" y="519137"/>
                  </a:lnTo>
                  <a:lnTo>
                    <a:pt x="1876425" y="423849"/>
                  </a:lnTo>
                  <a:close/>
                </a:path>
                <a:path w="1876425" h="2214879">
                  <a:moveTo>
                    <a:pt x="1876425" y="211924"/>
                  </a:moveTo>
                  <a:lnTo>
                    <a:pt x="0" y="211924"/>
                  </a:lnTo>
                  <a:lnTo>
                    <a:pt x="0" y="307213"/>
                  </a:lnTo>
                  <a:lnTo>
                    <a:pt x="1876425" y="307213"/>
                  </a:lnTo>
                  <a:lnTo>
                    <a:pt x="1876425" y="211924"/>
                  </a:lnTo>
                  <a:close/>
                </a:path>
                <a:path w="1876425" h="2214879">
                  <a:moveTo>
                    <a:pt x="1876425" y="0"/>
                  </a:moveTo>
                  <a:lnTo>
                    <a:pt x="0" y="0"/>
                  </a:lnTo>
                  <a:lnTo>
                    <a:pt x="0" y="95288"/>
                  </a:lnTo>
                  <a:lnTo>
                    <a:pt x="1876425" y="95288"/>
                  </a:lnTo>
                  <a:lnTo>
                    <a:pt x="1876425" y="0"/>
                  </a:lnTo>
                  <a:close/>
                </a:path>
              </a:pathLst>
            </a:custGeom>
            <a:solidFill>
              <a:srgbClr val="073C5D"/>
            </a:solidFill>
          </p:spPr>
          <p:txBody>
            <a:bodyPr wrap="square" lIns="0" tIns="0" rIns="0" bIns="0" rtlCol="0"/>
            <a:lstStyle/>
            <a:p>
              <a:endParaRPr sz="1588"/>
            </a:p>
          </p:txBody>
        </p:sp>
        <p:sp>
          <p:nvSpPr>
            <p:cNvPr id="7" name="object 7"/>
            <p:cNvSpPr/>
            <p:nvPr/>
          </p:nvSpPr>
          <p:spPr>
            <a:xfrm>
              <a:off x="7204329" y="3537100"/>
              <a:ext cx="1752600" cy="95885"/>
            </a:xfrm>
            <a:custGeom>
              <a:avLst/>
              <a:gdLst/>
              <a:ahLst/>
              <a:cxnLst/>
              <a:rect l="l" t="t" r="r" b="b"/>
              <a:pathLst>
                <a:path w="1752600" h="95885">
                  <a:moveTo>
                    <a:pt x="0" y="0"/>
                  </a:moveTo>
                  <a:lnTo>
                    <a:pt x="0" y="95290"/>
                  </a:lnTo>
                  <a:lnTo>
                    <a:pt x="1752599" y="95290"/>
                  </a:lnTo>
                  <a:lnTo>
                    <a:pt x="1752599" y="0"/>
                  </a:lnTo>
                  <a:lnTo>
                    <a:pt x="0" y="0"/>
                  </a:lnTo>
                  <a:close/>
                </a:path>
              </a:pathLst>
            </a:custGeom>
            <a:solidFill>
              <a:srgbClr val="AC4E25"/>
            </a:solidFill>
          </p:spPr>
          <p:txBody>
            <a:bodyPr wrap="square" lIns="0" tIns="0" rIns="0" bIns="0" rtlCol="0"/>
            <a:lstStyle/>
            <a:p>
              <a:endParaRPr sz="1588"/>
            </a:p>
          </p:txBody>
        </p:sp>
        <p:sp>
          <p:nvSpPr>
            <p:cNvPr id="8" name="object 8"/>
            <p:cNvSpPr/>
            <p:nvPr/>
          </p:nvSpPr>
          <p:spPr>
            <a:xfrm>
              <a:off x="7204329" y="3749026"/>
              <a:ext cx="1752600" cy="2638425"/>
            </a:xfrm>
            <a:custGeom>
              <a:avLst/>
              <a:gdLst/>
              <a:ahLst/>
              <a:cxnLst/>
              <a:rect l="l" t="t" r="r" b="b"/>
              <a:pathLst>
                <a:path w="1752600" h="2638425">
                  <a:moveTo>
                    <a:pt x="1571625" y="2543098"/>
                  </a:moveTo>
                  <a:lnTo>
                    <a:pt x="0" y="2543098"/>
                  </a:lnTo>
                  <a:lnTo>
                    <a:pt x="0" y="2638399"/>
                  </a:lnTo>
                  <a:lnTo>
                    <a:pt x="1571625" y="2638399"/>
                  </a:lnTo>
                  <a:lnTo>
                    <a:pt x="1571625" y="2543098"/>
                  </a:lnTo>
                  <a:close/>
                </a:path>
                <a:path w="1752600" h="2638425">
                  <a:moveTo>
                    <a:pt x="1628775" y="2331174"/>
                  </a:moveTo>
                  <a:lnTo>
                    <a:pt x="0" y="2331174"/>
                  </a:lnTo>
                  <a:lnTo>
                    <a:pt x="0" y="2426474"/>
                  </a:lnTo>
                  <a:lnTo>
                    <a:pt x="1628775" y="2426474"/>
                  </a:lnTo>
                  <a:lnTo>
                    <a:pt x="1628775" y="2331174"/>
                  </a:lnTo>
                  <a:close/>
                </a:path>
                <a:path w="1752600" h="2638425">
                  <a:moveTo>
                    <a:pt x="1628775" y="2119249"/>
                  </a:moveTo>
                  <a:lnTo>
                    <a:pt x="0" y="2119249"/>
                  </a:lnTo>
                  <a:lnTo>
                    <a:pt x="0" y="2214549"/>
                  </a:lnTo>
                  <a:lnTo>
                    <a:pt x="1628775" y="2214549"/>
                  </a:lnTo>
                  <a:lnTo>
                    <a:pt x="1628775" y="2119249"/>
                  </a:lnTo>
                  <a:close/>
                </a:path>
                <a:path w="1752600" h="2638425">
                  <a:moveTo>
                    <a:pt x="1685925" y="1907324"/>
                  </a:moveTo>
                  <a:lnTo>
                    <a:pt x="0" y="1907324"/>
                  </a:lnTo>
                  <a:lnTo>
                    <a:pt x="0" y="2002624"/>
                  </a:lnTo>
                  <a:lnTo>
                    <a:pt x="1685925" y="2002624"/>
                  </a:lnTo>
                  <a:lnTo>
                    <a:pt x="1685925" y="1907324"/>
                  </a:lnTo>
                  <a:close/>
                </a:path>
                <a:path w="1752600" h="2638425">
                  <a:moveTo>
                    <a:pt x="1685925" y="1695399"/>
                  </a:moveTo>
                  <a:lnTo>
                    <a:pt x="0" y="1695399"/>
                  </a:lnTo>
                  <a:lnTo>
                    <a:pt x="0" y="1790700"/>
                  </a:lnTo>
                  <a:lnTo>
                    <a:pt x="1685925" y="1790700"/>
                  </a:lnTo>
                  <a:lnTo>
                    <a:pt x="1685925" y="1695399"/>
                  </a:lnTo>
                  <a:close/>
                </a:path>
                <a:path w="1752600" h="2638425">
                  <a:moveTo>
                    <a:pt x="1685925" y="1483474"/>
                  </a:moveTo>
                  <a:lnTo>
                    <a:pt x="0" y="1483474"/>
                  </a:lnTo>
                  <a:lnTo>
                    <a:pt x="0" y="1578775"/>
                  </a:lnTo>
                  <a:lnTo>
                    <a:pt x="1685925" y="1578775"/>
                  </a:lnTo>
                  <a:lnTo>
                    <a:pt x="1685925" y="1483474"/>
                  </a:lnTo>
                  <a:close/>
                </a:path>
                <a:path w="1752600" h="2638425">
                  <a:moveTo>
                    <a:pt x="1685925" y="1271549"/>
                  </a:moveTo>
                  <a:lnTo>
                    <a:pt x="0" y="1271549"/>
                  </a:lnTo>
                  <a:lnTo>
                    <a:pt x="0" y="1366850"/>
                  </a:lnTo>
                  <a:lnTo>
                    <a:pt x="1685925" y="1366850"/>
                  </a:lnTo>
                  <a:lnTo>
                    <a:pt x="1685925" y="1271549"/>
                  </a:lnTo>
                  <a:close/>
                </a:path>
                <a:path w="1752600" h="2638425">
                  <a:moveTo>
                    <a:pt x="1685925" y="1059624"/>
                  </a:moveTo>
                  <a:lnTo>
                    <a:pt x="0" y="1059624"/>
                  </a:lnTo>
                  <a:lnTo>
                    <a:pt x="0" y="1154925"/>
                  </a:lnTo>
                  <a:lnTo>
                    <a:pt x="1685925" y="1154925"/>
                  </a:lnTo>
                  <a:lnTo>
                    <a:pt x="1685925" y="1059624"/>
                  </a:lnTo>
                  <a:close/>
                </a:path>
                <a:path w="1752600" h="2638425">
                  <a:moveTo>
                    <a:pt x="1685925" y="847699"/>
                  </a:moveTo>
                  <a:lnTo>
                    <a:pt x="0" y="847699"/>
                  </a:lnTo>
                  <a:lnTo>
                    <a:pt x="0" y="943000"/>
                  </a:lnTo>
                  <a:lnTo>
                    <a:pt x="1685925" y="943000"/>
                  </a:lnTo>
                  <a:lnTo>
                    <a:pt x="1685925" y="847699"/>
                  </a:lnTo>
                  <a:close/>
                </a:path>
                <a:path w="1752600" h="2638425">
                  <a:moveTo>
                    <a:pt x="1685925" y="635774"/>
                  </a:moveTo>
                  <a:lnTo>
                    <a:pt x="0" y="635774"/>
                  </a:lnTo>
                  <a:lnTo>
                    <a:pt x="0" y="731075"/>
                  </a:lnTo>
                  <a:lnTo>
                    <a:pt x="1685925" y="731075"/>
                  </a:lnTo>
                  <a:lnTo>
                    <a:pt x="1685925" y="635774"/>
                  </a:lnTo>
                  <a:close/>
                </a:path>
                <a:path w="1752600" h="2638425">
                  <a:moveTo>
                    <a:pt x="1752600" y="423849"/>
                  </a:moveTo>
                  <a:lnTo>
                    <a:pt x="0" y="423849"/>
                  </a:lnTo>
                  <a:lnTo>
                    <a:pt x="0" y="519150"/>
                  </a:lnTo>
                  <a:lnTo>
                    <a:pt x="1752600" y="519150"/>
                  </a:lnTo>
                  <a:lnTo>
                    <a:pt x="1752600" y="423849"/>
                  </a:lnTo>
                  <a:close/>
                </a:path>
                <a:path w="1752600" h="2638425">
                  <a:moveTo>
                    <a:pt x="1752600" y="211924"/>
                  </a:moveTo>
                  <a:lnTo>
                    <a:pt x="0" y="211924"/>
                  </a:lnTo>
                  <a:lnTo>
                    <a:pt x="0" y="307225"/>
                  </a:lnTo>
                  <a:lnTo>
                    <a:pt x="1752600" y="307225"/>
                  </a:lnTo>
                  <a:lnTo>
                    <a:pt x="1752600" y="211924"/>
                  </a:lnTo>
                  <a:close/>
                </a:path>
                <a:path w="1752600" h="2638425">
                  <a:moveTo>
                    <a:pt x="1752600" y="0"/>
                  </a:moveTo>
                  <a:lnTo>
                    <a:pt x="0" y="0"/>
                  </a:lnTo>
                  <a:lnTo>
                    <a:pt x="0" y="95300"/>
                  </a:lnTo>
                  <a:lnTo>
                    <a:pt x="1752600" y="95300"/>
                  </a:lnTo>
                  <a:lnTo>
                    <a:pt x="1752600" y="0"/>
                  </a:lnTo>
                  <a:close/>
                </a:path>
              </a:pathLst>
            </a:custGeom>
            <a:solidFill>
              <a:srgbClr val="073C5D"/>
            </a:solidFill>
          </p:spPr>
          <p:txBody>
            <a:bodyPr wrap="square" lIns="0" tIns="0" rIns="0" bIns="0" rtlCol="0"/>
            <a:lstStyle/>
            <a:p>
              <a:endParaRPr sz="1588"/>
            </a:p>
          </p:txBody>
        </p:sp>
      </p:grpSp>
      <p:sp>
        <p:nvSpPr>
          <p:cNvPr id="9" name="object 9"/>
          <p:cNvSpPr txBox="1"/>
          <p:nvPr/>
        </p:nvSpPr>
        <p:spPr>
          <a:xfrm>
            <a:off x="854822" y="1130466"/>
            <a:ext cx="4822805" cy="1681453"/>
          </a:xfrm>
          <a:prstGeom prst="rect">
            <a:avLst/>
          </a:prstGeom>
        </p:spPr>
        <p:txBody>
          <a:bodyPr vert="horz" wrap="square" lIns="0" tIns="11206" rIns="0" bIns="0" rtlCol="0">
            <a:spAutoFit/>
          </a:bodyPr>
          <a:lstStyle/>
          <a:p>
            <a:pPr marL="11206" marR="7284">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06">
                <a:solidFill>
                  <a:srgbClr val="063D5E"/>
                </a:solidFill>
                <a:latin typeface="Arial Black"/>
                <a:cs typeface="Arial Black"/>
              </a:rPr>
              <a:t>Perception </a:t>
            </a:r>
            <a:r>
              <a:rPr sz="2400" spc="-71">
                <a:solidFill>
                  <a:srgbClr val="063D5E"/>
                </a:solidFill>
                <a:latin typeface="Arial Black"/>
                <a:cs typeface="Arial Black"/>
              </a:rPr>
              <a:t>of</a:t>
            </a:r>
            <a:r>
              <a:rPr sz="2400" spc="-141">
                <a:solidFill>
                  <a:srgbClr val="063D5E"/>
                </a:solidFill>
                <a:latin typeface="Arial Black"/>
                <a:cs typeface="Arial Black"/>
              </a:rPr>
              <a:t> </a:t>
            </a:r>
            <a:r>
              <a:rPr sz="2400" spc="-146">
                <a:solidFill>
                  <a:srgbClr val="063D5E"/>
                </a:solidFill>
                <a:latin typeface="Arial Black"/>
                <a:cs typeface="Arial Black"/>
              </a:rPr>
              <a:t>Campus</a:t>
            </a:r>
            <a:r>
              <a:rPr sz="2400" spc="-137">
                <a:solidFill>
                  <a:srgbClr val="063D5E"/>
                </a:solidFill>
                <a:latin typeface="Arial Black"/>
                <a:cs typeface="Arial Black"/>
              </a:rPr>
              <a:t> </a:t>
            </a:r>
            <a:r>
              <a:rPr sz="2400" spc="-9">
                <a:solidFill>
                  <a:srgbClr val="063D5E"/>
                </a:solidFill>
                <a:latin typeface="Arial Black"/>
                <a:cs typeface="Arial Black"/>
              </a:rPr>
              <a:t>Culture</a:t>
            </a:r>
            <a:endParaRPr sz="2400">
              <a:latin typeface="Arial Black"/>
              <a:cs typeface="Arial Black"/>
            </a:endParaRPr>
          </a:p>
          <a:p>
            <a:pPr marL="11206" marR="4483">
              <a:lnSpc>
                <a:spcPct val="120800"/>
              </a:lnSpc>
              <a:spcBef>
                <a:spcPts val="865"/>
              </a:spcBef>
            </a:pPr>
            <a:r>
              <a:rPr sz="1400" spc="-18">
                <a:solidFill>
                  <a:srgbClr val="242424"/>
                </a:solidFill>
                <a:latin typeface="Lucida Sans"/>
                <a:cs typeface="Lucida Sans"/>
              </a:rPr>
              <a:t>Perceptions</a:t>
            </a:r>
            <a:r>
              <a:rPr sz="1400" spc="-35">
                <a:solidFill>
                  <a:srgbClr val="242424"/>
                </a:solidFill>
                <a:latin typeface="Lucida Sans"/>
                <a:cs typeface="Lucida Sans"/>
              </a:rPr>
              <a:t> </a:t>
            </a:r>
            <a:r>
              <a:rPr sz="1400" spc="-18">
                <a:solidFill>
                  <a:srgbClr val="242424"/>
                </a:solidFill>
                <a:latin typeface="Lucida Sans"/>
                <a:cs typeface="Lucida Sans"/>
              </a:rPr>
              <a:t>about</a:t>
            </a:r>
            <a:r>
              <a:rPr sz="1400" spc="-35">
                <a:solidFill>
                  <a:srgbClr val="242424"/>
                </a:solidFill>
                <a:latin typeface="Lucida Sans"/>
                <a:cs typeface="Lucida Sans"/>
              </a:rPr>
              <a:t> </a:t>
            </a:r>
            <a:r>
              <a:rPr sz="1400" spc="-9">
                <a:solidFill>
                  <a:srgbClr val="242424"/>
                </a:solidFill>
                <a:latin typeface="Lucida Sans"/>
                <a:cs typeface="Lucida Sans"/>
              </a:rPr>
              <a:t>the</a:t>
            </a:r>
            <a:r>
              <a:rPr sz="1400" spc="-35">
                <a:solidFill>
                  <a:srgbClr val="242424"/>
                </a:solidFill>
                <a:latin typeface="Lucida Sans"/>
                <a:cs typeface="Lucida Sans"/>
              </a:rPr>
              <a:t> </a:t>
            </a:r>
            <a:r>
              <a:rPr sz="1400" spc="-22">
                <a:solidFill>
                  <a:srgbClr val="242424"/>
                </a:solidFill>
                <a:latin typeface="Lucida Sans"/>
                <a:cs typeface="Lucida Sans"/>
              </a:rPr>
              <a:t>culture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sexual </a:t>
            </a:r>
            <a:r>
              <a:rPr sz="1400" spc="-22">
                <a:solidFill>
                  <a:srgbClr val="242424"/>
                </a:solidFill>
                <a:latin typeface="Lucida Sans"/>
                <a:cs typeface="Lucida Sans"/>
              </a:rPr>
              <a:t>harassment</a:t>
            </a:r>
            <a:r>
              <a:rPr sz="1400" spc="-35">
                <a:solidFill>
                  <a:srgbClr val="242424"/>
                </a:solidFill>
                <a:latin typeface="Lucida Sans"/>
                <a:cs typeface="Lucida Sans"/>
              </a:rPr>
              <a:t> </a:t>
            </a:r>
            <a:r>
              <a:rPr sz="1400" spc="-22">
                <a:solidFill>
                  <a:srgbClr val="242424"/>
                </a:solidFill>
                <a:latin typeface="Lucida Sans"/>
                <a:cs typeface="Lucida Sans"/>
              </a:rPr>
              <a:t>at </a:t>
            </a:r>
            <a:r>
              <a:rPr sz="1400" spc="-22">
                <a:latin typeface="Lucida Sans"/>
                <a:cs typeface="Lucida Sans"/>
              </a:rPr>
              <a:t>University</a:t>
            </a:r>
            <a:r>
              <a:rPr sz="1400" spc="-40">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35">
                <a:latin typeface="Lucida Sans"/>
                <a:cs typeface="Lucida Sans"/>
              </a:rPr>
              <a:t> </a:t>
            </a:r>
            <a:r>
              <a:rPr sz="1400" spc="-31">
                <a:latin typeface="Lucida Sans"/>
                <a:cs typeface="Lucida Sans"/>
              </a:rPr>
              <a:t>Mexico</a:t>
            </a:r>
            <a:r>
              <a:rPr sz="1400" spc="-53">
                <a:latin typeface="Lucida Sans"/>
                <a:cs typeface="Lucida Sans"/>
              </a:rPr>
              <a:t> </a:t>
            </a:r>
            <a:r>
              <a:rPr sz="1400" spc="-18">
                <a:solidFill>
                  <a:srgbClr val="242424"/>
                </a:solidFill>
                <a:latin typeface="Lucida Sans"/>
                <a:cs typeface="Lucida Sans"/>
              </a:rPr>
              <a:t>varied</a:t>
            </a:r>
            <a:r>
              <a:rPr sz="1400" spc="-35">
                <a:solidFill>
                  <a:srgbClr val="242424"/>
                </a:solidFill>
                <a:latin typeface="Lucida Sans"/>
                <a:cs typeface="Lucida Sans"/>
              </a:rPr>
              <a:t> </a:t>
            </a:r>
            <a:r>
              <a:rPr sz="1400" spc="-31">
                <a:solidFill>
                  <a:srgbClr val="242424"/>
                </a:solidFill>
                <a:latin typeface="Lucida Sans"/>
                <a:cs typeface="Lucida Sans"/>
              </a:rPr>
              <a:t>among</a:t>
            </a:r>
            <a:r>
              <a:rPr sz="1400" spc="-40">
                <a:solidFill>
                  <a:srgbClr val="242424"/>
                </a:solidFill>
                <a:latin typeface="Lucida Sans"/>
                <a:cs typeface="Lucida Sans"/>
              </a:rPr>
              <a:t> </a:t>
            </a:r>
            <a:r>
              <a:rPr sz="1400" spc="-9">
                <a:solidFill>
                  <a:srgbClr val="242424"/>
                </a:solidFill>
                <a:latin typeface="Lucida Sans"/>
                <a:cs typeface="Lucida Sans"/>
              </a:rPr>
              <a:t>demographic groups.</a:t>
            </a:r>
            <a:endParaRPr sz="1400">
              <a:latin typeface="Lucida Sans"/>
              <a:cs typeface="Lucida Sans"/>
            </a:endParaRPr>
          </a:p>
        </p:txBody>
      </p:sp>
      <p:sp>
        <p:nvSpPr>
          <p:cNvPr id="10" name="object 10"/>
          <p:cNvSpPr txBox="1"/>
          <p:nvPr/>
        </p:nvSpPr>
        <p:spPr>
          <a:xfrm>
            <a:off x="846698" y="3135107"/>
            <a:ext cx="4830929" cy="2332528"/>
          </a:xfrm>
          <a:prstGeom prst="rect">
            <a:avLst/>
          </a:prstGeom>
        </p:spPr>
        <p:txBody>
          <a:bodyPr vert="horz" wrap="square" lIns="0" tIns="11206" rIns="0" bIns="0" rtlCol="0">
            <a:spAutoFit/>
          </a:bodyPr>
          <a:lstStyle/>
          <a:p>
            <a:pPr marL="11206" marR="4483">
              <a:lnSpc>
                <a:spcPct val="120800"/>
              </a:lnSpc>
              <a:spcBef>
                <a:spcPts val="88"/>
              </a:spcBef>
            </a:pPr>
            <a:r>
              <a:rPr sz="1400" spc="-26">
                <a:solidFill>
                  <a:srgbClr val="242424"/>
                </a:solidFill>
                <a:latin typeface="Lucida Sans"/>
                <a:cs typeface="Lucida Sans"/>
              </a:rPr>
              <a:t>Half-</a:t>
            </a:r>
            <a:r>
              <a:rPr sz="1400" spc="-22">
                <a:solidFill>
                  <a:srgbClr val="242424"/>
                </a:solidFill>
                <a:latin typeface="Lucida Sans"/>
                <a:cs typeface="Lucida Sans"/>
              </a:rPr>
              <a:t>time</a:t>
            </a:r>
            <a:r>
              <a:rPr sz="1400">
                <a:solidFill>
                  <a:srgbClr val="242424"/>
                </a:solidFill>
                <a:latin typeface="Lucida Sans"/>
                <a:cs typeface="Lucida Sans"/>
              </a:rPr>
              <a:t> </a:t>
            </a:r>
            <a:r>
              <a:rPr sz="1400" spc="-31">
                <a:solidFill>
                  <a:srgbClr val="242424"/>
                </a:solidFill>
                <a:latin typeface="Lucida Sans"/>
                <a:cs typeface="Lucida Sans"/>
              </a:rPr>
              <a:t>students,</a:t>
            </a:r>
            <a:r>
              <a:rPr sz="1400" spc="4">
                <a:solidFill>
                  <a:srgbClr val="242424"/>
                </a:solidFill>
                <a:latin typeface="Lucida Sans"/>
                <a:cs typeface="Lucida Sans"/>
              </a:rPr>
              <a:t> </a:t>
            </a:r>
            <a:r>
              <a:rPr sz="1400" spc="-18">
                <a:solidFill>
                  <a:srgbClr val="242424"/>
                </a:solidFill>
                <a:latin typeface="Lucida Sans"/>
                <a:cs typeface="Lucida Sans"/>
              </a:rPr>
              <a:t>non-</a:t>
            </a:r>
            <a:r>
              <a:rPr sz="1400" spc="-22">
                <a:solidFill>
                  <a:srgbClr val="242424"/>
                </a:solidFill>
                <a:latin typeface="Lucida Sans"/>
                <a:cs typeface="Lucida Sans"/>
              </a:rPr>
              <a:t>veterans,</a:t>
            </a:r>
            <a:r>
              <a:rPr sz="1400">
                <a:solidFill>
                  <a:srgbClr val="242424"/>
                </a:solidFill>
                <a:latin typeface="Lucida Sans"/>
                <a:cs typeface="Lucida Sans"/>
              </a:rPr>
              <a:t> </a:t>
            </a:r>
            <a:r>
              <a:rPr sz="1400" spc="-31">
                <a:solidFill>
                  <a:srgbClr val="242424"/>
                </a:solidFill>
                <a:latin typeface="Lucida Sans"/>
                <a:cs typeface="Lucida Sans"/>
              </a:rPr>
              <a:t>residents,</a:t>
            </a:r>
            <a:r>
              <a:rPr sz="1400" spc="4">
                <a:solidFill>
                  <a:srgbClr val="242424"/>
                </a:solidFill>
                <a:latin typeface="Lucida Sans"/>
                <a:cs typeface="Lucida Sans"/>
              </a:rPr>
              <a:t> </a:t>
            </a:r>
            <a:r>
              <a:rPr sz="1400" spc="-35">
                <a:solidFill>
                  <a:srgbClr val="242424"/>
                </a:solidFill>
                <a:latin typeface="Lucida Sans"/>
                <a:cs typeface="Lucida Sans"/>
              </a:rPr>
              <a:t>full-</a:t>
            </a:r>
            <a:r>
              <a:rPr sz="1400" spc="-18">
                <a:solidFill>
                  <a:srgbClr val="242424"/>
                </a:solidFill>
                <a:latin typeface="Lucida Sans"/>
                <a:cs typeface="Lucida Sans"/>
              </a:rPr>
              <a:t>time </a:t>
            </a:r>
            <a:r>
              <a:rPr sz="1400" spc="-31">
                <a:solidFill>
                  <a:srgbClr val="242424"/>
                </a:solidFill>
                <a:latin typeface="Lucida Sans"/>
                <a:cs typeface="Lucida Sans"/>
              </a:rPr>
              <a:t>students,</a:t>
            </a:r>
            <a:r>
              <a:rPr sz="1400" spc="-40">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18">
                <a:solidFill>
                  <a:srgbClr val="242424"/>
                </a:solidFill>
                <a:latin typeface="Lucida Sans"/>
                <a:cs typeface="Lucida Sans"/>
              </a:rPr>
              <a:t>enrolled</a:t>
            </a:r>
            <a:r>
              <a:rPr sz="1400" spc="-35">
                <a:solidFill>
                  <a:srgbClr val="242424"/>
                </a:solidFill>
                <a:latin typeface="Lucida Sans"/>
                <a:cs typeface="Lucida Sans"/>
              </a:rPr>
              <a:t> </a:t>
            </a:r>
            <a:r>
              <a:rPr sz="1400" spc="-31">
                <a:solidFill>
                  <a:srgbClr val="242424"/>
                </a:solidFill>
                <a:latin typeface="Lucida Sans"/>
                <a:cs typeface="Lucida Sans"/>
              </a:rPr>
              <a:t>less</a:t>
            </a:r>
            <a:r>
              <a:rPr sz="1400" spc="-40">
                <a:solidFill>
                  <a:srgbClr val="242424"/>
                </a:solidFill>
                <a:latin typeface="Lucida Sans"/>
                <a:cs typeface="Lucida Sans"/>
              </a:rPr>
              <a:t> </a:t>
            </a:r>
            <a:r>
              <a:rPr sz="1400" spc="-18">
                <a:solidFill>
                  <a:srgbClr val="242424"/>
                </a:solidFill>
                <a:latin typeface="Lucida Sans"/>
                <a:cs typeface="Lucida Sans"/>
              </a:rPr>
              <a:t>than</a:t>
            </a:r>
            <a:r>
              <a:rPr sz="1400" spc="-40">
                <a:solidFill>
                  <a:srgbClr val="242424"/>
                </a:solidFill>
                <a:latin typeface="Lucida Sans"/>
                <a:cs typeface="Lucida Sans"/>
              </a:rPr>
              <a:t> </a:t>
            </a:r>
            <a:r>
              <a:rPr sz="1400" spc="-26">
                <a:solidFill>
                  <a:srgbClr val="242424"/>
                </a:solidFill>
                <a:latin typeface="Lucida Sans"/>
                <a:cs typeface="Lucida Sans"/>
              </a:rPr>
              <a:t>half-</a:t>
            </a:r>
            <a:r>
              <a:rPr sz="1400" spc="-31">
                <a:solidFill>
                  <a:srgbClr val="242424"/>
                </a:solidFill>
                <a:latin typeface="Lucida Sans"/>
                <a:cs typeface="Lucida Sans"/>
              </a:rPr>
              <a:t>time,</a:t>
            </a:r>
            <a:r>
              <a:rPr sz="1400" spc="-35">
                <a:solidFill>
                  <a:srgbClr val="242424"/>
                </a:solidFill>
                <a:latin typeface="Lucida Sans"/>
                <a:cs typeface="Lucida Sans"/>
              </a:rPr>
              <a:t> </a:t>
            </a:r>
            <a:r>
              <a:rPr sz="1400" spc="-18">
                <a:solidFill>
                  <a:srgbClr val="242424"/>
                </a:solidFill>
                <a:latin typeface="Lucida Sans"/>
                <a:cs typeface="Lucida Sans"/>
              </a:rPr>
              <a:t>LGB+ </a:t>
            </a:r>
            <a:r>
              <a:rPr sz="1400" spc="-31">
                <a:solidFill>
                  <a:srgbClr val="242424"/>
                </a:solidFill>
                <a:latin typeface="Lucida Sans"/>
                <a:cs typeface="Lucida Sans"/>
              </a:rPr>
              <a:t>students,</a:t>
            </a:r>
            <a:r>
              <a:rPr sz="1400" spc="-26">
                <a:solidFill>
                  <a:srgbClr val="242424"/>
                </a:solidFill>
                <a:latin typeface="Lucida Sans"/>
                <a:cs typeface="Lucida Sans"/>
              </a:rPr>
              <a:t> </a:t>
            </a:r>
            <a:r>
              <a:rPr sz="1400" spc="-18">
                <a:solidFill>
                  <a:srgbClr val="242424"/>
                </a:solidFill>
                <a:latin typeface="Lucida Sans"/>
                <a:cs typeface="Lucida Sans"/>
              </a:rPr>
              <a:t>non-</a:t>
            </a:r>
            <a:r>
              <a:rPr sz="1400" spc="-9">
                <a:solidFill>
                  <a:srgbClr val="242424"/>
                </a:solidFill>
                <a:latin typeface="Lucida Sans"/>
                <a:cs typeface="Lucida Sans"/>
              </a:rPr>
              <a:t>Pell</a:t>
            </a:r>
            <a:r>
              <a:rPr sz="1400" spc="-22">
                <a:solidFill>
                  <a:srgbClr val="242424"/>
                </a:solidFill>
                <a:latin typeface="Lucida Sans"/>
                <a:cs typeface="Lucida Sans"/>
              </a:rPr>
              <a:t> </a:t>
            </a:r>
            <a:r>
              <a:rPr sz="1400" spc="-9">
                <a:solidFill>
                  <a:srgbClr val="242424"/>
                </a:solidFill>
                <a:latin typeface="Lucida Sans"/>
                <a:cs typeface="Lucida Sans"/>
              </a:rPr>
              <a:t>Grant</a:t>
            </a:r>
            <a:r>
              <a:rPr sz="1400" spc="-22">
                <a:solidFill>
                  <a:srgbClr val="242424"/>
                </a:solidFill>
                <a:latin typeface="Lucida Sans"/>
                <a:cs typeface="Lucida Sans"/>
              </a:rPr>
              <a:t> </a:t>
            </a:r>
            <a:r>
              <a:rPr sz="1400" spc="-31">
                <a:solidFill>
                  <a:srgbClr val="242424"/>
                </a:solidFill>
                <a:latin typeface="Lucida Sans"/>
                <a:cs typeface="Lucida Sans"/>
              </a:rPr>
              <a:t>recipients,</a:t>
            </a:r>
            <a:r>
              <a:rPr sz="1400" spc="-22">
                <a:solidFill>
                  <a:srgbClr val="242424"/>
                </a:solidFill>
                <a:latin typeface="Lucida Sans"/>
                <a:cs typeface="Lucida Sans"/>
              </a:rPr>
              <a:t> </a:t>
            </a:r>
            <a:r>
              <a:rPr sz="1400" spc="-18">
                <a:solidFill>
                  <a:srgbClr val="242424"/>
                </a:solidFill>
                <a:latin typeface="Lucida Sans"/>
                <a:cs typeface="Lucida Sans"/>
              </a:rPr>
              <a:t>non-</a:t>
            </a:r>
            <a:r>
              <a:rPr sz="1400" spc="-9">
                <a:solidFill>
                  <a:srgbClr val="242424"/>
                </a:solidFill>
                <a:latin typeface="Lucida Sans"/>
                <a:cs typeface="Lucida Sans"/>
              </a:rPr>
              <a:t>residents, </a:t>
            </a:r>
            <a:r>
              <a:rPr sz="1400" spc="-18">
                <a:solidFill>
                  <a:srgbClr val="242424"/>
                </a:solidFill>
                <a:latin typeface="Lucida Sans"/>
                <a:cs typeface="Lucida Sans"/>
              </a:rPr>
              <a:t>non-transfer</a:t>
            </a:r>
            <a:r>
              <a:rPr sz="1400" spc="-40">
                <a:solidFill>
                  <a:srgbClr val="242424"/>
                </a:solidFill>
                <a:latin typeface="Lucida Sans"/>
                <a:cs typeface="Lucida Sans"/>
              </a:rPr>
              <a:t> </a:t>
            </a:r>
            <a:r>
              <a:rPr sz="1400" spc="-31">
                <a:solidFill>
                  <a:srgbClr val="242424"/>
                </a:solidFill>
                <a:latin typeface="Lucida Sans"/>
                <a:cs typeface="Lucida Sans"/>
              </a:rPr>
              <a:t>students,</a:t>
            </a:r>
            <a:r>
              <a:rPr sz="1400" spc="-35">
                <a:solidFill>
                  <a:srgbClr val="242424"/>
                </a:solidFill>
                <a:latin typeface="Lucida Sans"/>
                <a:cs typeface="Lucida Sans"/>
              </a:rPr>
              <a:t> </a:t>
            </a:r>
            <a:r>
              <a:rPr sz="1400">
                <a:solidFill>
                  <a:srgbClr val="242424"/>
                </a:solidFill>
                <a:latin typeface="Lucida Sans"/>
                <a:cs typeface="Lucida Sans"/>
              </a:rPr>
              <a:t>White</a:t>
            </a:r>
            <a:r>
              <a:rPr sz="1400" spc="-35">
                <a:solidFill>
                  <a:srgbClr val="242424"/>
                </a:solidFill>
                <a:latin typeface="Lucida Sans"/>
                <a:cs typeface="Lucida Sans"/>
              </a:rPr>
              <a:t> </a:t>
            </a:r>
            <a:r>
              <a:rPr sz="1400" spc="-31">
                <a:solidFill>
                  <a:srgbClr val="242424"/>
                </a:solidFill>
                <a:latin typeface="Lucida Sans"/>
                <a:cs typeface="Lucida Sans"/>
              </a:rPr>
              <a:t>students,</a:t>
            </a:r>
            <a:r>
              <a:rPr sz="1400" spc="-40">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22">
                <a:solidFill>
                  <a:srgbClr val="242424"/>
                </a:solidFill>
                <a:latin typeface="Lucida Sans"/>
                <a:cs typeface="Lucida Sans"/>
              </a:rPr>
              <a:t>with</a:t>
            </a:r>
            <a:r>
              <a:rPr sz="1400" spc="-35">
                <a:solidFill>
                  <a:srgbClr val="242424"/>
                </a:solidFill>
                <a:latin typeface="Lucida Sans"/>
                <a:cs typeface="Lucida Sans"/>
              </a:rPr>
              <a:t> </a:t>
            </a:r>
            <a:r>
              <a:rPr sz="1400" spc="-44">
                <a:solidFill>
                  <a:srgbClr val="242424"/>
                </a:solidFill>
                <a:latin typeface="Lucida Sans"/>
                <a:cs typeface="Lucida Sans"/>
              </a:rPr>
              <a:t>a </a:t>
            </a:r>
            <a:r>
              <a:rPr sz="1400" spc="-40">
                <a:solidFill>
                  <a:srgbClr val="242424"/>
                </a:solidFill>
                <a:latin typeface="Lucida Sans"/>
                <a:cs typeface="Lucida Sans"/>
              </a:rPr>
              <a:t>disability,</a:t>
            </a:r>
            <a:r>
              <a:rPr sz="1400" spc="-49">
                <a:solidFill>
                  <a:srgbClr val="242424"/>
                </a:solidFill>
                <a:latin typeface="Lucida Sans"/>
                <a:cs typeface="Lucida Sans"/>
              </a:rPr>
              <a:t> </a:t>
            </a:r>
            <a:r>
              <a:rPr sz="1400" spc="-9">
                <a:solidFill>
                  <a:srgbClr val="242424"/>
                </a:solidFill>
                <a:latin typeface="Lucida Sans"/>
                <a:cs typeface="Lucida Sans"/>
              </a:rPr>
              <a:t>Greek</a:t>
            </a:r>
            <a:r>
              <a:rPr sz="1400" spc="-44">
                <a:solidFill>
                  <a:srgbClr val="242424"/>
                </a:solidFill>
                <a:latin typeface="Lucida Sans"/>
                <a:cs typeface="Lucida Sans"/>
              </a:rPr>
              <a:t> </a:t>
            </a:r>
            <a:r>
              <a:rPr sz="1400" spc="-31">
                <a:solidFill>
                  <a:srgbClr val="242424"/>
                </a:solidFill>
                <a:latin typeface="Lucida Sans"/>
                <a:cs typeface="Lucida Sans"/>
              </a:rPr>
              <a:t>life</a:t>
            </a:r>
            <a:r>
              <a:rPr sz="1400" spc="-44">
                <a:solidFill>
                  <a:srgbClr val="242424"/>
                </a:solidFill>
                <a:latin typeface="Lucida Sans"/>
                <a:cs typeface="Lucida Sans"/>
              </a:rPr>
              <a:t> </a:t>
            </a:r>
            <a:r>
              <a:rPr sz="1400" spc="-22">
                <a:solidFill>
                  <a:srgbClr val="242424"/>
                </a:solidFill>
                <a:latin typeface="Lucida Sans"/>
                <a:cs typeface="Lucida Sans"/>
              </a:rPr>
              <a:t>members,</a:t>
            </a:r>
            <a:r>
              <a:rPr sz="1400" spc="-44">
                <a:solidFill>
                  <a:srgbClr val="242424"/>
                </a:solidFill>
                <a:latin typeface="Lucida Sans"/>
                <a:cs typeface="Lucida Sans"/>
              </a:rPr>
              <a:t> </a:t>
            </a:r>
            <a:r>
              <a:rPr sz="1400" spc="-9">
                <a:solidFill>
                  <a:srgbClr val="242424"/>
                </a:solidFill>
                <a:latin typeface="Lucida Sans"/>
                <a:cs typeface="Lucida Sans"/>
              </a:rPr>
              <a:t>and</a:t>
            </a:r>
            <a:r>
              <a:rPr sz="1400" spc="-44">
                <a:solidFill>
                  <a:srgbClr val="242424"/>
                </a:solidFill>
                <a:latin typeface="Lucida Sans"/>
                <a:cs typeface="Lucida Sans"/>
              </a:rPr>
              <a:t> </a:t>
            </a:r>
            <a:r>
              <a:rPr sz="1400" spc="-22">
                <a:solidFill>
                  <a:srgbClr val="242424"/>
                </a:solidFill>
                <a:latin typeface="Lucida Sans"/>
                <a:cs typeface="Lucida Sans"/>
              </a:rPr>
              <a:t>TGQN</a:t>
            </a:r>
            <a:r>
              <a:rPr sz="1400" spc="-49">
                <a:solidFill>
                  <a:srgbClr val="242424"/>
                </a:solidFill>
                <a:latin typeface="Lucida Sans"/>
                <a:cs typeface="Lucida Sans"/>
              </a:rPr>
              <a:t> </a:t>
            </a:r>
            <a:r>
              <a:rPr sz="1400" spc="-9">
                <a:solidFill>
                  <a:srgbClr val="242424"/>
                </a:solidFill>
                <a:latin typeface="Lucida Sans"/>
                <a:cs typeface="Lucida Sans"/>
              </a:rPr>
              <a:t>students </a:t>
            </a:r>
            <a:r>
              <a:rPr sz="1400">
                <a:solidFill>
                  <a:srgbClr val="242424"/>
                </a:solidFill>
                <a:latin typeface="Lucida Sans"/>
                <a:cs typeface="Lucida Sans"/>
              </a:rPr>
              <a:t>were</a:t>
            </a:r>
            <a:r>
              <a:rPr sz="1400" spc="-53">
                <a:solidFill>
                  <a:srgbClr val="242424"/>
                </a:solidFill>
                <a:latin typeface="Lucida Sans"/>
                <a:cs typeface="Lucida Sans"/>
              </a:rPr>
              <a:t> </a:t>
            </a:r>
            <a:r>
              <a:rPr sz="1400" spc="-31">
                <a:solidFill>
                  <a:srgbClr val="242424"/>
                </a:solidFill>
                <a:latin typeface="Lucida Sans"/>
                <a:cs typeface="Lucida Sans"/>
              </a:rPr>
              <a:t>less</a:t>
            </a:r>
            <a:r>
              <a:rPr sz="1400" spc="-49">
                <a:solidFill>
                  <a:srgbClr val="242424"/>
                </a:solidFill>
                <a:latin typeface="Lucida Sans"/>
                <a:cs typeface="Lucida Sans"/>
              </a:rPr>
              <a:t> </a:t>
            </a:r>
            <a:r>
              <a:rPr sz="1400" spc="-40">
                <a:solidFill>
                  <a:srgbClr val="242424"/>
                </a:solidFill>
                <a:latin typeface="Lucida Sans"/>
                <a:cs typeface="Lucida Sans"/>
              </a:rPr>
              <a:t>likely</a:t>
            </a:r>
            <a:r>
              <a:rPr sz="1400" spc="-49">
                <a:solidFill>
                  <a:srgbClr val="242424"/>
                </a:solidFill>
                <a:latin typeface="Lucida Sans"/>
                <a:cs typeface="Lucida Sans"/>
              </a:rPr>
              <a:t> </a:t>
            </a:r>
            <a:r>
              <a:rPr sz="1400" spc="-18">
                <a:solidFill>
                  <a:srgbClr val="242424"/>
                </a:solidFill>
                <a:latin typeface="Lucida Sans"/>
                <a:cs typeface="Lucida Sans"/>
              </a:rPr>
              <a:t>to</a:t>
            </a:r>
            <a:r>
              <a:rPr sz="1400" spc="-49">
                <a:solidFill>
                  <a:srgbClr val="242424"/>
                </a:solidFill>
                <a:latin typeface="Lucida Sans"/>
                <a:cs typeface="Lucida Sans"/>
              </a:rPr>
              <a:t> </a:t>
            </a:r>
            <a:r>
              <a:rPr sz="1400" spc="-18">
                <a:solidFill>
                  <a:srgbClr val="242424"/>
                </a:solidFill>
                <a:latin typeface="Lucida Sans"/>
                <a:cs typeface="Lucida Sans"/>
              </a:rPr>
              <a:t>agree</a:t>
            </a:r>
            <a:r>
              <a:rPr sz="1400" spc="-49">
                <a:solidFill>
                  <a:srgbClr val="242424"/>
                </a:solidFill>
                <a:latin typeface="Lucida Sans"/>
                <a:cs typeface="Lucida Sans"/>
              </a:rPr>
              <a:t> </a:t>
            </a:r>
            <a:r>
              <a:rPr sz="1400" spc="-18">
                <a:solidFill>
                  <a:srgbClr val="242424"/>
                </a:solidFill>
                <a:latin typeface="Lucida Sans"/>
                <a:cs typeface="Lucida Sans"/>
              </a:rPr>
              <a:t>that</a:t>
            </a:r>
            <a:r>
              <a:rPr sz="1400" spc="-49">
                <a:solidFill>
                  <a:srgbClr val="242424"/>
                </a:solidFill>
                <a:latin typeface="Lucida Sans"/>
                <a:cs typeface="Lucida Sans"/>
              </a:rPr>
              <a:t> </a:t>
            </a:r>
            <a:r>
              <a:rPr sz="1400" spc="-40">
                <a:solidFill>
                  <a:srgbClr val="242424"/>
                </a:solidFill>
                <a:latin typeface="Lucida Sans"/>
                <a:cs typeface="Lucida Sans"/>
              </a:rPr>
              <a:t>it</a:t>
            </a:r>
            <a:r>
              <a:rPr sz="1400" spc="-49">
                <a:solidFill>
                  <a:srgbClr val="242424"/>
                </a:solidFill>
                <a:latin typeface="Lucida Sans"/>
                <a:cs typeface="Lucida Sans"/>
              </a:rPr>
              <a:t> is </a:t>
            </a:r>
            <a:r>
              <a:rPr sz="1400" spc="-22">
                <a:solidFill>
                  <a:srgbClr val="242424"/>
                </a:solidFill>
                <a:latin typeface="Lucida Sans"/>
                <a:cs typeface="Lucida Sans"/>
              </a:rPr>
              <a:t>uncommon</a:t>
            </a:r>
            <a:r>
              <a:rPr sz="1400" spc="-49">
                <a:solidFill>
                  <a:srgbClr val="242424"/>
                </a:solidFill>
                <a:latin typeface="Lucida Sans"/>
                <a:cs typeface="Lucida Sans"/>
              </a:rPr>
              <a:t> </a:t>
            </a:r>
            <a:r>
              <a:rPr sz="1400" spc="-22">
                <a:solidFill>
                  <a:srgbClr val="242424"/>
                </a:solidFill>
                <a:latin typeface="Lucida Sans"/>
                <a:cs typeface="Lucida Sans"/>
              </a:rPr>
              <a:t>for </a:t>
            </a:r>
            <a:r>
              <a:rPr sz="1400" spc="-18">
                <a:solidFill>
                  <a:srgbClr val="242424"/>
                </a:solidFill>
                <a:latin typeface="Lucida Sans"/>
                <a:cs typeface="Lucida Sans"/>
              </a:rPr>
              <a:t>people</a:t>
            </a:r>
            <a:r>
              <a:rPr sz="1400" spc="-53">
                <a:solidFill>
                  <a:srgbClr val="242424"/>
                </a:solidFill>
                <a:latin typeface="Lucida Sans"/>
                <a:cs typeface="Lucida Sans"/>
              </a:rPr>
              <a:t> </a:t>
            </a:r>
            <a:r>
              <a:rPr sz="1400" spc="-9">
                <a:solidFill>
                  <a:srgbClr val="242424"/>
                </a:solidFill>
                <a:latin typeface="Lucida Sans"/>
                <a:cs typeface="Lucida Sans"/>
              </a:rPr>
              <a:t>at</a:t>
            </a:r>
            <a:r>
              <a:rPr sz="1400" spc="-49">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31">
                <a:solidFill>
                  <a:srgbClr val="242424"/>
                </a:solidFill>
                <a:latin typeface="Lucida Sans"/>
                <a:cs typeface="Lucida Sans"/>
              </a:rPr>
              <a:t>school</a:t>
            </a:r>
            <a:r>
              <a:rPr sz="1400" spc="-49">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22">
                <a:solidFill>
                  <a:srgbClr val="242424"/>
                </a:solidFill>
                <a:latin typeface="Lucida Sans"/>
                <a:cs typeface="Lucida Sans"/>
              </a:rPr>
              <a:t>make</a:t>
            </a:r>
            <a:r>
              <a:rPr sz="1400" spc="-49">
                <a:solidFill>
                  <a:srgbClr val="242424"/>
                </a:solidFill>
                <a:latin typeface="Lucida Sans"/>
                <a:cs typeface="Lucida Sans"/>
              </a:rPr>
              <a:t> </a:t>
            </a:r>
            <a:r>
              <a:rPr sz="1400" spc="-44">
                <a:solidFill>
                  <a:srgbClr val="242424"/>
                </a:solidFill>
                <a:latin typeface="Lucida Sans"/>
                <a:cs typeface="Lucida Sans"/>
              </a:rPr>
              <a:t>sexist</a:t>
            </a:r>
            <a:r>
              <a:rPr sz="1400" spc="-53">
                <a:solidFill>
                  <a:srgbClr val="242424"/>
                </a:solidFill>
                <a:latin typeface="Lucida Sans"/>
                <a:cs typeface="Lucida Sans"/>
              </a:rPr>
              <a:t> </a:t>
            </a:r>
            <a:r>
              <a:rPr sz="1400" spc="-22">
                <a:solidFill>
                  <a:srgbClr val="242424"/>
                </a:solidFill>
                <a:latin typeface="Lucida Sans"/>
                <a:cs typeface="Lucida Sans"/>
              </a:rPr>
              <a:t>comments</a:t>
            </a:r>
            <a:r>
              <a:rPr sz="1400" spc="-49">
                <a:solidFill>
                  <a:srgbClr val="242424"/>
                </a:solidFill>
                <a:latin typeface="Lucida Sans"/>
                <a:cs typeface="Lucida Sans"/>
              </a:rPr>
              <a:t> </a:t>
            </a:r>
            <a:r>
              <a:rPr sz="1400" spc="-22">
                <a:solidFill>
                  <a:srgbClr val="242424"/>
                </a:solidFill>
                <a:latin typeface="Lucida Sans"/>
                <a:cs typeface="Lucida Sans"/>
              </a:rPr>
              <a:t>or </a:t>
            </a:r>
            <a:r>
              <a:rPr sz="1400" spc="-44">
                <a:solidFill>
                  <a:srgbClr val="242424"/>
                </a:solidFill>
                <a:latin typeface="Lucida Sans"/>
                <a:cs typeface="Lucida Sans"/>
              </a:rPr>
              <a:t>jokes,</a:t>
            </a:r>
            <a:r>
              <a:rPr sz="1400" spc="-53">
                <a:solidFill>
                  <a:srgbClr val="242424"/>
                </a:solidFill>
                <a:latin typeface="Lucida Sans"/>
                <a:cs typeface="Lucida Sans"/>
              </a:rPr>
              <a:t> </a:t>
            </a:r>
            <a:r>
              <a:rPr sz="1400" spc="-9">
                <a:solidFill>
                  <a:srgbClr val="242424"/>
                </a:solidFill>
                <a:latin typeface="Lucida Sans"/>
                <a:cs typeface="Lucida Sans"/>
              </a:rPr>
              <a:t>and</a:t>
            </a:r>
            <a:r>
              <a:rPr sz="1400" spc="-49">
                <a:solidFill>
                  <a:srgbClr val="242424"/>
                </a:solidFill>
                <a:latin typeface="Lucida Sans"/>
                <a:cs typeface="Lucida Sans"/>
              </a:rPr>
              <a:t> </a:t>
            </a:r>
            <a:r>
              <a:rPr sz="1400" spc="-18">
                <a:solidFill>
                  <a:srgbClr val="242424"/>
                </a:solidFill>
                <a:latin typeface="Lucida Sans"/>
                <a:cs typeface="Lucida Sans"/>
              </a:rPr>
              <a:t>that</a:t>
            </a:r>
            <a:r>
              <a:rPr sz="1400" spc="-53">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31">
                <a:solidFill>
                  <a:srgbClr val="242424"/>
                </a:solidFill>
                <a:latin typeface="Lucida Sans"/>
                <a:cs typeface="Lucida Sans"/>
              </a:rPr>
              <a:t>school</a:t>
            </a:r>
            <a:r>
              <a:rPr sz="1400" spc="-49">
                <a:solidFill>
                  <a:srgbClr val="242424"/>
                </a:solidFill>
                <a:latin typeface="Lucida Sans"/>
                <a:cs typeface="Lucida Sans"/>
              </a:rPr>
              <a:t> is</a:t>
            </a:r>
            <a:r>
              <a:rPr sz="1400" spc="-53">
                <a:solidFill>
                  <a:srgbClr val="242424"/>
                </a:solidFill>
                <a:latin typeface="Lucida Sans"/>
                <a:cs typeface="Lucida Sans"/>
              </a:rPr>
              <a:t> </a:t>
            </a:r>
            <a:r>
              <a:rPr sz="1400" spc="-35">
                <a:solidFill>
                  <a:srgbClr val="242424"/>
                </a:solidFill>
                <a:latin typeface="Lucida Sans"/>
                <a:cs typeface="Lucida Sans"/>
              </a:rPr>
              <a:t>doing</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40">
                <a:solidFill>
                  <a:srgbClr val="242424"/>
                </a:solidFill>
                <a:latin typeface="Lucida Sans"/>
                <a:cs typeface="Lucida Sans"/>
              </a:rPr>
              <a:t>good</a:t>
            </a:r>
            <a:r>
              <a:rPr sz="1400" spc="-53">
                <a:solidFill>
                  <a:srgbClr val="242424"/>
                </a:solidFill>
                <a:latin typeface="Lucida Sans"/>
                <a:cs typeface="Lucida Sans"/>
              </a:rPr>
              <a:t> </a:t>
            </a:r>
            <a:r>
              <a:rPr sz="1400" spc="-35">
                <a:solidFill>
                  <a:srgbClr val="242424"/>
                </a:solidFill>
                <a:latin typeface="Lucida Sans"/>
                <a:cs typeface="Lucida Sans"/>
              </a:rPr>
              <a:t>job</a:t>
            </a:r>
            <a:r>
              <a:rPr sz="1400" spc="-49">
                <a:solidFill>
                  <a:srgbClr val="242424"/>
                </a:solidFill>
                <a:latin typeface="Lucida Sans"/>
                <a:cs typeface="Lucida Sans"/>
              </a:rPr>
              <a:t> </a:t>
            </a:r>
            <a:r>
              <a:rPr sz="1400" spc="-22">
                <a:solidFill>
                  <a:srgbClr val="242424"/>
                </a:solidFill>
                <a:latin typeface="Lucida Sans"/>
                <a:cs typeface="Lucida Sans"/>
              </a:rPr>
              <a:t>of </a:t>
            </a:r>
            <a:r>
              <a:rPr sz="1400" spc="-26">
                <a:solidFill>
                  <a:srgbClr val="242424"/>
                </a:solidFill>
                <a:latin typeface="Lucida Sans"/>
                <a:cs typeface="Lucida Sans"/>
              </a:rPr>
              <a:t>preventing</a:t>
            </a:r>
            <a:r>
              <a:rPr sz="1400" spc="-44">
                <a:solidFill>
                  <a:srgbClr val="242424"/>
                </a:solidFill>
                <a:latin typeface="Lucida Sans"/>
                <a:cs typeface="Lucida Sans"/>
              </a:rPr>
              <a:t> </a:t>
            </a:r>
            <a:r>
              <a:rPr sz="1400" spc="-9">
                <a:solidFill>
                  <a:srgbClr val="242424"/>
                </a:solidFill>
                <a:latin typeface="Lucida Sans"/>
                <a:cs typeface="Lucida Sans"/>
              </a:rPr>
              <a:t>and</a:t>
            </a:r>
            <a:r>
              <a:rPr sz="1400" spc="-40">
                <a:solidFill>
                  <a:srgbClr val="242424"/>
                </a:solidFill>
                <a:latin typeface="Lucida Sans"/>
                <a:cs typeface="Lucida Sans"/>
              </a:rPr>
              <a:t> </a:t>
            </a:r>
            <a:r>
              <a:rPr sz="1400" spc="-26">
                <a:solidFill>
                  <a:srgbClr val="242424"/>
                </a:solidFill>
                <a:latin typeface="Lucida Sans"/>
                <a:cs typeface="Lucida Sans"/>
              </a:rPr>
              <a:t>responding</a:t>
            </a:r>
            <a:r>
              <a:rPr sz="1400" spc="-40">
                <a:solidFill>
                  <a:srgbClr val="242424"/>
                </a:solidFill>
                <a:latin typeface="Lucida Sans"/>
                <a:cs typeface="Lucida Sans"/>
              </a:rPr>
              <a:t> </a:t>
            </a:r>
            <a:r>
              <a:rPr sz="1400" spc="-22">
                <a:solidFill>
                  <a:srgbClr val="242424"/>
                </a:solidFill>
                <a:latin typeface="Lucida Sans"/>
                <a:cs typeface="Lucida Sans"/>
              </a:rPr>
              <a:t>to</a:t>
            </a:r>
            <a:r>
              <a:rPr sz="1400" spc="-57">
                <a:solidFill>
                  <a:srgbClr val="242424"/>
                </a:solidFill>
                <a:latin typeface="Lucida Sans"/>
                <a:cs typeface="Lucida Sans"/>
              </a:rPr>
              <a:t> </a:t>
            </a:r>
            <a:r>
              <a:rPr sz="1400" spc="-35">
                <a:latin typeface="Lucida Sans"/>
                <a:cs typeface="Lucida Sans"/>
              </a:rPr>
              <a:t>sexual</a:t>
            </a:r>
            <a:r>
              <a:rPr sz="1400" spc="-44">
                <a:latin typeface="Lucida Sans"/>
                <a:cs typeface="Lucida Sans"/>
              </a:rPr>
              <a:t> </a:t>
            </a:r>
            <a:r>
              <a:rPr sz="1400" spc="-22">
                <a:latin typeface="Lucida Sans"/>
                <a:cs typeface="Lucida Sans"/>
              </a:rPr>
              <a:t>and</a:t>
            </a:r>
            <a:r>
              <a:rPr sz="1400" spc="441">
                <a:latin typeface="Lucida Sans"/>
                <a:cs typeface="Lucida Sans"/>
              </a:rPr>
              <a:t> </a:t>
            </a:r>
            <a:r>
              <a:rPr sz="1400" spc="-22">
                <a:latin typeface="Lucida Sans"/>
                <a:cs typeface="Lucida Sans"/>
              </a:rPr>
              <a:t>interpersonal</a:t>
            </a:r>
            <a:r>
              <a:rPr sz="1400" spc="18">
                <a:latin typeface="Lucida Sans"/>
                <a:cs typeface="Lucida Sans"/>
              </a:rPr>
              <a:t> </a:t>
            </a:r>
            <a:r>
              <a:rPr sz="1400" spc="-9">
                <a:latin typeface="Lucida Sans"/>
                <a:cs typeface="Lucida Sans"/>
              </a:rPr>
              <a:t>violence</a:t>
            </a:r>
            <a:r>
              <a:rPr sz="1400" spc="-9">
                <a:solidFill>
                  <a:srgbClr val="242424"/>
                </a:solidFill>
                <a:latin typeface="Lucida Sans"/>
                <a:cs typeface="Lucida Sans"/>
              </a:rPr>
              <a:t>.</a:t>
            </a:r>
            <a:endParaRPr sz="1400">
              <a:latin typeface="Lucida Sans"/>
              <a:cs typeface="Lucida Sans"/>
            </a:endParaRPr>
          </a:p>
        </p:txBody>
      </p:sp>
      <p:sp>
        <p:nvSpPr>
          <p:cNvPr id="11" name="object 11"/>
          <p:cNvSpPr txBox="1"/>
          <p:nvPr/>
        </p:nvSpPr>
        <p:spPr>
          <a:xfrm>
            <a:off x="837866" y="551042"/>
            <a:ext cx="3561229" cy="201367"/>
          </a:xfrm>
          <a:prstGeom prst="rect">
            <a:avLst/>
          </a:prstGeom>
        </p:spPr>
        <p:txBody>
          <a:bodyPr vert="horz" wrap="square" lIns="0" tIns="11206" rIns="0" bIns="0" rtlCol="0">
            <a:spAutoFit/>
          </a:bodyPr>
          <a:lstStyle/>
          <a:p>
            <a:pPr marL="11206">
              <a:spcBef>
                <a:spcPts val="88"/>
              </a:spcBef>
            </a:pPr>
            <a:r>
              <a:rPr sz="1235" spc="-128">
                <a:solidFill>
                  <a:srgbClr val="B6B6B6"/>
                </a:solidFill>
                <a:latin typeface="Arial Black"/>
                <a:cs typeface="Arial Black"/>
              </a:rPr>
              <a:t>CAMPUS</a:t>
            </a:r>
            <a:r>
              <a:rPr sz="1235" spc="-57">
                <a:solidFill>
                  <a:srgbClr val="B6B6B6"/>
                </a:solidFill>
                <a:latin typeface="Arial Black"/>
                <a:cs typeface="Arial Black"/>
              </a:rPr>
              <a:t> </a:t>
            </a:r>
            <a:r>
              <a:rPr sz="1235" spc="-137">
                <a:solidFill>
                  <a:srgbClr val="B6B6B6"/>
                </a:solidFill>
                <a:latin typeface="Arial Black"/>
                <a:cs typeface="Arial Black"/>
              </a:rPr>
              <a:t>CLIMATE</a:t>
            </a:r>
            <a:r>
              <a:rPr sz="1235" spc="-57">
                <a:solidFill>
                  <a:srgbClr val="B6B6B6"/>
                </a:solidFill>
                <a:latin typeface="Arial Black"/>
                <a:cs typeface="Arial Black"/>
              </a:rPr>
              <a:t> </a:t>
            </a:r>
            <a:r>
              <a:rPr sz="1235" spc="331">
                <a:solidFill>
                  <a:srgbClr val="B6B6B6"/>
                </a:solidFill>
                <a:latin typeface="Arial Black"/>
                <a:cs typeface="Arial Black"/>
              </a:rPr>
              <a:t>|</a:t>
            </a:r>
            <a:r>
              <a:rPr sz="1235" spc="-66">
                <a:solidFill>
                  <a:srgbClr val="B6B6B6"/>
                </a:solidFill>
                <a:latin typeface="Arial Black"/>
                <a:cs typeface="Arial Black"/>
              </a:rPr>
              <a:t> </a:t>
            </a:r>
            <a:r>
              <a:rPr sz="1235" spc="-31">
                <a:solidFill>
                  <a:srgbClr val="B6B6B6"/>
                </a:solidFill>
                <a:latin typeface="Lucida Sans"/>
                <a:cs typeface="Lucida Sans"/>
              </a:rPr>
              <a:t>Demographic</a:t>
            </a:r>
            <a:r>
              <a:rPr sz="1235" spc="-35">
                <a:solidFill>
                  <a:srgbClr val="B6B6B6"/>
                </a:solidFill>
                <a:latin typeface="Lucida Sans"/>
                <a:cs typeface="Lucida Sans"/>
              </a:rPr>
              <a:t> </a:t>
            </a:r>
            <a:r>
              <a:rPr sz="1235" spc="-9">
                <a:solidFill>
                  <a:srgbClr val="B6B6B6"/>
                </a:solidFill>
                <a:latin typeface="Lucida Sans"/>
                <a:cs typeface="Lucida Sans"/>
              </a:rPr>
              <a:t>Comparisons</a:t>
            </a:r>
            <a:endParaRPr sz="1235">
              <a:latin typeface="Lucida Sans"/>
              <a:cs typeface="Lucida Sans"/>
            </a:endParaRPr>
          </a:p>
        </p:txBody>
      </p:sp>
      <p:sp>
        <p:nvSpPr>
          <p:cNvPr id="12" name="object 12"/>
          <p:cNvSpPr txBox="1"/>
          <p:nvPr/>
        </p:nvSpPr>
        <p:spPr>
          <a:xfrm>
            <a:off x="7500545" y="546326"/>
            <a:ext cx="3523055" cy="172898"/>
          </a:xfrm>
          <a:prstGeom prst="rect">
            <a:avLst/>
          </a:prstGeom>
        </p:spPr>
        <p:txBody>
          <a:bodyPr vert="horz" wrap="square" lIns="0" tIns="11206" rIns="0" bIns="0" rtlCol="0">
            <a:spAutoFit/>
          </a:bodyPr>
          <a:lstStyle/>
          <a:p>
            <a:pPr marL="595624" marR="4483" indent="-584978">
              <a:spcBef>
                <a:spcPts val="88"/>
              </a:spcBef>
            </a:pPr>
            <a:r>
              <a:rPr sz="1050" spc="-79">
                <a:solidFill>
                  <a:srgbClr val="585858"/>
                </a:solidFill>
                <a:latin typeface="Arial Black"/>
                <a:cs typeface="Arial Black"/>
              </a:rPr>
              <a:t>Fig.</a:t>
            </a:r>
            <a:r>
              <a:rPr sz="1050" spc="-44">
                <a:solidFill>
                  <a:srgbClr val="585858"/>
                </a:solidFill>
                <a:latin typeface="Arial Black"/>
                <a:cs typeface="Arial Black"/>
              </a:rPr>
              <a:t> </a:t>
            </a:r>
            <a:r>
              <a:rPr sz="1050" spc="-101">
                <a:solidFill>
                  <a:srgbClr val="585858"/>
                </a:solidFill>
                <a:latin typeface="Arial Black"/>
                <a:cs typeface="Arial Black"/>
              </a:rPr>
              <a:t>20</a:t>
            </a:r>
            <a:r>
              <a:rPr sz="1050" spc="-44">
                <a:solidFill>
                  <a:srgbClr val="585858"/>
                </a:solidFill>
                <a:latin typeface="Arial Black"/>
                <a:cs typeface="Arial Black"/>
              </a:rPr>
              <a:t> </a:t>
            </a:r>
            <a:r>
              <a:rPr sz="1050" spc="-62">
                <a:solidFill>
                  <a:srgbClr val="585858"/>
                </a:solidFill>
                <a:latin typeface="Arial Black"/>
                <a:cs typeface="Arial Black"/>
              </a:rPr>
              <a:t>Differences</a:t>
            </a:r>
            <a:r>
              <a:rPr sz="1050" spc="-40">
                <a:solidFill>
                  <a:srgbClr val="585858"/>
                </a:solidFill>
                <a:latin typeface="Arial Black"/>
                <a:cs typeface="Arial Black"/>
              </a:rPr>
              <a:t> </a:t>
            </a:r>
            <a:r>
              <a:rPr sz="1050" spc="-31">
                <a:solidFill>
                  <a:srgbClr val="585858"/>
                </a:solidFill>
                <a:latin typeface="Arial Black"/>
                <a:cs typeface="Arial Black"/>
              </a:rPr>
              <a:t>in</a:t>
            </a:r>
            <a:r>
              <a:rPr sz="1050" spc="-44">
                <a:solidFill>
                  <a:srgbClr val="585858"/>
                </a:solidFill>
                <a:latin typeface="Arial Black"/>
                <a:cs typeface="Arial Black"/>
              </a:rPr>
              <a:t> </a:t>
            </a:r>
            <a:r>
              <a:rPr sz="1050" spc="-57">
                <a:solidFill>
                  <a:srgbClr val="585858"/>
                </a:solidFill>
                <a:latin typeface="Arial Black"/>
                <a:cs typeface="Arial Black"/>
              </a:rPr>
              <a:t>perception</a:t>
            </a:r>
            <a:r>
              <a:rPr sz="1050" spc="-40">
                <a:solidFill>
                  <a:srgbClr val="585858"/>
                </a:solidFill>
                <a:latin typeface="Arial Black"/>
                <a:cs typeface="Arial Black"/>
              </a:rPr>
              <a:t> </a:t>
            </a:r>
            <a:r>
              <a:rPr sz="1050" spc="-22">
                <a:solidFill>
                  <a:srgbClr val="585858"/>
                </a:solidFill>
                <a:latin typeface="Arial Black"/>
                <a:cs typeface="Arial Black"/>
              </a:rPr>
              <a:t>of </a:t>
            </a:r>
            <a:r>
              <a:rPr sz="1050" spc="-79">
                <a:solidFill>
                  <a:srgbClr val="585858"/>
                </a:solidFill>
                <a:latin typeface="Arial Black"/>
                <a:cs typeface="Arial Black"/>
              </a:rPr>
              <a:t>campus</a:t>
            </a:r>
            <a:r>
              <a:rPr sz="1050" spc="-31">
                <a:solidFill>
                  <a:srgbClr val="585858"/>
                </a:solidFill>
                <a:latin typeface="Arial Black"/>
                <a:cs typeface="Arial Black"/>
              </a:rPr>
              <a:t> </a:t>
            </a:r>
            <a:r>
              <a:rPr sz="1050" spc="-9">
                <a:solidFill>
                  <a:srgbClr val="585858"/>
                </a:solidFill>
                <a:latin typeface="Arial Black"/>
                <a:cs typeface="Arial Black"/>
              </a:rPr>
              <a:t>culture</a:t>
            </a:r>
            <a:endParaRPr sz="1050">
              <a:latin typeface="Arial Black"/>
              <a:cs typeface="Arial Black"/>
            </a:endParaRPr>
          </a:p>
        </p:txBody>
      </p:sp>
      <p:sp>
        <p:nvSpPr>
          <p:cNvPr id="13" name="object 13"/>
          <p:cNvSpPr txBox="1"/>
          <p:nvPr/>
        </p:nvSpPr>
        <p:spPr>
          <a:xfrm>
            <a:off x="9693312" y="973667"/>
            <a:ext cx="178734" cy="572053"/>
          </a:xfrm>
          <a:prstGeom prst="rect">
            <a:avLst/>
          </a:prstGeom>
        </p:spPr>
        <p:txBody>
          <a:bodyPr vert="horz" wrap="square" lIns="0" tIns="61632" rIns="0" bIns="0" rtlCol="0">
            <a:spAutoFit/>
          </a:bodyPr>
          <a:lstStyle/>
          <a:p>
            <a:pPr marL="11206">
              <a:spcBef>
                <a:spcPts val="485"/>
              </a:spcBef>
            </a:pPr>
            <a:r>
              <a:rPr sz="882" spc="-22">
                <a:solidFill>
                  <a:srgbClr val="585858"/>
                </a:solidFill>
                <a:latin typeface="Arial"/>
                <a:cs typeface="Arial"/>
              </a:rPr>
              <a:t>3.1</a:t>
            </a:r>
            <a:endParaRPr sz="882">
              <a:latin typeface="Arial"/>
              <a:cs typeface="Arial"/>
            </a:endParaRPr>
          </a:p>
          <a:p>
            <a:pPr marL="11206">
              <a:spcBef>
                <a:spcPts val="397"/>
              </a:spcBef>
            </a:pPr>
            <a:r>
              <a:rPr sz="882" spc="-22">
                <a:solidFill>
                  <a:srgbClr val="585858"/>
                </a:solidFill>
                <a:latin typeface="Arial"/>
                <a:cs typeface="Arial"/>
              </a:rPr>
              <a:t>3.1</a:t>
            </a:r>
            <a:endParaRPr sz="882">
              <a:latin typeface="Arial"/>
              <a:cs typeface="Arial"/>
            </a:endParaRPr>
          </a:p>
          <a:p>
            <a:pPr marL="11206">
              <a:spcBef>
                <a:spcPts val="397"/>
              </a:spcBef>
            </a:pPr>
            <a:r>
              <a:rPr sz="882" spc="-22">
                <a:solidFill>
                  <a:srgbClr val="585858"/>
                </a:solidFill>
                <a:latin typeface="Arial"/>
                <a:cs typeface="Arial"/>
              </a:rPr>
              <a:t>3.1</a:t>
            </a:r>
            <a:endParaRPr sz="882">
              <a:latin typeface="Arial"/>
              <a:cs typeface="Arial"/>
            </a:endParaRPr>
          </a:p>
        </p:txBody>
      </p:sp>
      <p:sp>
        <p:nvSpPr>
          <p:cNvPr id="14" name="object 14"/>
          <p:cNvSpPr txBox="1"/>
          <p:nvPr/>
        </p:nvSpPr>
        <p:spPr>
          <a:xfrm>
            <a:off x="9634481" y="158745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3.0</a:t>
            </a:r>
            <a:endParaRPr sz="882">
              <a:latin typeface="Arial"/>
              <a:cs typeface="Arial"/>
            </a:endParaRPr>
          </a:p>
        </p:txBody>
      </p:sp>
      <p:sp>
        <p:nvSpPr>
          <p:cNvPr id="15" name="object 15"/>
          <p:cNvSpPr txBox="1"/>
          <p:nvPr/>
        </p:nvSpPr>
        <p:spPr>
          <a:xfrm>
            <a:off x="9584054" y="1772425"/>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16" name="object 16"/>
          <p:cNvSpPr txBox="1"/>
          <p:nvPr/>
        </p:nvSpPr>
        <p:spPr>
          <a:xfrm>
            <a:off x="9584054" y="195740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17" name="object 17"/>
          <p:cNvSpPr txBox="1"/>
          <p:nvPr/>
        </p:nvSpPr>
        <p:spPr>
          <a:xfrm>
            <a:off x="9584054" y="214237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18" name="object 18"/>
          <p:cNvSpPr txBox="1"/>
          <p:nvPr/>
        </p:nvSpPr>
        <p:spPr>
          <a:xfrm>
            <a:off x="9584054" y="2327349"/>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19" name="object 19"/>
          <p:cNvSpPr txBox="1"/>
          <p:nvPr/>
        </p:nvSpPr>
        <p:spPr>
          <a:xfrm>
            <a:off x="9584054" y="252073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0" name="object 20"/>
          <p:cNvSpPr txBox="1"/>
          <p:nvPr/>
        </p:nvSpPr>
        <p:spPr>
          <a:xfrm>
            <a:off x="9584054" y="270570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1" name="object 21"/>
          <p:cNvSpPr txBox="1"/>
          <p:nvPr/>
        </p:nvSpPr>
        <p:spPr>
          <a:xfrm>
            <a:off x="9584054" y="2890682"/>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2" name="object 22"/>
          <p:cNvSpPr txBox="1"/>
          <p:nvPr/>
        </p:nvSpPr>
        <p:spPr>
          <a:xfrm>
            <a:off x="9584054" y="307565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3" name="object 23"/>
          <p:cNvSpPr txBox="1"/>
          <p:nvPr/>
        </p:nvSpPr>
        <p:spPr>
          <a:xfrm>
            <a:off x="9584054" y="3269039"/>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4" name="object 24"/>
          <p:cNvSpPr txBox="1"/>
          <p:nvPr/>
        </p:nvSpPr>
        <p:spPr>
          <a:xfrm>
            <a:off x="9584054" y="3454014"/>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5" name="object 25"/>
          <p:cNvSpPr txBox="1"/>
          <p:nvPr/>
        </p:nvSpPr>
        <p:spPr>
          <a:xfrm>
            <a:off x="9584054" y="3638989"/>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26" name="object 26"/>
          <p:cNvSpPr txBox="1"/>
          <p:nvPr/>
        </p:nvSpPr>
        <p:spPr>
          <a:xfrm>
            <a:off x="9525224" y="382396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27" name="object 27"/>
          <p:cNvSpPr txBox="1"/>
          <p:nvPr/>
        </p:nvSpPr>
        <p:spPr>
          <a:xfrm>
            <a:off x="9525224" y="401734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28" name="object 28"/>
          <p:cNvSpPr txBox="1"/>
          <p:nvPr/>
        </p:nvSpPr>
        <p:spPr>
          <a:xfrm>
            <a:off x="9525224" y="4202321"/>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29" name="object 29"/>
          <p:cNvSpPr txBox="1"/>
          <p:nvPr/>
        </p:nvSpPr>
        <p:spPr>
          <a:xfrm>
            <a:off x="9525224" y="4387296"/>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0" name="object 30"/>
          <p:cNvSpPr txBox="1"/>
          <p:nvPr/>
        </p:nvSpPr>
        <p:spPr>
          <a:xfrm>
            <a:off x="9525224" y="457227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1" name="object 31"/>
          <p:cNvSpPr txBox="1"/>
          <p:nvPr/>
        </p:nvSpPr>
        <p:spPr>
          <a:xfrm>
            <a:off x="9525224" y="4765653"/>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2" name="object 32"/>
          <p:cNvSpPr txBox="1"/>
          <p:nvPr/>
        </p:nvSpPr>
        <p:spPr>
          <a:xfrm>
            <a:off x="9525224" y="4950628"/>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3" name="object 33"/>
          <p:cNvSpPr txBox="1"/>
          <p:nvPr/>
        </p:nvSpPr>
        <p:spPr>
          <a:xfrm>
            <a:off x="9474797" y="5135602"/>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2.7</a:t>
            </a:r>
            <a:endParaRPr sz="882">
              <a:latin typeface="Arial"/>
              <a:cs typeface="Arial"/>
            </a:endParaRPr>
          </a:p>
        </p:txBody>
      </p:sp>
      <p:sp>
        <p:nvSpPr>
          <p:cNvPr id="34" name="object 34"/>
          <p:cNvSpPr txBox="1"/>
          <p:nvPr/>
        </p:nvSpPr>
        <p:spPr>
          <a:xfrm>
            <a:off x="9474797" y="5320577"/>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2.7</a:t>
            </a:r>
            <a:endParaRPr sz="882">
              <a:latin typeface="Arial"/>
              <a:cs typeface="Arial"/>
            </a:endParaRPr>
          </a:p>
        </p:txBody>
      </p:sp>
      <p:sp>
        <p:nvSpPr>
          <p:cNvPr id="35" name="object 35"/>
          <p:cNvSpPr txBox="1"/>
          <p:nvPr/>
        </p:nvSpPr>
        <p:spPr>
          <a:xfrm>
            <a:off x="9424371" y="5513960"/>
            <a:ext cx="17873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2.6</a:t>
            </a:r>
            <a:endParaRPr sz="882">
              <a:latin typeface="Arial"/>
              <a:cs typeface="Arial"/>
            </a:endParaRPr>
          </a:p>
        </p:txBody>
      </p:sp>
      <p:sp>
        <p:nvSpPr>
          <p:cNvPr id="36" name="object 36"/>
          <p:cNvSpPr txBox="1"/>
          <p:nvPr/>
        </p:nvSpPr>
        <p:spPr>
          <a:xfrm>
            <a:off x="6974317" y="966941"/>
            <a:ext cx="918882" cy="4751139"/>
          </a:xfrm>
          <a:prstGeom prst="rect">
            <a:avLst/>
          </a:prstGeom>
        </p:spPr>
        <p:txBody>
          <a:bodyPr vert="horz" wrap="square" lIns="0" tIns="11206" rIns="0" bIns="0" rtlCol="0">
            <a:spAutoFit/>
          </a:bodyPr>
          <a:lstStyle/>
          <a:p>
            <a:pPr marL="11206" marR="4483" indent="289127" algn="r">
              <a:lnSpc>
                <a:spcPct val="152800"/>
              </a:lnSpc>
              <a:spcBef>
                <a:spcPts val="88"/>
              </a:spcBef>
            </a:pPr>
            <a:r>
              <a:rPr sz="794" spc="-18">
                <a:solidFill>
                  <a:srgbClr val="585858"/>
                </a:solidFill>
                <a:latin typeface="Lucida Sans"/>
                <a:cs typeface="Lucida Sans"/>
              </a:rPr>
              <a:t>International </a:t>
            </a:r>
            <a:r>
              <a:rPr sz="794" spc="-22">
                <a:solidFill>
                  <a:srgbClr val="585858"/>
                </a:solidFill>
                <a:latin typeface="Lucida Sans"/>
                <a:cs typeface="Lucida Sans"/>
              </a:rPr>
              <a:t>Three</a:t>
            </a:r>
            <a:r>
              <a:rPr sz="794" spc="-13">
                <a:solidFill>
                  <a:srgbClr val="585858"/>
                </a:solidFill>
                <a:latin typeface="Lucida Sans"/>
                <a:cs typeface="Lucida Sans"/>
              </a:rPr>
              <a:t> </a:t>
            </a:r>
            <a:r>
              <a:rPr sz="794" spc="-9">
                <a:solidFill>
                  <a:srgbClr val="585858"/>
                </a:solidFill>
                <a:latin typeface="Lucida Sans"/>
                <a:cs typeface="Lucida Sans"/>
              </a:rPr>
              <a:t>quarter-</a:t>
            </a:r>
            <a:r>
              <a:rPr sz="794" spc="-18">
                <a:solidFill>
                  <a:srgbClr val="585858"/>
                </a:solidFill>
                <a:latin typeface="Lucida Sans"/>
                <a:cs typeface="Lucida Sans"/>
              </a:rPr>
              <a:t>time</a:t>
            </a:r>
            <a:endParaRPr sz="794">
              <a:latin typeface="Lucida Sans"/>
              <a:cs typeface="Lucida Sans"/>
            </a:endParaRPr>
          </a:p>
          <a:p>
            <a:pPr marL="226931" marR="4483" indent="311540" algn="r">
              <a:lnSpc>
                <a:spcPct val="152800"/>
              </a:lnSpc>
              <a:spcBef>
                <a:spcPts val="66"/>
              </a:spcBef>
            </a:pPr>
            <a:r>
              <a:rPr sz="794" spc="-18">
                <a:solidFill>
                  <a:srgbClr val="585858"/>
                </a:solidFill>
                <a:latin typeface="Lucida Sans"/>
                <a:cs typeface="Lucida Sans"/>
              </a:rPr>
              <a:t>Veteran </a:t>
            </a:r>
            <a:r>
              <a:rPr sz="794" spc="-9">
                <a:solidFill>
                  <a:srgbClr val="585858"/>
                </a:solidFill>
                <a:latin typeface="Lucida Sans"/>
                <a:cs typeface="Lucida Sans"/>
              </a:rPr>
              <a:t>Non-</a:t>
            </a:r>
            <a:r>
              <a:rPr sz="794" spc="-18">
                <a:solidFill>
                  <a:srgbClr val="585858"/>
                </a:solidFill>
                <a:latin typeface="Lucida Sans"/>
                <a:cs typeface="Lucida Sans"/>
              </a:rPr>
              <a:t>Greek</a:t>
            </a:r>
            <a:r>
              <a:rPr sz="794" spc="-4">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a:p>
            <a:pPr marR="5043" algn="r">
              <a:spcBef>
                <a:spcPts val="503"/>
              </a:spcBef>
            </a:pPr>
            <a:r>
              <a:rPr sz="794" spc="-9">
                <a:solidFill>
                  <a:srgbClr val="585858"/>
                </a:solidFill>
                <a:latin typeface="Lucida Sans"/>
                <a:cs typeface="Lucida Sans"/>
              </a:rPr>
              <a:t>BIPOC</a:t>
            </a:r>
            <a:endParaRPr sz="794">
              <a:latin typeface="Lucida Sans"/>
              <a:cs typeface="Lucida Sans"/>
            </a:endParaRPr>
          </a:p>
          <a:p>
            <a:pPr marR="4483" algn="r">
              <a:spcBef>
                <a:spcPts val="503"/>
              </a:spcBef>
            </a:pPr>
            <a:r>
              <a:rPr sz="794" spc="-22">
                <a:solidFill>
                  <a:srgbClr val="585858"/>
                </a:solidFill>
                <a:latin typeface="Lucida Sans"/>
                <a:cs typeface="Lucida Sans"/>
              </a:rPr>
              <a:t>Man</a:t>
            </a:r>
            <a:endParaRPr sz="794">
              <a:latin typeface="Lucida Sans"/>
              <a:cs typeface="Lucida Sans"/>
            </a:endParaRPr>
          </a:p>
          <a:p>
            <a:pPr marL="437612" marR="4483" indent="-178743" algn="r">
              <a:lnSpc>
                <a:spcPct val="154000"/>
              </a:lnSpc>
              <a:spcBef>
                <a:spcPts val="57"/>
              </a:spcBef>
            </a:pPr>
            <a:r>
              <a:rPr sz="794" spc="-9">
                <a:solidFill>
                  <a:srgbClr val="585858"/>
                </a:solidFill>
                <a:latin typeface="Lucida Sans"/>
                <a:cs typeface="Lucida Sans"/>
              </a:rPr>
              <a:t>Non-</a:t>
            </a:r>
            <a:r>
              <a:rPr sz="794" spc="-26">
                <a:solidFill>
                  <a:srgbClr val="585858"/>
                </a:solidFill>
                <a:latin typeface="Lucida Sans"/>
                <a:cs typeface="Lucida Sans"/>
              </a:rPr>
              <a:t>disability </a:t>
            </a:r>
            <a:r>
              <a:rPr sz="794" spc="-9">
                <a:solidFill>
                  <a:srgbClr val="585858"/>
                </a:solidFill>
                <a:latin typeface="Lucida Sans"/>
                <a:cs typeface="Lucida Sans"/>
              </a:rPr>
              <a:t>Pell-Grant Straight Transfer Woman Overall </a:t>
            </a:r>
            <a:r>
              <a:rPr sz="794" spc="-18">
                <a:solidFill>
                  <a:srgbClr val="585858"/>
                </a:solidFill>
                <a:latin typeface="Lucida Sans"/>
                <a:cs typeface="Lucida Sans"/>
              </a:rPr>
              <a:t>Half-time</a:t>
            </a:r>
            <a:endParaRPr sz="794">
              <a:latin typeface="Lucida Sans"/>
              <a:cs typeface="Lucida Sans"/>
            </a:endParaRPr>
          </a:p>
          <a:p>
            <a:pPr marR="5043" algn="r">
              <a:spcBef>
                <a:spcPts val="503"/>
              </a:spcBef>
            </a:pPr>
            <a:r>
              <a:rPr sz="794" spc="-9">
                <a:solidFill>
                  <a:srgbClr val="585858"/>
                </a:solidFill>
                <a:latin typeface="Lucida Sans"/>
                <a:cs typeface="Lucida Sans"/>
              </a:rPr>
              <a:t>Non-veteran</a:t>
            </a:r>
            <a:endParaRPr sz="794">
              <a:latin typeface="Lucida Sans"/>
              <a:cs typeface="Lucida Sans"/>
            </a:endParaRPr>
          </a:p>
          <a:p>
            <a:pPr marL="497568" marR="4483" algn="r">
              <a:lnSpc>
                <a:spcPts val="1527"/>
              </a:lnSpc>
              <a:spcBef>
                <a:spcPts val="75"/>
              </a:spcBef>
            </a:pPr>
            <a:r>
              <a:rPr sz="794" spc="-22">
                <a:solidFill>
                  <a:srgbClr val="585858"/>
                </a:solidFill>
                <a:latin typeface="Lucida Sans"/>
                <a:cs typeface="Lucida Sans"/>
              </a:rPr>
              <a:t>Resident </a:t>
            </a:r>
            <a:r>
              <a:rPr sz="794" spc="-26">
                <a:solidFill>
                  <a:srgbClr val="585858"/>
                </a:solidFill>
                <a:latin typeface="Lucida Sans"/>
                <a:cs typeface="Lucida Sans"/>
              </a:rPr>
              <a:t>Full-</a:t>
            </a:r>
            <a:r>
              <a:rPr sz="794" spc="-22">
                <a:solidFill>
                  <a:srgbClr val="585858"/>
                </a:solidFill>
                <a:latin typeface="Lucida Sans"/>
                <a:cs typeface="Lucida Sans"/>
              </a:rPr>
              <a:t>time</a:t>
            </a:r>
            <a:endParaRPr sz="794">
              <a:latin typeface="Lucida Sans"/>
              <a:cs typeface="Lucida Sans"/>
            </a:endParaRPr>
          </a:p>
          <a:p>
            <a:pPr marR="4483" algn="r">
              <a:spcBef>
                <a:spcPts val="353"/>
              </a:spcBef>
            </a:pPr>
            <a:r>
              <a:rPr sz="794" spc="-26">
                <a:solidFill>
                  <a:srgbClr val="585858"/>
                </a:solidFill>
                <a:latin typeface="Lucida Sans"/>
                <a:cs typeface="Lucida Sans"/>
              </a:rPr>
              <a:t>Less</a:t>
            </a:r>
            <a:r>
              <a:rPr sz="794" spc="-9">
                <a:solidFill>
                  <a:srgbClr val="585858"/>
                </a:solidFill>
                <a:latin typeface="Lucida Sans"/>
                <a:cs typeface="Lucida Sans"/>
              </a:rPr>
              <a:t> </a:t>
            </a:r>
            <a:r>
              <a:rPr sz="794" spc="-18">
                <a:solidFill>
                  <a:srgbClr val="585858"/>
                </a:solidFill>
                <a:latin typeface="Lucida Sans"/>
                <a:cs typeface="Lucida Sans"/>
              </a:rPr>
              <a:t>than</a:t>
            </a:r>
            <a:r>
              <a:rPr sz="794" spc="-9">
                <a:solidFill>
                  <a:srgbClr val="585858"/>
                </a:solidFill>
                <a:latin typeface="Lucida Sans"/>
                <a:cs typeface="Lucida Sans"/>
              </a:rPr>
              <a:t> </a:t>
            </a:r>
            <a:r>
              <a:rPr sz="794" spc="-22">
                <a:solidFill>
                  <a:srgbClr val="585858"/>
                </a:solidFill>
                <a:latin typeface="Lucida Sans"/>
                <a:cs typeface="Lucida Sans"/>
              </a:rPr>
              <a:t>half-</a:t>
            </a:r>
            <a:r>
              <a:rPr sz="794" spc="-18">
                <a:solidFill>
                  <a:srgbClr val="585858"/>
                </a:solidFill>
                <a:latin typeface="Lucida Sans"/>
                <a:cs typeface="Lucida Sans"/>
              </a:rPr>
              <a:t>time</a:t>
            </a:r>
            <a:endParaRPr sz="794">
              <a:latin typeface="Lucida Sans"/>
              <a:cs typeface="Lucida Sans"/>
            </a:endParaRPr>
          </a:p>
          <a:p>
            <a:pPr marR="5043" algn="r">
              <a:spcBef>
                <a:spcPts val="503"/>
              </a:spcBef>
            </a:pPr>
            <a:r>
              <a:rPr sz="794" spc="-18">
                <a:solidFill>
                  <a:srgbClr val="585858"/>
                </a:solidFill>
                <a:latin typeface="Lucida Sans"/>
                <a:cs typeface="Lucida Sans"/>
              </a:rPr>
              <a:t>LGB+</a:t>
            </a:r>
            <a:endParaRPr sz="794">
              <a:latin typeface="Lucida Sans"/>
              <a:cs typeface="Lucida Sans"/>
            </a:endParaRPr>
          </a:p>
          <a:p>
            <a:pPr marR="4483" algn="r">
              <a:spcBef>
                <a:spcPts val="503"/>
              </a:spcBef>
            </a:pPr>
            <a:r>
              <a:rPr sz="794" spc="-9">
                <a:solidFill>
                  <a:srgbClr val="585858"/>
                </a:solidFill>
                <a:latin typeface="Lucida Sans"/>
                <a:cs typeface="Lucida Sans"/>
              </a:rPr>
              <a:t>Non-Pell</a:t>
            </a:r>
            <a:r>
              <a:rPr sz="794" spc="-31">
                <a:solidFill>
                  <a:srgbClr val="585858"/>
                </a:solidFill>
                <a:latin typeface="Lucida Sans"/>
                <a:cs typeface="Lucida Sans"/>
              </a:rPr>
              <a:t> </a:t>
            </a:r>
            <a:r>
              <a:rPr sz="794" spc="-9">
                <a:solidFill>
                  <a:srgbClr val="585858"/>
                </a:solidFill>
                <a:latin typeface="Lucida Sans"/>
                <a:cs typeface="Lucida Sans"/>
              </a:rPr>
              <a:t>Grant</a:t>
            </a:r>
            <a:endParaRPr sz="794">
              <a:latin typeface="Lucida Sans"/>
              <a:cs typeface="Lucida Sans"/>
            </a:endParaRPr>
          </a:p>
          <a:p>
            <a:pPr marL="300894" marR="4483" indent="-12887" algn="r">
              <a:lnSpc>
                <a:spcPct val="152800"/>
              </a:lnSpc>
              <a:spcBef>
                <a:spcPts val="71"/>
              </a:spcBef>
            </a:pPr>
            <a:r>
              <a:rPr sz="794" spc="-9">
                <a:solidFill>
                  <a:srgbClr val="585858"/>
                </a:solidFill>
                <a:latin typeface="Lucida Sans"/>
                <a:cs typeface="Lucida Sans"/>
              </a:rPr>
              <a:t>Non-</a:t>
            </a:r>
            <a:r>
              <a:rPr sz="794" spc="-18">
                <a:solidFill>
                  <a:srgbClr val="585858"/>
                </a:solidFill>
                <a:latin typeface="Lucida Sans"/>
                <a:cs typeface="Lucida Sans"/>
              </a:rPr>
              <a:t>resident </a:t>
            </a:r>
            <a:r>
              <a:rPr sz="794" spc="-9">
                <a:solidFill>
                  <a:srgbClr val="585858"/>
                </a:solidFill>
                <a:latin typeface="Lucida Sans"/>
                <a:cs typeface="Lucida Sans"/>
              </a:rPr>
              <a:t>Non-</a:t>
            </a:r>
            <a:r>
              <a:rPr sz="794" spc="-18">
                <a:solidFill>
                  <a:srgbClr val="585858"/>
                </a:solidFill>
                <a:latin typeface="Lucida Sans"/>
                <a:cs typeface="Lucida Sans"/>
              </a:rPr>
              <a:t>transfer</a:t>
            </a:r>
            <a:endParaRPr sz="794">
              <a:latin typeface="Lucida Sans"/>
              <a:cs typeface="Lucida Sans"/>
            </a:endParaRPr>
          </a:p>
          <a:p>
            <a:pPr marL="478517" marR="4483" indent="154649" algn="r">
              <a:lnSpc>
                <a:spcPct val="152800"/>
              </a:lnSpc>
            </a:pPr>
            <a:r>
              <a:rPr sz="794" spc="-9">
                <a:solidFill>
                  <a:srgbClr val="585858"/>
                </a:solidFill>
                <a:latin typeface="Lucida Sans"/>
                <a:cs typeface="Lucida Sans"/>
              </a:rPr>
              <a:t>White </a:t>
            </a:r>
            <a:r>
              <a:rPr sz="794" spc="-31">
                <a:solidFill>
                  <a:srgbClr val="585858"/>
                </a:solidFill>
                <a:latin typeface="Lucida Sans"/>
                <a:cs typeface="Lucida Sans"/>
              </a:rPr>
              <a:t>Disability</a:t>
            </a:r>
            <a:endParaRPr sz="794">
              <a:latin typeface="Lucida Sans"/>
              <a:cs typeface="Lucida Sans"/>
            </a:endParaRPr>
          </a:p>
          <a:p>
            <a:pPr marR="4483" algn="r">
              <a:spcBef>
                <a:spcPts val="569"/>
              </a:spcBef>
            </a:pPr>
            <a:r>
              <a:rPr sz="794" spc="-18">
                <a:solidFill>
                  <a:srgbClr val="585858"/>
                </a:solidFill>
                <a:latin typeface="Lucida Sans"/>
                <a:cs typeface="Lucida Sans"/>
              </a:rPr>
              <a:t>Greek</a:t>
            </a:r>
            <a:r>
              <a:rPr sz="794" spc="-26">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a:p>
            <a:pPr marR="5043" algn="r">
              <a:spcBef>
                <a:spcPts val="503"/>
              </a:spcBef>
            </a:pPr>
            <a:r>
              <a:rPr sz="794" spc="-18">
                <a:solidFill>
                  <a:srgbClr val="585858"/>
                </a:solidFill>
                <a:latin typeface="Lucida Sans"/>
                <a:cs typeface="Lucida Sans"/>
              </a:rPr>
              <a:t>TGQN</a:t>
            </a:r>
            <a:endParaRPr sz="794">
              <a:latin typeface="Lucida Sans"/>
              <a:cs typeface="Lucida Sans"/>
            </a:endParaRPr>
          </a:p>
        </p:txBody>
      </p:sp>
      <p:sp>
        <p:nvSpPr>
          <p:cNvPr id="37" name="object 37"/>
          <p:cNvSpPr txBox="1"/>
          <p:nvPr/>
        </p:nvSpPr>
        <p:spPr>
          <a:xfrm>
            <a:off x="7997079" y="5842635"/>
            <a:ext cx="1162610" cy="304857"/>
          </a:xfrm>
          <a:prstGeom prst="rect">
            <a:avLst/>
          </a:prstGeom>
        </p:spPr>
        <p:txBody>
          <a:bodyPr vert="horz" wrap="square" lIns="0" tIns="11206" rIns="0" bIns="0" rtlCol="0">
            <a:spAutoFit/>
          </a:bodyPr>
          <a:lstStyle/>
          <a:p>
            <a:pPr marL="29697" marR="4483" indent="-19051">
              <a:lnSpc>
                <a:spcPct val="112500"/>
              </a:lnSpc>
              <a:spcBef>
                <a:spcPts val="88"/>
              </a:spcBef>
            </a:pPr>
            <a:r>
              <a:rPr sz="882" spc="-71">
                <a:solidFill>
                  <a:srgbClr val="6C6C6C"/>
                </a:solidFill>
                <a:latin typeface="Lucida Sans"/>
                <a:cs typeface="Lucida Sans"/>
              </a:rPr>
              <a:t>1</a:t>
            </a:r>
            <a:r>
              <a:rPr sz="882" spc="-35">
                <a:solidFill>
                  <a:srgbClr val="6C6C6C"/>
                </a:solidFill>
                <a:latin typeface="Lucida Sans"/>
                <a:cs typeface="Lucida Sans"/>
              </a:rPr>
              <a:t> </a:t>
            </a:r>
            <a:r>
              <a:rPr sz="882" spc="-71">
                <a:solidFill>
                  <a:srgbClr val="6C6C6C"/>
                </a:solidFill>
                <a:latin typeface="Lucida Sans"/>
                <a:cs typeface="Lucida Sans"/>
              </a:rPr>
              <a:t>=</a:t>
            </a:r>
            <a:r>
              <a:rPr sz="882" spc="-35">
                <a:solidFill>
                  <a:srgbClr val="6C6C6C"/>
                </a:solidFill>
                <a:latin typeface="Lucida Sans"/>
                <a:cs typeface="Lucida Sans"/>
              </a:rPr>
              <a:t> </a:t>
            </a:r>
            <a:r>
              <a:rPr sz="882" spc="-26">
                <a:solidFill>
                  <a:srgbClr val="6C6C6C"/>
                </a:solidFill>
                <a:latin typeface="Lucida Sans"/>
                <a:cs typeface="Lucida Sans"/>
              </a:rPr>
              <a:t>negative</a:t>
            </a:r>
            <a:r>
              <a:rPr sz="882" spc="-35">
                <a:solidFill>
                  <a:srgbClr val="6C6C6C"/>
                </a:solidFill>
                <a:latin typeface="Lucida Sans"/>
                <a:cs typeface="Lucida Sans"/>
              </a:rPr>
              <a:t> </a:t>
            </a:r>
            <a:r>
              <a:rPr sz="882" spc="-9">
                <a:solidFill>
                  <a:srgbClr val="6C6C6C"/>
                </a:solidFill>
                <a:latin typeface="Lucida Sans"/>
                <a:cs typeface="Lucida Sans"/>
              </a:rPr>
              <a:t>response </a:t>
            </a:r>
            <a:r>
              <a:rPr sz="882" spc="-71">
                <a:solidFill>
                  <a:srgbClr val="6C6C6C"/>
                </a:solidFill>
                <a:latin typeface="Lucida Sans"/>
                <a:cs typeface="Lucida Sans"/>
              </a:rPr>
              <a:t>4</a:t>
            </a:r>
            <a:r>
              <a:rPr sz="882" spc="-40">
                <a:solidFill>
                  <a:srgbClr val="6C6C6C"/>
                </a:solidFill>
                <a:latin typeface="Lucida Sans"/>
                <a:cs typeface="Lucida Sans"/>
              </a:rPr>
              <a:t> </a:t>
            </a:r>
            <a:r>
              <a:rPr sz="882" spc="-71">
                <a:solidFill>
                  <a:srgbClr val="6C6C6C"/>
                </a:solidFill>
                <a:latin typeface="Lucida Sans"/>
                <a:cs typeface="Lucida Sans"/>
              </a:rPr>
              <a:t>=</a:t>
            </a:r>
            <a:r>
              <a:rPr sz="882" spc="-35">
                <a:solidFill>
                  <a:srgbClr val="6C6C6C"/>
                </a:solidFill>
                <a:latin typeface="Lucida Sans"/>
                <a:cs typeface="Lucida Sans"/>
              </a:rPr>
              <a:t> </a:t>
            </a:r>
            <a:r>
              <a:rPr sz="882" spc="-26">
                <a:solidFill>
                  <a:srgbClr val="6C6C6C"/>
                </a:solidFill>
                <a:latin typeface="Lucida Sans"/>
                <a:cs typeface="Lucida Sans"/>
              </a:rPr>
              <a:t>positive</a:t>
            </a:r>
            <a:r>
              <a:rPr sz="882" spc="-35">
                <a:solidFill>
                  <a:srgbClr val="6C6C6C"/>
                </a:solidFill>
                <a:latin typeface="Lucida Sans"/>
                <a:cs typeface="Lucida Sans"/>
              </a:rPr>
              <a:t> </a:t>
            </a:r>
            <a:r>
              <a:rPr sz="882" spc="-9">
                <a:solidFill>
                  <a:srgbClr val="6C6C6C"/>
                </a:solidFill>
                <a:latin typeface="Lucida Sans"/>
                <a:cs typeface="Lucida Sans"/>
              </a:rPr>
              <a:t>response</a:t>
            </a:r>
            <a:endParaRPr sz="882">
              <a:latin typeface="Lucida Sans"/>
              <a:cs typeface="Lucida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2168"/>
            <a:ext cx="12192000" cy="6845832"/>
            <a:chOff x="-1879601" y="13790"/>
            <a:chExt cx="13817601" cy="7758609"/>
          </a:xfrm>
        </p:grpSpPr>
        <p:sp>
          <p:nvSpPr>
            <p:cNvPr id="3" name="object 3"/>
            <p:cNvSpPr/>
            <p:nvPr/>
          </p:nvSpPr>
          <p:spPr>
            <a:xfrm>
              <a:off x="5569063" y="13790"/>
              <a:ext cx="6368937" cy="7758609"/>
            </a:xfrm>
            <a:custGeom>
              <a:avLst/>
              <a:gdLst/>
              <a:ahLst/>
              <a:cxnLst/>
              <a:rect l="l" t="t" r="r" b="b"/>
              <a:pathLst>
                <a:path w="4919980" h="7483475">
                  <a:moveTo>
                    <a:pt x="0" y="7483220"/>
                  </a:moveTo>
                  <a:lnTo>
                    <a:pt x="4919472" y="7483220"/>
                  </a:lnTo>
                  <a:lnTo>
                    <a:pt x="4919472" y="0"/>
                  </a:lnTo>
                  <a:lnTo>
                    <a:pt x="0" y="0"/>
                  </a:lnTo>
                  <a:lnTo>
                    <a:pt x="0" y="7483220"/>
                  </a:lnTo>
                  <a:close/>
                </a:path>
              </a:pathLst>
            </a:custGeom>
            <a:solidFill>
              <a:srgbClr val="F7F7F7"/>
            </a:solidFill>
            <a:ln>
              <a:solidFill>
                <a:srgbClr val="063D5E"/>
              </a:solidFill>
            </a:ln>
          </p:spPr>
          <p:txBody>
            <a:bodyPr wrap="square" lIns="0" tIns="0" rIns="0" bIns="0" rtlCol="0"/>
            <a:lstStyle/>
            <a:p>
              <a:endParaRPr sz="1588"/>
            </a:p>
          </p:txBody>
        </p:sp>
        <p:sp>
          <p:nvSpPr>
            <p:cNvPr id="4" name="object 4"/>
            <p:cNvSpPr/>
            <p:nvPr/>
          </p:nvSpPr>
          <p:spPr>
            <a:xfrm>
              <a:off x="-1879601" y="7483346"/>
              <a:ext cx="13817601" cy="289053"/>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a:ln>
              <a:solidFill>
                <a:srgbClr val="063D5E"/>
              </a:solidFill>
            </a:ln>
          </p:spPr>
          <p:txBody>
            <a:bodyPr wrap="square" lIns="0" tIns="0" rIns="0" bIns="0" rtlCol="0"/>
            <a:lstStyle/>
            <a:p>
              <a:endParaRPr sz="1588"/>
            </a:p>
          </p:txBody>
        </p:sp>
        <p:sp>
          <p:nvSpPr>
            <p:cNvPr id="5" name="object 5"/>
            <p:cNvSpPr/>
            <p:nvPr/>
          </p:nvSpPr>
          <p:spPr>
            <a:xfrm>
              <a:off x="7043229" y="1497168"/>
              <a:ext cx="0" cy="4956175"/>
            </a:xfrm>
            <a:custGeom>
              <a:avLst/>
              <a:gdLst/>
              <a:ahLst/>
              <a:cxnLst/>
              <a:rect l="l" t="t" r="r" b="b"/>
              <a:pathLst>
                <a:path h="4956175">
                  <a:moveTo>
                    <a:pt x="0" y="0"/>
                  </a:moveTo>
                  <a:lnTo>
                    <a:pt x="0" y="4955625"/>
                  </a:lnTo>
                </a:path>
              </a:pathLst>
            </a:custGeom>
            <a:ln w="9525">
              <a:solidFill>
                <a:srgbClr val="063D5E"/>
              </a:solidFill>
            </a:ln>
          </p:spPr>
          <p:txBody>
            <a:bodyPr wrap="square" lIns="0" tIns="0" rIns="0" bIns="0" rtlCol="0"/>
            <a:lstStyle/>
            <a:p>
              <a:endParaRPr sz="1588"/>
            </a:p>
          </p:txBody>
        </p:sp>
        <p:sp>
          <p:nvSpPr>
            <p:cNvPr id="6" name="object 6"/>
            <p:cNvSpPr/>
            <p:nvPr/>
          </p:nvSpPr>
          <p:spPr>
            <a:xfrm>
              <a:off x="7047979" y="1749526"/>
              <a:ext cx="1962150" cy="4450715"/>
            </a:xfrm>
            <a:custGeom>
              <a:avLst/>
              <a:gdLst/>
              <a:ahLst/>
              <a:cxnLst/>
              <a:rect l="l" t="t" r="r" b="b"/>
              <a:pathLst>
                <a:path w="1962150" h="4450715">
                  <a:moveTo>
                    <a:pt x="304800" y="3964508"/>
                  </a:moveTo>
                  <a:lnTo>
                    <a:pt x="0" y="3964508"/>
                  </a:lnTo>
                  <a:lnTo>
                    <a:pt x="0" y="4450537"/>
                  </a:lnTo>
                  <a:lnTo>
                    <a:pt x="304800" y="4450537"/>
                  </a:lnTo>
                  <a:lnTo>
                    <a:pt x="304800" y="3964508"/>
                  </a:lnTo>
                  <a:close/>
                </a:path>
                <a:path w="1962150" h="4450715">
                  <a:moveTo>
                    <a:pt x="1600200" y="2973374"/>
                  </a:moveTo>
                  <a:lnTo>
                    <a:pt x="0" y="2973374"/>
                  </a:lnTo>
                  <a:lnTo>
                    <a:pt x="0" y="3459416"/>
                  </a:lnTo>
                  <a:lnTo>
                    <a:pt x="1600200" y="3459416"/>
                  </a:lnTo>
                  <a:lnTo>
                    <a:pt x="1600200" y="2973374"/>
                  </a:lnTo>
                  <a:close/>
                </a:path>
                <a:path w="1962150" h="4450715">
                  <a:moveTo>
                    <a:pt x="1809750" y="1982254"/>
                  </a:moveTo>
                  <a:lnTo>
                    <a:pt x="0" y="1982254"/>
                  </a:lnTo>
                  <a:lnTo>
                    <a:pt x="0" y="2468283"/>
                  </a:lnTo>
                  <a:lnTo>
                    <a:pt x="1809750" y="2468283"/>
                  </a:lnTo>
                  <a:lnTo>
                    <a:pt x="1809750" y="1982254"/>
                  </a:lnTo>
                  <a:close/>
                </a:path>
                <a:path w="1962150" h="4450715">
                  <a:moveTo>
                    <a:pt x="1838325" y="991133"/>
                  </a:moveTo>
                  <a:lnTo>
                    <a:pt x="0" y="991133"/>
                  </a:lnTo>
                  <a:lnTo>
                    <a:pt x="0" y="1477162"/>
                  </a:lnTo>
                  <a:lnTo>
                    <a:pt x="1838325" y="1477162"/>
                  </a:lnTo>
                  <a:lnTo>
                    <a:pt x="1838325" y="991133"/>
                  </a:lnTo>
                  <a:close/>
                </a:path>
                <a:path w="1962150" h="4450715">
                  <a:moveTo>
                    <a:pt x="1962150" y="0"/>
                  </a:moveTo>
                  <a:lnTo>
                    <a:pt x="0" y="0"/>
                  </a:lnTo>
                  <a:lnTo>
                    <a:pt x="0" y="486041"/>
                  </a:lnTo>
                  <a:lnTo>
                    <a:pt x="1962150" y="486041"/>
                  </a:lnTo>
                  <a:lnTo>
                    <a:pt x="1962150" y="0"/>
                  </a:lnTo>
                  <a:close/>
                </a:path>
              </a:pathLst>
            </a:custGeom>
            <a:solidFill>
              <a:srgbClr val="2D89B0"/>
            </a:solidFill>
            <a:ln>
              <a:solidFill>
                <a:srgbClr val="063D5E"/>
              </a:solidFill>
            </a:ln>
          </p:spPr>
          <p:txBody>
            <a:bodyPr wrap="square" lIns="0" tIns="0" rIns="0" bIns="0" rtlCol="0"/>
            <a:lstStyle/>
            <a:p>
              <a:endParaRPr sz="1588"/>
            </a:p>
          </p:txBody>
        </p:sp>
      </p:grpSp>
      <p:sp>
        <p:nvSpPr>
          <p:cNvPr id="7" name="object 7"/>
          <p:cNvSpPr txBox="1"/>
          <p:nvPr/>
        </p:nvSpPr>
        <p:spPr>
          <a:xfrm>
            <a:off x="533400" y="949922"/>
            <a:ext cx="5765800" cy="1208887"/>
          </a:xfrm>
          <a:prstGeom prst="rect">
            <a:avLst/>
          </a:prstGeom>
        </p:spPr>
        <p:txBody>
          <a:bodyPr vert="horz" wrap="square" lIns="0" tIns="11206" rIns="0" bIns="0" rtlCol="0">
            <a:spAutoFit/>
          </a:bodyPr>
          <a:lstStyle/>
          <a:p>
            <a:pPr marL="11206">
              <a:spcBef>
                <a:spcPts val="88"/>
              </a:spcBef>
            </a:pPr>
            <a:r>
              <a:rPr sz="2400" spc="-137">
                <a:solidFill>
                  <a:srgbClr val="063D5E"/>
                </a:solidFill>
                <a:latin typeface="Arial Black"/>
                <a:cs typeface="Arial Black"/>
              </a:rPr>
              <a:t>Confidence</a:t>
            </a:r>
            <a:r>
              <a:rPr sz="2400" spc="-132">
                <a:solidFill>
                  <a:srgbClr val="063D5E"/>
                </a:solidFill>
                <a:latin typeface="Arial Black"/>
                <a:cs typeface="Arial Black"/>
              </a:rPr>
              <a:t> </a:t>
            </a:r>
            <a:r>
              <a:rPr sz="2400" spc="-53">
                <a:solidFill>
                  <a:srgbClr val="063D5E"/>
                </a:solidFill>
                <a:latin typeface="Arial Black"/>
                <a:cs typeface="Arial Black"/>
              </a:rPr>
              <a:t>in</a:t>
            </a:r>
            <a:r>
              <a:rPr sz="2400" spc="-128">
                <a:solidFill>
                  <a:srgbClr val="063D5E"/>
                </a:solidFill>
                <a:latin typeface="Arial Black"/>
                <a:cs typeface="Arial Black"/>
              </a:rPr>
              <a:t> </a:t>
            </a:r>
            <a:r>
              <a:rPr sz="2400" spc="-84">
                <a:solidFill>
                  <a:srgbClr val="063D5E"/>
                </a:solidFill>
                <a:latin typeface="Arial Black"/>
                <a:cs typeface="Arial Black"/>
              </a:rPr>
              <a:t>Reporting</a:t>
            </a:r>
            <a:endParaRPr sz="2400">
              <a:latin typeface="Arial Black"/>
              <a:cs typeface="Arial Black"/>
            </a:endParaRPr>
          </a:p>
          <a:p>
            <a:pPr marL="11206" marR="89652">
              <a:lnSpc>
                <a:spcPct val="120800"/>
              </a:lnSpc>
              <a:spcBef>
                <a:spcPts val="1359"/>
              </a:spcBef>
            </a:pPr>
            <a:r>
              <a:rPr sz="1200" spc="-22">
                <a:solidFill>
                  <a:srgbClr val="242424"/>
                </a:solidFill>
                <a:latin typeface="Lucida Sans"/>
                <a:cs typeface="Lucida Sans"/>
              </a:rPr>
              <a:t>Participants</a:t>
            </a:r>
            <a:r>
              <a:rPr sz="1200" spc="-44">
                <a:solidFill>
                  <a:srgbClr val="242424"/>
                </a:solidFill>
                <a:latin typeface="Lucida Sans"/>
                <a:cs typeface="Lucida Sans"/>
              </a:rPr>
              <a:t> </a:t>
            </a:r>
            <a:r>
              <a:rPr sz="1200" spc="-9">
                <a:solidFill>
                  <a:srgbClr val="242424"/>
                </a:solidFill>
                <a:latin typeface="Lucida Sans"/>
                <a:cs typeface="Lucida Sans"/>
              </a:rPr>
              <a:t>who</a:t>
            </a:r>
            <a:r>
              <a:rPr sz="1200" spc="-44">
                <a:solidFill>
                  <a:srgbClr val="242424"/>
                </a:solidFill>
                <a:latin typeface="Lucida Sans"/>
                <a:cs typeface="Lucida Sans"/>
              </a:rPr>
              <a:t> </a:t>
            </a:r>
            <a:r>
              <a:rPr sz="1200" spc="-31">
                <a:solidFill>
                  <a:srgbClr val="242424"/>
                </a:solidFill>
                <a:latin typeface="Lucida Sans"/>
                <a:cs typeface="Lucida Sans"/>
              </a:rPr>
              <a:t>did</a:t>
            </a:r>
            <a:r>
              <a:rPr sz="1200" spc="-40">
                <a:solidFill>
                  <a:srgbClr val="242424"/>
                </a:solidFill>
                <a:latin typeface="Lucida Sans"/>
                <a:cs typeface="Lucida Sans"/>
              </a:rPr>
              <a:t> </a:t>
            </a:r>
            <a:r>
              <a:rPr sz="1200" spc="-22">
                <a:solidFill>
                  <a:srgbClr val="242424"/>
                </a:solidFill>
                <a:latin typeface="Lucida Sans"/>
                <a:cs typeface="Lucida Sans"/>
              </a:rPr>
              <a:t>not</a:t>
            </a:r>
            <a:r>
              <a:rPr sz="1200" spc="-57">
                <a:solidFill>
                  <a:srgbClr val="242424"/>
                </a:solidFill>
                <a:latin typeface="Lucida Sans"/>
                <a:cs typeface="Lucida Sans"/>
              </a:rPr>
              <a:t> </a:t>
            </a:r>
            <a:r>
              <a:rPr sz="1200" spc="-22">
                <a:solidFill>
                  <a:srgbClr val="242424"/>
                </a:solidFill>
                <a:latin typeface="Lucida Sans"/>
                <a:cs typeface="Lucida Sans"/>
              </a:rPr>
              <a:t>experience</a:t>
            </a:r>
            <a:r>
              <a:rPr sz="1200" spc="-44">
                <a:solidFill>
                  <a:srgbClr val="242424"/>
                </a:solidFill>
                <a:latin typeface="Lucida Sans"/>
                <a:cs typeface="Lucida Sans"/>
              </a:rPr>
              <a:t> </a:t>
            </a:r>
            <a:r>
              <a:rPr sz="1200">
                <a:solidFill>
                  <a:srgbClr val="242424"/>
                </a:solidFill>
                <a:latin typeface="Lucida Sans"/>
                <a:cs typeface="Lucida Sans"/>
              </a:rPr>
              <a:t>an</a:t>
            </a:r>
            <a:r>
              <a:rPr sz="1200" spc="-40">
                <a:solidFill>
                  <a:srgbClr val="242424"/>
                </a:solidFill>
                <a:latin typeface="Lucida Sans"/>
                <a:cs typeface="Lucida Sans"/>
              </a:rPr>
              <a:t> </a:t>
            </a:r>
            <a:r>
              <a:rPr sz="1200" spc="-26">
                <a:solidFill>
                  <a:srgbClr val="242424"/>
                </a:solidFill>
                <a:latin typeface="Lucida Sans"/>
                <a:cs typeface="Lucida Sans"/>
              </a:rPr>
              <a:t>incident</a:t>
            </a:r>
            <a:r>
              <a:rPr sz="1200" spc="-44">
                <a:solidFill>
                  <a:srgbClr val="242424"/>
                </a:solidFill>
                <a:latin typeface="Lucida Sans"/>
                <a:cs typeface="Lucida Sans"/>
              </a:rPr>
              <a:t> </a:t>
            </a:r>
            <a:r>
              <a:rPr sz="1200" spc="-22">
                <a:solidFill>
                  <a:srgbClr val="242424"/>
                </a:solidFill>
                <a:latin typeface="Lucida Sans"/>
                <a:cs typeface="Lucida Sans"/>
              </a:rPr>
              <a:t>of </a:t>
            </a:r>
            <a:r>
              <a:rPr sz="1200" spc="-35">
                <a:solidFill>
                  <a:srgbClr val="242424"/>
                </a:solidFill>
                <a:latin typeface="Lucida Sans"/>
                <a:cs typeface="Lucida Sans"/>
              </a:rPr>
              <a:t>sexual</a:t>
            </a:r>
            <a:r>
              <a:rPr sz="1200" spc="-44">
                <a:solidFill>
                  <a:srgbClr val="242424"/>
                </a:solidFill>
                <a:latin typeface="Lucida Sans"/>
                <a:cs typeface="Lucida Sans"/>
              </a:rPr>
              <a:t> </a:t>
            </a:r>
            <a:r>
              <a:rPr sz="1200">
                <a:solidFill>
                  <a:srgbClr val="242424"/>
                </a:solidFill>
                <a:latin typeface="Lucida Sans"/>
                <a:cs typeface="Lucida Sans"/>
              </a:rPr>
              <a:t>or</a:t>
            </a:r>
            <a:r>
              <a:rPr sz="1200" spc="-40">
                <a:solidFill>
                  <a:srgbClr val="242424"/>
                </a:solidFill>
                <a:latin typeface="Lucida Sans"/>
                <a:cs typeface="Lucida Sans"/>
              </a:rPr>
              <a:t> </a:t>
            </a:r>
            <a:r>
              <a:rPr sz="1200" spc="-22">
                <a:solidFill>
                  <a:srgbClr val="242424"/>
                </a:solidFill>
                <a:latin typeface="Lucida Sans"/>
                <a:cs typeface="Lucida Sans"/>
              </a:rPr>
              <a:t>interpersonal</a:t>
            </a:r>
            <a:r>
              <a:rPr sz="1200" spc="-40">
                <a:solidFill>
                  <a:srgbClr val="242424"/>
                </a:solidFill>
                <a:latin typeface="Lucida Sans"/>
                <a:cs typeface="Lucida Sans"/>
              </a:rPr>
              <a:t> </a:t>
            </a:r>
            <a:r>
              <a:rPr sz="1200" spc="-26">
                <a:solidFill>
                  <a:srgbClr val="242424"/>
                </a:solidFill>
                <a:latin typeface="Lucida Sans"/>
                <a:cs typeface="Lucida Sans"/>
              </a:rPr>
              <a:t>violence</a:t>
            </a:r>
            <a:r>
              <a:rPr sz="1200" spc="-44">
                <a:solidFill>
                  <a:srgbClr val="242424"/>
                </a:solidFill>
                <a:latin typeface="Lucida Sans"/>
                <a:cs typeface="Lucida Sans"/>
              </a:rPr>
              <a:t> </a:t>
            </a:r>
            <a:r>
              <a:rPr sz="1200" spc="-35">
                <a:solidFill>
                  <a:srgbClr val="242424"/>
                </a:solidFill>
                <a:latin typeface="Lucida Sans"/>
                <a:cs typeface="Lucida Sans"/>
              </a:rPr>
              <a:t>in</a:t>
            </a:r>
            <a:r>
              <a:rPr sz="1200" spc="-40">
                <a:solidFill>
                  <a:srgbClr val="242424"/>
                </a:solidFill>
                <a:latin typeface="Lucida Sans"/>
                <a:cs typeface="Lucida Sans"/>
              </a:rPr>
              <a:t> </a:t>
            </a:r>
            <a:r>
              <a:rPr sz="1200" spc="-9">
                <a:solidFill>
                  <a:srgbClr val="242424"/>
                </a:solidFill>
                <a:latin typeface="Lucida Sans"/>
                <a:cs typeface="Lucida Sans"/>
              </a:rPr>
              <a:t>the</a:t>
            </a:r>
            <a:r>
              <a:rPr sz="1200" spc="-40">
                <a:solidFill>
                  <a:srgbClr val="242424"/>
                </a:solidFill>
                <a:latin typeface="Lucida Sans"/>
                <a:cs typeface="Lucida Sans"/>
              </a:rPr>
              <a:t> </a:t>
            </a:r>
            <a:r>
              <a:rPr sz="1200" spc="-22">
                <a:solidFill>
                  <a:srgbClr val="242424"/>
                </a:solidFill>
                <a:latin typeface="Lucida Sans"/>
                <a:cs typeface="Lucida Sans"/>
              </a:rPr>
              <a:t>past</a:t>
            </a:r>
            <a:r>
              <a:rPr sz="1200" spc="-44">
                <a:solidFill>
                  <a:srgbClr val="242424"/>
                </a:solidFill>
                <a:latin typeface="Lucida Sans"/>
                <a:cs typeface="Lucida Sans"/>
              </a:rPr>
              <a:t> </a:t>
            </a:r>
            <a:r>
              <a:rPr sz="1200" spc="-18">
                <a:solidFill>
                  <a:srgbClr val="242424"/>
                </a:solidFill>
                <a:latin typeface="Lucida Sans"/>
                <a:cs typeface="Lucida Sans"/>
              </a:rPr>
              <a:t>year </a:t>
            </a:r>
            <a:r>
              <a:rPr sz="1200">
                <a:solidFill>
                  <a:srgbClr val="242424"/>
                </a:solidFill>
                <a:latin typeface="Lucida Sans"/>
                <a:cs typeface="Lucida Sans"/>
              </a:rPr>
              <a:t>were</a:t>
            </a:r>
            <a:r>
              <a:rPr sz="1200" spc="-40">
                <a:solidFill>
                  <a:srgbClr val="242424"/>
                </a:solidFill>
                <a:latin typeface="Lucida Sans"/>
                <a:cs typeface="Lucida Sans"/>
              </a:rPr>
              <a:t> </a:t>
            </a:r>
            <a:r>
              <a:rPr sz="1200" spc="-26">
                <a:solidFill>
                  <a:srgbClr val="242424"/>
                </a:solidFill>
                <a:latin typeface="Lucida Sans"/>
                <a:cs typeface="Lucida Sans"/>
              </a:rPr>
              <a:t>asked</a:t>
            </a:r>
            <a:r>
              <a:rPr sz="1200" spc="-35">
                <a:solidFill>
                  <a:srgbClr val="242424"/>
                </a:solidFill>
                <a:latin typeface="Lucida Sans"/>
                <a:cs typeface="Lucida Sans"/>
              </a:rPr>
              <a:t> </a:t>
            </a:r>
            <a:r>
              <a:rPr sz="1200" spc="-18">
                <a:solidFill>
                  <a:srgbClr val="242424"/>
                </a:solidFill>
                <a:latin typeface="Lucida Sans"/>
                <a:cs typeface="Lucida Sans"/>
              </a:rPr>
              <a:t>about</a:t>
            </a:r>
            <a:r>
              <a:rPr sz="1200" spc="-40">
                <a:solidFill>
                  <a:srgbClr val="242424"/>
                </a:solidFill>
                <a:latin typeface="Lucida Sans"/>
                <a:cs typeface="Lucida Sans"/>
              </a:rPr>
              <a:t> </a:t>
            </a:r>
            <a:r>
              <a:rPr sz="1200" spc="-18">
                <a:solidFill>
                  <a:srgbClr val="242424"/>
                </a:solidFill>
                <a:latin typeface="Lucida Sans"/>
                <a:cs typeface="Lucida Sans"/>
              </a:rPr>
              <a:t>their</a:t>
            </a:r>
            <a:r>
              <a:rPr sz="1200" spc="-35">
                <a:solidFill>
                  <a:srgbClr val="242424"/>
                </a:solidFill>
                <a:latin typeface="Lucida Sans"/>
                <a:cs typeface="Lucida Sans"/>
              </a:rPr>
              <a:t> </a:t>
            </a:r>
            <a:r>
              <a:rPr sz="1200" spc="-26">
                <a:solidFill>
                  <a:srgbClr val="242424"/>
                </a:solidFill>
                <a:latin typeface="Lucida Sans"/>
                <a:cs typeface="Lucida Sans"/>
              </a:rPr>
              <a:t>confidence</a:t>
            </a:r>
            <a:r>
              <a:rPr sz="1200" spc="-35">
                <a:solidFill>
                  <a:srgbClr val="242424"/>
                </a:solidFill>
                <a:latin typeface="Lucida Sans"/>
                <a:cs typeface="Lucida Sans"/>
              </a:rPr>
              <a:t> in</a:t>
            </a:r>
            <a:r>
              <a:rPr sz="1200" spc="-57">
                <a:solidFill>
                  <a:srgbClr val="242424"/>
                </a:solidFill>
                <a:latin typeface="Lucida Sans"/>
                <a:cs typeface="Lucida Sans"/>
              </a:rPr>
              <a:t> </a:t>
            </a:r>
            <a:r>
              <a:rPr sz="1200" spc="-22">
                <a:solidFill>
                  <a:srgbClr val="242424"/>
                </a:solidFill>
                <a:latin typeface="Lucida Sans"/>
                <a:cs typeface="Lucida Sans"/>
              </a:rPr>
              <a:t>University</a:t>
            </a:r>
            <a:r>
              <a:rPr sz="1200" spc="-35">
                <a:solidFill>
                  <a:srgbClr val="242424"/>
                </a:solidFill>
                <a:latin typeface="Lucida Sans"/>
                <a:cs typeface="Lucida Sans"/>
              </a:rPr>
              <a:t> </a:t>
            </a:r>
            <a:r>
              <a:rPr sz="1200" spc="-22">
                <a:solidFill>
                  <a:srgbClr val="242424"/>
                </a:solidFill>
                <a:latin typeface="Lucida Sans"/>
                <a:cs typeface="Lucida Sans"/>
              </a:rPr>
              <a:t>of </a:t>
            </a:r>
            <a:r>
              <a:rPr sz="1200">
                <a:solidFill>
                  <a:srgbClr val="242424"/>
                </a:solidFill>
                <a:latin typeface="Lucida Sans"/>
                <a:cs typeface="Lucida Sans"/>
              </a:rPr>
              <a:t>New</a:t>
            </a:r>
            <a:r>
              <a:rPr sz="1200" spc="-40">
                <a:solidFill>
                  <a:srgbClr val="242424"/>
                </a:solidFill>
                <a:latin typeface="Lucida Sans"/>
                <a:cs typeface="Lucida Sans"/>
              </a:rPr>
              <a:t> </a:t>
            </a:r>
            <a:r>
              <a:rPr sz="1200" spc="-49">
                <a:solidFill>
                  <a:srgbClr val="242424"/>
                </a:solidFill>
                <a:latin typeface="Lucida Sans"/>
                <a:cs typeface="Lucida Sans"/>
              </a:rPr>
              <a:t>Mexico’s</a:t>
            </a:r>
            <a:r>
              <a:rPr sz="1200" spc="-35">
                <a:solidFill>
                  <a:srgbClr val="242424"/>
                </a:solidFill>
                <a:latin typeface="Lucida Sans"/>
                <a:cs typeface="Lucida Sans"/>
              </a:rPr>
              <a:t> </a:t>
            </a:r>
            <a:r>
              <a:rPr sz="1200" spc="-26">
                <a:solidFill>
                  <a:srgbClr val="242424"/>
                </a:solidFill>
                <a:latin typeface="Lucida Sans"/>
                <a:cs typeface="Lucida Sans"/>
              </a:rPr>
              <a:t>reporting</a:t>
            </a:r>
            <a:r>
              <a:rPr sz="1200" spc="-35">
                <a:solidFill>
                  <a:srgbClr val="242424"/>
                </a:solidFill>
                <a:latin typeface="Lucida Sans"/>
                <a:cs typeface="Lucida Sans"/>
              </a:rPr>
              <a:t> </a:t>
            </a:r>
            <a:r>
              <a:rPr sz="1200" spc="-26">
                <a:solidFill>
                  <a:srgbClr val="242424"/>
                </a:solidFill>
                <a:latin typeface="Lucida Sans"/>
                <a:cs typeface="Lucida Sans"/>
              </a:rPr>
              <a:t>process</a:t>
            </a:r>
            <a:r>
              <a:rPr sz="1200" spc="-40">
                <a:solidFill>
                  <a:srgbClr val="242424"/>
                </a:solidFill>
                <a:latin typeface="Lucida Sans"/>
                <a:cs typeface="Lucida Sans"/>
              </a:rPr>
              <a:t> </a:t>
            </a:r>
            <a:r>
              <a:rPr sz="1200" spc="-9">
                <a:solidFill>
                  <a:srgbClr val="242424"/>
                </a:solidFill>
                <a:latin typeface="Lucida Sans"/>
                <a:cs typeface="Lucida Sans"/>
              </a:rPr>
              <a:t>and</a:t>
            </a:r>
            <a:r>
              <a:rPr sz="1200" spc="-35">
                <a:solidFill>
                  <a:srgbClr val="242424"/>
                </a:solidFill>
                <a:latin typeface="Lucida Sans"/>
                <a:cs typeface="Lucida Sans"/>
              </a:rPr>
              <a:t> </a:t>
            </a:r>
            <a:r>
              <a:rPr sz="1200" spc="-9">
                <a:solidFill>
                  <a:srgbClr val="242424"/>
                </a:solidFill>
                <a:latin typeface="Lucida Sans"/>
                <a:cs typeface="Lucida Sans"/>
              </a:rPr>
              <a:t>campus resources.</a:t>
            </a:r>
            <a:endParaRPr sz="1200">
              <a:latin typeface="Lucida Sans"/>
              <a:cs typeface="Lucida Sans"/>
            </a:endParaRPr>
          </a:p>
        </p:txBody>
      </p:sp>
      <p:sp>
        <p:nvSpPr>
          <p:cNvPr id="8" name="object 8"/>
          <p:cNvSpPr txBox="1"/>
          <p:nvPr/>
        </p:nvSpPr>
        <p:spPr>
          <a:xfrm>
            <a:off x="533400" y="2307667"/>
            <a:ext cx="5921118" cy="883477"/>
          </a:xfrm>
          <a:prstGeom prst="rect">
            <a:avLst/>
          </a:prstGeom>
        </p:spPr>
        <p:txBody>
          <a:bodyPr vert="horz" wrap="square" lIns="0" tIns="11206" rIns="0" bIns="0" rtlCol="0">
            <a:spAutoFit/>
          </a:bodyPr>
          <a:lstStyle/>
          <a:p>
            <a:pPr marL="11206" marR="4483">
              <a:lnSpc>
                <a:spcPct val="120800"/>
              </a:lnSpc>
              <a:spcBef>
                <a:spcPts val="88"/>
              </a:spcBef>
            </a:pPr>
            <a:r>
              <a:rPr sz="1200" spc="-26">
                <a:latin typeface="Lucida Sans"/>
                <a:cs typeface="Lucida Sans"/>
              </a:rPr>
              <a:t>Twenty-</a:t>
            </a:r>
            <a:r>
              <a:rPr sz="1200" spc="-18">
                <a:latin typeface="Lucida Sans"/>
                <a:cs typeface="Lucida Sans"/>
              </a:rPr>
              <a:t>seven</a:t>
            </a:r>
            <a:r>
              <a:rPr sz="1200" spc="-40">
                <a:latin typeface="Lucida Sans"/>
                <a:cs typeface="Lucida Sans"/>
              </a:rPr>
              <a:t> </a:t>
            </a:r>
            <a:r>
              <a:rPr sz="1200" spc="-18">
                <a:solidFill>
                  <a:srgbClr val="242424"/>
                </a:solidFill>
                <a:latin typeface="Lucida Sans"/>
                <a:cs typeface="Lucida Sans"/>
              </a:rPr>
              <a:t>percent</a:t>
            </a:r>
            <a:r>
              <a:rPr sz="1200" spc="-31">
                <a:solidFill>
                  <a:srgbClr val="242424"/>
                </a:solidFill>
                <a:latin typeface="Lucida Sans"/>
                <a:cs typeface="Lucida Sans"/>
              </a:rPr>
              <a:t> </a:t>
            </a:r>
            <a:r>
              <a:rPr sz="1200" spc="-18">
                <a:solidFill>
                  <a:srgbClr val="242424"/>
                </a:solidFill>
                <a:latin typeface="Lucida Sans"/>
                <a:cs typeface="Lucida Sans"/>
              </a:rPr>
              <a:t>(</a:t>
            </a:r>
            <a:r>
              <a:rPr sz="1200" spc="-18">
                <a:latin typeface="Lucida Sans"/>
                <a:cs typeface="Lucida Sans"/>
              </a:rPr>
              <a:t>27%</a:t>
            </a:r>
            <a:r>
              <a:rPr sz="1200" spc="-18">
                <a:solidFill>
                  <a:srgbClr val="242424"/>
                </a:solidFill>
                <a:latin typeface="Lucida Sans"/>
                <a:cs typeface="Lucida Sans"/>
              </a:rPr>
              <a:t>)</a:t>
            </a:r>
            <a:r>
              <a:rPr sz="1200" spc="-31">
                <a:solidFill>
                  <a:srgbClr val="242424"/>
                </a:solidFill>
                <a:latin typeface="Lucida Sans"/>
                <a:cs typeface="Lucida Sans"/>
              </a:rPr>
              <a:t> </a:t>
            </a:r>
            <a:r>
              <a:rPr sz="1200" spc="-26">
                <a:solidFill>
                  <a:srgbClr val="242424"/>
                </a:solidFill>
                <a:latin typeface="Lucida Sans"/>
                <a:cs typeface="Lucida Sans"/>
              </a:rPr>
              <a:t>of</a:t>
            </a:r>
            <a:r>
              <a:rPr sz="1200" spc="-31">
                <a:solidFill>
                  <a:srgbClr val="242424"/>
                </a:solidFill>
                <a:latin typeface="Lucida Sans"/>
                <a:cs typeface="Lucida Sans"/>
              </a:rPr>
              <a:t> </a:t>
            </a:r>
            <a:r>
              <a:rPr sz="1200" spc="-22">
                <a:solidFill>
                  <a:srgbClr val="242424"/>
                </a:solidFill>
                <a:latin typeface="Lucida Sans"/>
                <a:cs typeface="Lucida Sans"/>
              </a:rPr>
              <a:t>students</a:t>
            </a:r>
            <a:r>
              <a:rPr sz="1200" spc="-35">
                <a:solidFill>
                  <a:srgbClr val="242424"/>
                </a:solidFill>
                <a:latin typeface="Lucida Sans"/>
                <a:cs typeface="Lucida Sans"/>
              </a:rPr>
              <a:t> </a:t>
            </a:r>
            <a:r>
              <a:rPr sz="1200" spc="-9">
                <a:solidFill>
                  <a:srgbClr val="242424"/>
                </a:solidFill>
                <a:latin typeface="Lucida Sans"/>
                <a:cs typeface="Lucida Sans"/>
              </a:rPr>
              <a:t>indicated </a:t>
            </a:r>
            <a:r>
              <a:rPr sz="1200" spc="-18">
                <a:solidFill>
                  <a:srgbClr val="242424"/>
                </a:solidFill>
                <a:latin typeface="Lucida Sans"/>
                <a:cs typeface="Lucida Sans"/>
              </a:rPr>
              <a:t>that</a:t>
            </a:r>
            <a:r>
              <a:rPr sz="1200" spc="-49">
                <a:solidFill>
                  <a:srgbClr val="242424"/>
                </a:solidFill>
                <a:latin typeface="Lucida Sans"/>
                <a:cs typeface="Lucida Sans"/>
              </a:rPr>
              <a:t> </a:t>
            </a:r>
            <a:r>
              <a:rPr sz="1200" spc="-18">
                <a:solidFill>
                  <a:srgbClr val="242424"/>
                </a:solidFill>
                <a:latin typeface="Lucida Sans"/>
                <a:cs typeface="Lucida Sans"/>
              </a:rPr>
              <a:t>they</a:t>
            </a:r>
            <a:r>
              <a:rPr sz="1200" spc="-44">
                <a:solidFill>
                  <a:srgbClr val="242424"/>
                </a:solidFill>
                <a:latin typeface="Lucida Sans"/>
                <a:cs typeface="Lucida Sans"/>
              </a:rPr>
              <a:t> </a:t>
            </a:r>
            <a:r>
              <a:rPr sz="1200" spc="-18">
                <a:solidFill>
                  <a:srgbClr val="242424"/>
                </a:solidFill>
                <a:latin typeface="Lucida Sans"/>
                <a:cs typeface="Lucida Sans"/>
              </a:rPr>
              <a:t>would</a:t>
            </a:r>
            <a:r>
              <a:rPr sz="1200" spc="-44">
                <a:solidFill>
                  <a:srgbClr val="242424"/>
                </a:solidFill>
                <a:latin typeface="Lucida Sans"/>
                <a:cs typeface="Lucida Sans"/>
              </a:rPr>
              <a:t> </a:t>
            </a:r>
            <a:r>
              <a:rPr sz="1200" spc="-57">
                <a:solidFill>
                  <a:srgbClr val="242424"/>
                </a:solidFill>
                <a:latin typeface="Lucida Sans"/>
                <a:cs typeface="Lucida Sans"/>
              </a:rPr>
              <a:t>go</a:t>
            </a:r>
            <a:r>
              <a:rPr sz="1200" spc="-49">
                <a:solidFill>
                  <a:srgbClr val="242424"/>
                </a:solidFill>
                <a:latin typeface="Lucida Sans"/>
                <a:cs typeface="Lucida Sans"/>
              </a:rPr>
              <a:t> </a:t>
            </a:r>
            <a:r>
              <a:rPr sz="1200" spc="-18">
                <a:solidFill>
                  <a:srgbClr val="242424"/>
                </a:solidFill>
                <a:latin typeface="Lucida Sans"/>
                <a:cs typeface="Lucida Sans"/>
              </a:rPr>
              <a:t>to</a:t>
            </a:r>
            <a:r>
              <a:rPr sz="1200" spc="-44">
                <a:solidFill>
                  <a:srgbClr val="242424"/>
                </a:solidFill>
                <a:latin typeface="Lucida Sans"/>
                <a:cs typeface="Lucida Sans"/>
              </a:rPr>
              <a:t> </a:t>
            </a:r>
            <a:r>
              <a:rPr sz="1200" spc="-18">
                <a:solidFill>
                  <a:srgbClr val="242424"/>
                </a:solidFill>
                <a:latin typeface="Lucida Sans"/>
                <a:cs typeface="Lucida Sans"/>
              </a:rPr>
              <a:t>the</a:t>
            </a:r>
            <a:r>
              <a:rPr sz="1200" spc="-62">
                <a:solidFill>
                  <a:srgbClr val="242424"/>
                </a:solidFill>
                <a:latin typeface="Lucida Sans"/>
                <a:cs typeface="Lucida Sans"/>
              </a:rPr>
              <a:t> </a:t>
            </a:r>
            <a:r>
              <a:rPr sz="1200" spc="-18">
                <a:solidFill>
                  <a:srgbClr val="242424"/>
                </a:solidFill>
                <a:latin typeface="Lucida Sans"/>
                <a:cs typeface="Lucida Sans"/>
              </a:rPr>
              <a:t>Student</a:t>
            </a:r>
            <a:r>
              <a:rPr sz="1200" spc="-49">
                <a:solidFill>
                  <a:srgbClr val="242424"/>
                </a:solidFill>
                <a:latin typeface="Lucida Sans"/>
                <a:cs typeface="Lucida Sans"/>
              </a:rPr>
              <a:t> </a:t>
            </a:r>
            <a:r>
              <a:rPr sz="1200" spc="-18">
                <a:solidFill>
                  <a:srgbClr val="242424"/>
                </a:solidFill>
                <a:latin typeface="Lucida Sans"/>
                <a:cs typeface="Lucida Sans"/>
              </a:rPr>
              <a:t>Health</a:t>
            </a:r>
            <a:r>
              <a:rPr sz="1200" spc="-44">
                <a:solidFill>
                  <a:srgbClr val="242424"/>
                </a:solidFill>
                <a:latin typeface="Lucida Sans"/>
                <a:cs typeface="Lucida Sans"/>
              </a:rPr>
              <a:t> &amp; </a:t>
            </a:r>
            <a:r>
              <a:rPr sz="1200" spc="-35">
                <a:solidFill>
                  <a:srgbClr val="242424"/>
                </a:solidFill>
                <a:latin typeface="Lucida Sans"/>
                <a:cs typeface="Lucida Sans"/>
              </a:rPr>
              <a:t>Counseling</a:t>
            </a:r>
            <a:r>
              <a:rPr sz="1200" spc="-40">
                <a:solidFill>
                  <a:srgbClr val="242424"/>
                </a:solidFill>
                <a:latin typeface="Lucida Sans"/>
                <a:cs typeface="Lucida Sans"/>
              </a:rPr>
              <a:t> </a:t>
            </a:r>
            <a:r>
              <a:rPr sz="1200" spc="-44">
                <a:solidFill>
                  <a:srgbClr val="242424"/>
                </a:solidFill>
                <a:latin typeface="Lucida Sans"/>
                <a:cs typeface="Lucida Sans"/>
              </a:rPr>
              <a:t>(SHAC),</a:t>
            </a:r>
            <a:r>
              <a:rPr sz="1200" spc="-40">
                <a:solidFill>
                  <a:srgbClr val="242424"/>
                </a:solidFill>
                <a:latin typeface="Lucida Sans"/>
                <a:cs typeface="Lucida Sans"/>
              </a:rPr>
              <a:t> </a:t>
            </a:r>
            <a:r>
              <a:rPr sz="1200">
                <a:solidFill>
                  <a:srgbClr val="242424"/>
                </a:solidFill>
                <a:latin typeface="Lucida Sans"/>
                <a:cs typeface="Lucida Sans"/>
              </a:rPr>
              <a:t>34%</a:t>
            </a:r>
            <a:r>
              <a:rPr sz="1200" spc="-40">
                <a:solidFill>
                  <a:srgbClr val="242424"/>
                </a:solidFill>
                <a:latin typeface="Lucida Sans"/>
                <a:cs typeface="Lucida Sans"/>
              </a:rPr>
              <a:t> </a:t>
            </a:r>
            <a:r>
              <a:rPr sz="1200" spc="-18">
                <a:solidFill>
                  <a:srgbClr val="242424"/>
                </a:solidFill>
                <a:latin typeface="Lucida Sans"/>
                <a:cs typeface="Lucida Sans"/>
              </a:rPr>
              <a:t>would</a:t>
            </a:r>
            <a:r>
              <a:rPr sz="1200" spc="-40">
                <a:solidFill>
                  <a:srgbClr val="242424"/>
                </a:solidFill>
                <a:latin typeface="Lucida Sans"/>
                <a:cs typeface="Lucida Sans"/>
              </a:rPr>
              <a:t> </a:t>
            </a:r>
            <a:r>
              <a:rPr sz="1200" spc="-57">
                <a:solidFill>
                  <a:srgbClr val="242424"/>
                </a:solidFill>
                <a:latin typeface="Lucida Sans"/>
                <a:cs typeface="Lucida Sans"/>
              </a:rPr>
              <a:t>go</a:t>
            </a:r>
            <a:r>
              <a:rPr sz="1200" spc="-40">
                <a:solidFill>
                  <a:srgbClr val="242424"/>
                </a:solidFill>
                <a:latin typeface="Lucida Sans"/>
                <a:cs typeface="Lucida Sans"/>
              </a:rPr>
              <a:t> </a:t>
            </a:r>
            <a:r>
              <a:rPr sz="1200" spc="-26">
                <a:solidFill>
                  <a:srgbClr val="242424"/>
                </a:solidFill>
                <a:latin typeface="Lucida Sans"/>
                <a:cs typeface="Lucida Sans"/>
              </a:rPr>
              <a:t>to</a:t>
            </a:r>
            <a:r>
              <a:rPr sz="1200" spc="-49">
                <a:solidFill>
                  <a:srgbClr val="242424"/>
                </a:solidFill>
                <a:latin typeface="Lucida Sans"/>
                <a:cs typeface="Lucida Sans"/>
              </a:rPr>
              <a:t> </a:t>
            </a:r>
            <a:r>
              <a:rPr sz="1200" spc="-22">
                <a:solidFill>
                  <a:srgbClr val="242424"/>
                </a:solidFill>
                <a:latin typeface="Lucida Sans"/>
                <a:cs typeface="Lucida Sans"/>
              </a:rPr>
              <a:t>University</a:t>
            </a:r>
            <a:r>
              <a:rPr sz="1200" spc="-35">
                <a:solidFill>
                  <a:srgbClr val="242424"/>
                </a:solidFill>
                <a:latin typeface="Lucida Sans"/>
                <a:cs typeface="Lucida Sans"/>
              </a:rPr>
              <a:t> </a:t>
            </a:r>
            <a:r>
              <a:rPr sz="1200" spc="-22">
                <a:solidFill>
                  <a:srgbClr val="242424"/>
                </a:solidFill>
                <a:latin typeface="Lucida Sans"/>
                <a:cs typeface="Lucida Sans"/>
              </a:rPr>
              <a:t>of </a:t>
            </a:r>
            <a:r>
              <a:rPr sz="1200">
                <a:solidFill>
                  <a:srgbClr val="242424"/>
                </a:solidFill>
                <a:latin typeface="Lucida Sans"/>
                <a:cs typeface="Lucida Sans"/>
              </a:rPr>
              <a:t>New</a:t>
            </a:r>
            <a:r>
              <a:rPr sz="1200" spc="-40">
                <a:solidFill>
                  <a:srgbClr val="242424"/>
                </a:solidFill>
                <a:latin typeface="Lucida Sans"/>
                <a:cs typeface="Lucida Sans"/>
              </a:rPr>
              <a:t> </a:t>
            </a:r>
            <a:r>
              <a:rPr sz="1200" spc="-31">
                <a:solidFill>
                  <a:srgbClr val="242424"/>
                </a:solidFill>
                <a:latin typeface="Lucida Sans"/>
                <a:cs typeface="Lucida Sans"/>
              </a:rPr>
              <a:t>Mexico</a:t>
            </a:r>
            <a:r>
              <a:rPr sz="1200" spc="-40">
                <a:solidFill>
                  <a:srgbClr val="242424"/>
                </a:solidFill>
                <a:latin typeface="Lucida Sans"/>
                <a:cs typeface="Lucida Sans"/>
              </a:rPr>
              <a:t> </a:t>
            </a:r>
            <a:r>
              <a:rPr sz="1200" spc="-18">
                <a:solidFill>
                  <a:srgbClr val="242424"/>
                </a:solidFill>
                <a:latin typeface="Lucida Sans"/>
                <a:cs typeface="Lucida Sans"/>
              </a:rPr>
              <a:t>Police</a:t>
            </a:r>
            <a:r>
              <a:rPr sz="1200" spc="-35">
                <a:solidFill>
                  <a:srgbClr val="242424"/>
                </a:solidFill>
                <a:latin typeface="Lucida Sans"/>
                <a:cs typeface="Lucida Sans"/>
              </a:rPr>
              <a:t> </a:t>
            </a:r>
            <a:r>
              <a:rPr sz="1200" spc="-18">
                <a:solidFill>
                  <a:srgbClr val="242424"/>
                </a:solidFill>
                <a:latin typeface="Lucida Sans"/>
                <a:cs typeface="Lucida Sans"/>
              </a:rPr>
              <a:t>Department</a:t>
            </a:r>
            <a:r>
              <a:rPr sz="1200" spc="-40">
                <a:solidFill>
                  <a:srgbClr val="242424"/>
                </a:solidFill>
                <a:latin typeface="Lucida Sans"/>
                <a:cs typeface="Lucida Sans"/>
              </a:rPr>
              <a:t> </a:t>
            </a:r>
            <a:r>
              <a:rPr sz="1200" spc="-9">
                <a:solidFill>
                  <a:srgbClr val="242424"/>
                </a:solidFill>
                <a:latin typeface="Lucida Sans"/>
                <a:cs typeface="Lucida Sans"/>
              </a:rPr>
              <a:t>(UNMPD),</a:t>
            </a:r>
            <a:r>
              <a:rPr sz="1200" spc="-35">
                <a:solidFill>
                  <a:srgbClr val="242424"/>
                </a:solidFill>
                <a:latin typeface="Lucida Sans"/>
                <a:cs typeface="Lucida Sans"/>
              </a:rPr>
              <a:t> </a:t>
            </a:r>
            <a:r>
              <a:rPr sz="1200" spc="-9">
                <a:solidFill>
                  <a:srgbClr val="242424"/>
                </a:solidFill>
                <a:latin typeface="Lucida Sans"/>
                <a:cs typeface="Lucida Sans"/>
              </a:rPr>
              <a:t>and</a:t>
            </a:r>
            <a:r>
              <a:rPr sz="1200" spc="-44">
                <a:solidFill>
                  <a:srgbClr val="242424"/>
                </a:solidFill>
                <a:latin typeface="Lucida Sans"/>
                <a:cs typeface="Lucida Sans"/>
              </a:rPr>
              <a:t> </a:t>
            </a:r>
            <a:r>
              <a:rPr sz="1200" spc="-22">
                <a:solidFill>
                  <a:srgbClr val="242424"/>
                </a:solidFill>
                <a:latin typeface="Lucida Sans"/>
                <a:cs typeface="Lucida Sans"/>
              </a:rPr>
              <a:t>41% </a:t>
            </a:r>
            <a:r>
              <a:rPr sz="1200" spc="-18">
                <a:solidFill>
                  <a:srgbClr val="242424"/>
                </a:solidFill>
                <a:latin typeface="Lucida Sans"/>
                <a:cs typeface="Lucida Sans"/>
              </a:rPr>
              <a:t>would</a:t>
            </a:r>
            <a:r>
              <a:rPr sz="1200" spc="-49">
                <a:solidFill>
                  <a:srgbClr val="242424"/>
                </a:solidFill>
                <a:latin typeface="Lucida Sans"/>
                <a:cs typeface="Lucida Sans"/>
              </a:rPr>
              <a:t> </a:t>
            </a:r>
            <a:r>
              <a:rPr sz="1200" spc="-57">
                <a:solidFill>
                  <a:srgbClr val="242424"/>
                </a:solidFill>
                <a:latin typeface="Lucida Sans"/>
                <a:cs typeface="Lucida Sans"/>
              </a:rPr>
              <a:t>go</a:t>
            </a:r>
            <a:r>
              <a:rPr sz="1200" spc="-49">
                <a:solidFill>
                  <a:srgbClr val="242424"/>
                </a:solidFill>
                <a:latin typeface="Lucida Sans"/>
                <a:cs typeface="Lucida Sans"/>
              </a:rPr>
              <a:t> </a:t>
            </a:r>
            <a:r>
              <a:rPr sz="1200" spc="-18">
                <a:solidFill>
                  <a:srgbClr val="242424"/>
                </a:solidFill>
                <a:latin typeface="Lucida Sans"/>
                <a:cs typeface="Lucida Sans"/>
              </a:rPr>
              <a:t>to</a:t>
            </a:r>
            <a:r>
              <a:rPr sz="1200" spc="-44">
                <a:solidFill>
                  <a:srgbClr val="242424"/>
                </a:solidFill>
                <a:latin typeface="Lucida Sans"/>
                <a:cs typeface="Lucida Sans"/>
              </a:rPr>
              <a:t> </a:t>
            </a:r>
            <a:r>
              <a:rPr sz="1200" spc="-9">
                <a:solidFill>
                  <a:srgbClr val="242424"/>
                </a:solidFill>
                <a:latin typeface="Lucida Sans"/>
                <a:cs typeface="Lucida Sans"/>
              </a:rPr>
              <a:t>another</a:t>
            </a:r>
            <a:r>
              <a:rPr sz="1200" spc="-49">
                <a:solidFill>
                  <a:srgbClr val="242424"/>
                </a:solidFill>
                <a:latin typeface="Lucida Sans"/>
                <a:cs typeface="Lucida Sans"/>
              </a:rPr>
              <a:t> </a:t>
            </a:r>
            <a:r>
              <a:rPr sz="1200" spc="-18">
                <a:solidFill>
                  <a:srgbClr val="242424"/>
                </a:solidFill>
                <a:latin typeface="Lucida Sans"/>
                <a:cs typeface="Lucida Sans"/>
              </a:rPr>
              <a:t>employee</a:t>
            </a:r>
            <a:r>
              <a:rPr sz="1200" spc="-49">
                <a:solidFill>
                  <a:srgbClr val="242424"/>
                </a:solidFill>
                <a:latin typeface="Lucida Sans"/>
                <a:cs typeface="Lucida Sans"/>
              </a:rPr>
              <a:t> </a:t>
            </a:r>
            <a:r>
              <a:rPr sz="1200" spc="-44">
                <a:solidFill>
                  <a:srgbClr val="242424"/>
                </a:solidFill>
                <a:latin typeface="Lucida Sans"/>
                <a:cs typeface="Lucida Sans"/>
              </a:rPr>
              <a:t>if </a:t>
            </a:r>
            <a:r>
              <a:rPr sz="1200" spc="-18">
                <a:solidFill>
                  <a:srgbClr val="242424"/>
                </a:solidFill>
                <a:latin typeface="Lucida Sans"/>
                <a:cs typeface="Lucida Sans"/>
              </a:rPr>
              <a:t>they</a:t>
            </a:r>
            <a:r>
              <a:rPr sz="1200" spc="-49">
                <a:solidFill>
                  <a:srgbClr val="242424"/>
                </a:solidFill>
                <a:latin typeface="Lucida Sans"/>
                <a:cs typeface="Lucida Sans"/>
              </a:rPr>
              <a:t> </a:t>
            </a:r>
            <a:r>
              <a:rPr sz="1200" spc="-9">
                <a:solidFill>
                  <a:srgbClr val="242424"/>
                </a:solidFill>
                <a:latin typeface="Lucida Sans"/>
                <a:cs typeface="Lucida Sans"/>
              </a:rPr>
              <a:t>experienced </a:t>
            </a:r>
            <a:r>
              <a:rPr sz="1200" spc="-35">
                <a:solidFill>
                  <a:srgbClr val="242424"/>
                </a:solidFill>
                <a:latin typeface="Lucida Sans"/>
                <a:cs typeface="Lucida Sans"/>
              </a:rPr>
              <a:t>sexual </a:t>
            </a:r>
            <a:r>
              <a:rPr sz="1200" spc="-9">
                <a:solidFill>
                  <a:srgbClr val="242424"/>
                </a:solidFill>
                <a:latin typeface="Lucida Sans"/>
                <a:cs typeface="Lucida Sans"/>
              </a:rPr>
              <a:t>and</a:t>
            </a:r>
            <a:r>
              <a:rPr sz="1200" spc="-31">
                <a:solidFill>
                  <a:srgbClr val="242424"/>
                </a:solidFill>
                <a:latin typeface="Lucida Sans"/>
                <a:cs typeface="Lucida Sans"/>
              </a:rPr>
              <a:t> </a:t>
            </a:r>
            <a:r>
              <a:rPr sz="1200" spc="-22">
                <a:solidFill>
                  <a:srgbClr val="242424"/>
                </a:solidFill>
                <a:latin typeface="Lucida Sans"/>
                <a:cs typeface="Lucida Sans"/>
              </a:rPr>
              <a:t>interpersonal</a:t>
            </a:r>
            <a:r>
              <a:rPr sz="1200" spc="-31">
                <a:solidFill>
                  <a:srgbClr val="242424"/>
                </a:solidFill>
                <a:latin typeface="Lucida Sans"/>
                <a:cs typeface="Lucida Sans"/>
              </a:rPr>
              <a:t> </a:t>
            </a:r>
            <a:r>
              <a:rPr sz="1200" spc="-9">
                <a:solidFill>
                  <a:srgbClr val="242424"/>
                </a:solidFill>
                <a:latin typeface="Lucida Sans"/>
                <a:cs typeface="Lucida Sans"/>
              </a:rPr>
              <a:t>violence.</a:t>
            </a:r>
            <a:endParaRPr sz="1200">
              <a:latin typeface="Lucida Sans"/>
              <a:cs typeface="Lucida Sans"/>
            </a:endParaRPr>
          </a:p>
        </p:txBody>
      </p:sp>
      <p:sp>
        <p:nvSpPr>
          <p:cNvPr id="9" name="object 9"/>
          <p:cNvSpPr txBox="1"/>
          <p:nvPr/>
        </p:nvSpPr>
        <p:spPr>
          <a:xfrm>
            <a:off x="533399" y="3383411"/>
            <a:ext cx="5912933" cy="1106936"/>
          </a:xfrm>
          <a:prstGeom prst="rect">
            <a:avLst/>
          </a:prstGeom>
        </p:spPr>
        <p:txBody>
          <a:bodyPr vert="horz" wrap="square" lIns="0" tIns="11206" rIns="0" bIns="0" rtlCol="0">
            <a:spAutoFit/>
          </a:bodyPr>
          <a:lstStyle/>
          <a:p>
            <a:pPr marL="11206" marR="4483">
              <a:lnSpc>
                <a:spcPct val="120800"/>
              </a:lnSpc>
              <a:spcBef>
                <a:spcPts val="88"/>
              </a:spcBef>
            </a:pPr>
            <a:r>
              <a:rPr sz="1200" spc="-9">
                <a:latin typeface="Lucida Sans"/>
                <a:cs typeface="Lucida Sans"/>
              </a:rPr>
              <a:t>Seventy-</a:t>
            </a:r>
            <a:r>
              <a:rPr sz="1200" spc="-18">
                <a:latin typeface="Lucida Sans"/>
                <a:cs typeface="Lucida Sans"/>
              </a:rPr>
              <a:t>nine</a:t>
            </a:r>
            <a:r>
              <a:rPr sz="1200" spc="-49">
                <a:latin typeface="Lucida Sans"/>
                <a:cs typeface="Lucida Sans"/>
              </a:rPr>
              <a:t> </a:t>
            </a:r>
            <a:r>
              <a:rPr sz="1200" spc="-18">
                <a:solidFill>
                  <a:srgbClr val="242424"/>
                </a:solidFill>
                <a:latin typeface="Lucida Sans"/>
                <a:cs typeface="Lucida Sans"/>
              </a:rPr>
              <a:t>percent</a:t>
            </a:r>
            <a:r>
              <a:rPr sz="1200" spc="-40">
                <a:solidFill>
                  <a:srgbClr val="242424"/>
                </a:solidFill>
                <a:latin typeface="Lucida Sans"/>
                <a:cs typeface="Lucida Sans"/>
              </a:rPr>
              <a:t> </a:t>
            </a:r>
            <a:r>
              <a:rPr sz="1200" spc="-18">
                <a:solidFill>
                  <a:srgbClr val="242424"/>
                </a:solidFill>
                <a:latin typeface="Lucida Sans"/>
                <a:cs typeface="Lucida Sans"/>
              </a:rPr>
              <a:t>(79%)</a:t>
            </a:r>
            <a:r>
              <a:rPr sz="1200" spc="-44">
                <a:solidFill>
                  <a:srgbClr val="242424"/>
                </a:solidFill>
                <a:latin typeface="Lucida Sans"/>
                <a:cs typeface="Lucida Sans"/>
              </a:rPr>
              <a:t> </a:t>
            </a:r>
            <a:r>
              <a:rPr sz="1200" spc="-26">
                <a:solidFill>
                  <a:srgbClr val="242424"/>
                </a:solidFill>
                <a:latin typeface="Lucida Sans"/>
                <a:cs typeface="Lucida Sans"/>
              </a:rPr>
              <a:t>of</a:t>
            </a:r>
            <a:r>
              <a:rPr sz="1200" spc="-40">
                <a:solidFill>
                  <a:srgbClr val="242424"/>
                </a:solidFill>
                <a:latin typeface="Lucida Sans"/>
                <a:cs typeface="Lucida Sans"/>
              </a:rPr>
              <a:t> </a:t>
            </a:r>
            <a:r>
              <a:rPr sz="1200" spc="-22">
                <a:solidFill>
                  <a:srgbClr val="242424"/>
                </a:solidFill>
                <a:latin typeface="Lucida Sans"/>
                <a:cs typeface="Lucida Sans"/>
              </a:rPr>
              <a:t>students</a:t>
            </a:r>
            <a:r>
              <a:rPr sz="1200" spc="-44">
                <a:solidFill>
                  <a:srgbClr val="242424"/>
                </a:solidFill>
                <a:latin typeface="Lucida Sans"/>
                <a:cs typeface="Lucida Sans"/>
              </a:rPr>
              <a:t> </a:t>
            </a:r>
            <a:r>
              <a:rPr sz="1200" spc="-9">
                <a:solidFill>
                  <a:srgbClr val="242424"/>
                </a:solidFill>
                <a:latin typeface="Lucida Sans"/>
                <a:cs typeface="Lucida Sans"/>
              </a:rPr>
              <a:t>believed </a:t>
            </a:r>
            <a:r>
              <a:rPr sz="1200" spc="-18">
                <a:solidFill>
                  <a:srgbClr val="242424"/>
                </a:solidFill>
                <a:latin typeface="Lucida Sans"/>
                <a:cs typeface="Lucida Sans"/>
              </a:rPr>
              <a:t>that</a:t>
            </a:r>
            <a:r>
              <a:rPr sz="1200" spc="-49">
                <a:solidFill>
                  <a:srgbClr val="242424"/>
                </a:solidFill>
                <a:latin typeface="Lucida Sans"/>
                <a:cs typeface="Lucida Sans"/>
              </a:rPr>
              <a:t> </a:t>
            </a:r>
            <a:r>
              <a:rPr sz="1200" spc="-18">
                <a:solidFill>
                  <a:srgbClr val="242424"/>
                </a:solidFill>
                <a:latin typeface="Lucida Sans"/>
                <a:cs typeface="Lucida Sans"/>
              </a:rPr>
              <a:t>their</a:t>
            </a:r>
            <a:r>
              <a:rPr sz="1200" spc="-49">
                <a:solidFill>
                  <a:srgbClr val="242424"/>
                </a:solidFill>
                <a:latin typeface="Lucida Sans"/>
                <a:cs typeface="Lucida Sans"/>
              </a:rPr>
              <a:t> </a:t>
            </a:r>
            <a:r>
              <a:rPr sz="1200" spc="-22">
                <a:solidFill>
                  <a:srgbClr val="242424"/>
                </a:solidFill>
                <a:latin typeface="Lucida Sans"/>
                <a:cs typeface="Lucida Sans"/>
              </a:rPr>
              <a:t>case</a:t>
            </a:r>
            <a:r>
              <a:rPr sz="1200" spc="-49">
                <a:solidFill>
                  <a:srgbClr val="242424"/>
                </a:solidFill>
                <a:latin typeface="Lucida Sans"/>
                <a:cs typeface="Lucida Sans"/>
              </a:rPr>
              <a:t> </a:t>
            </a:r>
            <a:r>
              <a:rPr sz="1200" spc="-18">
                <a:solidFill>
                  <a:srgbClr val="242424"/>
                </a:solidFill>
                <a:latin typeface="Lucida Sans"/>
                <a:cs typeface="Lucida Sans"/>
              </a:rPr>
              <a:t>would</a:t>
            </a:r>
            <a:r>
              <a:rPr sz="1200" spc="-44">
                <a:solidFill>
                  <a:srgbClr val="242424"/>
                </a:solidFill>
                <a:latin typeface="Lucida Sans"/>
                <a:cs typeface="Lucida Sans"/>
              </a:rPr>
              <a:t> </a:t>
            </a:r>
            <a:r>
              <a:rPr sz="1200">
                <a:solidFill>
                  <a:srgbClr val="242424"/>
                </a:solidFill>
                <a:latin typeface="Lucida Sans"/>
                <a:cs typeface="Lucida Sans"/>
              </a:rPr>
              <a:t>be</a:t>
            </a:r>
            <a:r>
              <a:rPr sz="1200" spc="-49">
                <a:solidFill>
                  <a:srgbClr val="242424"/>
                </a:solidFill>
                <a:latin typeface="Lucida Sans"/>
                <a:cs typeface="Lucida Sans"/>
              </a:rPr>
              <a:t> </a:t>
            </a:r>
            <a:r>
              <a:rPr sz="1200" spc="-22">
                <a:solidFill>
                  <a:srgbClr val="242424"/>
                </a:solidFill>
                <a:latin typeface="Lucida Sans"/>
                <a:cs typeface="Lucida Sans"/>
              </a:rPr>
              <a:t>taken</a:t>
            </a:r>
            <a:r>
              <a:rPr sz="1200" spc="-49">
                <a:solidFill>
                  <a:srgbClr val="242424"/>
                </a:solidFill>
                <a:latin typeface="Lucida Sans"/>
                <a:cs typeface="Lucida Sans"/>
              </a:rPr>
              <a:t> </a:t>
            </a:r>
            <a:r>
              <a:rPr sz="1200" spc="-35">
                <a:solidFill>
                  <a:srgbClr val="242424"/>
                </a:solidFill>
                <a:latin typeface="Lucida Sans"/>
                <a:cs typeface="Lucida Sans"/>
              </a:rPr>
              <a:t>seriously,</a:t>
            </a:r>
            <a:r>
              <a:rPr sz="1200" spc="-49">
                <a:solidFill>
                  <a:srgbClr val="242424"/>
                </a:solidFill>
                <a:latin typeface="Lucida Sans"/>
                <a:cs typeface="Lucida Sans"/>
              </a:rPr>
              <a:t> </a:t>
            </a:r>
            <a:r>
              <a:rPr sz="1200" spc="-18">
                <a:solidFill>
                  <a:srgbClr val="242424"/>
                </a:solidFill>
                <a:latin typeface="Lucida Sans"/>
                <a:cs typeface="Lucida Sans"/>
              </a:rPr>
              <a:t>and</a:t>
            </a:r>
            <a:r>
              <a:rPr sz="1200" spc="-75">
                <a:solidFill>
                  <a:srgbClr val="242424"/>
                </a:solidFill>
                <a:latin typeface="Lucida Sans"/>
                <a:cs typeface="Lucida Sans"/>
              </a:rPr>
              <a:t> </a:t>
            </a:r>
            <a:r>
              <a:rPr sz="1200" spc="-22">
                <a:solidFill>
                  <a:srgbClr val="242424"/>
                </a:solidFill>
                <a:latin typeface="Lucida Sans"/>
                <a:cs typeface="Lucida Sans"/>
              </a:rPr>
              <a:t>13% </a:t>
            </a:r>
            <a:r>
              <a:rPr sz="1200" spc="-26">
                <a:solidFill>
                  <a:srgbClr val="242424"/>
                </a:solidFill>
                <a:latin typeface="Lucida Sans"/>
                <a:cs typeface="Lucida Sans"/>
              </a:rPr>
              <a:t>of</a:t>
            </a:r>
            <a:r>
              <a:rPr sz="1200" spc="-44">
                <a:solidFill>
                  <a:srgbClr val="242424"/>
                </a:solidFill>
                <a:latin typeface="Lucida Sans"/>
                <a:cs typeface="Lucida Sans"/>
              </a:rPr>
              <a:t> </a:t>
            </a:r>
            <a:r>
              <a:rPr sz="1200" spc="-22">
                <a:solidFill>
                  <a:srgbClr val="242424"/>
                </a:solidFill>
                <a:latin typeface="Lucida Sans"/>
                <a:cs typeface="Lucida Sans"/>
              </a:rPr>
              <a:t>students</a:t>
            </a:r>
            <a:r>
              <a:rPr sz="1200" spc="-44">
                <a:solidFill>
                  <a:srgbClr val="242424"/>
                </a:solidFill>
                <a:latin typeface="Lucida Sans"/>
                <a:cs typeface="Lucida Sans"/>
              </a:rPr>
              <a:t> </a:t>
            </a:r>
            <a:r>
              <a:rPr sz="1200" spc="-18">
                <a:solidFill>
                  <a:srgbClr val="242424"/>
                </a:solidFill>
                <a:latin typeface="Lucida Sans"/>
                <a:cs typeface="Lucida Sans"/>
              </a:rPr>
              <a:t>believed</a:t>
            </a:r>
            <a:r>
              <a:rPr sz="1200" spc="-40">
                <a:solidFill>
                  <a:srgbClr val="242424"/>
                </a:solidFill>
                <a:latin typeface="Lucida Sans"/>
                <a:cs typeface="Lucida Sans"/>
              </a:rPr>
              <a:t> </a:t>
            </a:r>
            <a:r>
              <a:rPr sz="1200" spc="-22">
                <a:solidFill>
                  <a:srgbClr val="242424"/>
                </a:solidFill>
                <a:latin typeface="Lucida Sans"/>
                <a:cs typeface="Lucida Sans"/>
              </a:rPr>
              <a:t>that</a:t>
            </a:r>
            <a:r>
              <a:rPr sz="1200" spc="-57">
                <a:solidFill>
                  <a:srgbClr val="242424"/>
                </a:solidFill>
                <a:latin typeface="Lucida Sans"/>
                <a:cs typeface="Lucida Sans"/>
              </a:rPr>
              <a:t> </a:t>
            </a:r>
            <a:r>
              <a:rPr sz="1200" spc="-22">
                <a:solidFill>
                  <a:srgbClr val="242424"/>
                </a:solidFill>
                <a:latin typeface="Lucida Sans"/>
                <a:cs typeface="Lucida Sans"/>
              </a:rPr>
              <a:t>University</a:t>
            </a:r>
            <a:r>
              <a:rPr sz="1200" spc="-44">
                <a:solidFill>
                  <a:srgbClr val="242424"/>
                </a:solidFill>
                <a:latin typeface="Lucida Sans"/>
                <a:cs typeface="Lucida Sans"/>
              </a:rPr>
              <a:t> </a:t>
            </a:r>
            <a:r>
              <a:rPr sz="1200" spc="-26">
                <a:solidFill>
                  <a:srgbClr val="242424"/>
                </a:solidFill>
                <a:latin typeface="Lucida Sans"/>
                <a:cs typeface="Lucida Sans"/>
              </a:rPr>
              <a:t>of</a:t>
            </a:r>
            <a:r>
              <a:rPr sz="1200" spc="-40">
                <a:solidFill>
                  <a:srgbClr val="242424"/>
                </a:solidFill>
                <a:latin typeface="Lucida Sans"/>
                <a:cs typeface="Lucida Sans"/>
              </a:rPr>
              <a:t> </a:t>
            </a:r>
            <a:r>
              <a:rPr sz="1200">
                <a:solidFill>
                  <a:srgbClr val="242424"/>
                </a:solidFill>
                <a:latin typeface="Lucida Sans"/>
                <a:cs typeface="Lucida Sans"/>
              </a:rPr>
              <a:t>New</a:t>
            </a:r>
            <a:r>
              <a:rPr sz="1200" spc="-44">
                <a:solidFill>
                  <a:srgbClr val="242424"/>
                </a:solidFill>
                <a:latin typeface="Lucida Sans"/>
                <a:cs typeface="Lucida Sans"/>
              </a:rPr>
              <a:t> </a:t>
            </a:r>
            <a:r>
              <a:rPr sz="1200" spc="-9">
                <a:solidFill>
                  <a:srgbClr val="242424"/>
                </a:solidFill>
                <a:latin typeface="Lucida Sans"/>
                <a:cs typeface="Lucida Sans"/>
              </a:rPr>
              <a:t>Mexico </a:t>
            </a:r>
            <a:r>
              <a:rPr sz="1200" spc="-18">
                <a:solidFill>
                  <a:srgbClr val="242424"/>
                </a:solidFill>
                <a:latin typeface="Lucida Sans"/>
                <a:cs typeface="Lucida Sans"/>
              </a:rPr>
              <a:t>would</a:t>
            </a:r>
            <a:r>
              <a:rPr sz="1200" spc="-57">
                <a:solidFill>
                  <a:srgbClr val="242424"/>
                </a:solidFill>
                <a:latin typeface="Lucida Sans"/>
                <a:cs typeface="Lucida Sans"/>
              </a:rPr>
              <a:t> </a:t>
            </a:r>
            <a:r>
              <a:rPr sz="1200" spc="-18">
                <a:solidFill>
                  <a:srgbClr val="242424"/>
                </a:solidFill>
                <a:latin typeface="Lucida Sans"/>
                <a:cs typeface="Lucida Sans"/>
              </a:rPr>
              <a:t>blame</a:t>
            </a:r>
            <a:r>
              <a:rPr sz="1200" spc="-57">
                <a:solidFill>
                  <a:srgbClr val="242424"/>
                </a:solidFill>
                <a:latin typeface="Lucida Sans"/>
                <a:cs typeface="Lucida Sans"/>
              </a:rPr>
              <a:t> </a:t>
            </a:r>
            <a:r>
              <a:rPr sz="1200" spc="-9">
                <a:solidFill>
                  <a:srgbClr val="242424"/>
                </a:solidFill>
                <a:latin typeface="Lucida Sans"/>
                <a:cs typeface="Lucida Sans"/>
              </a:rPr>
              <a:t>them</a:t>
            </a:r>
            <a:r>
              <a:rPr sz="1200" spc="-57">
                <a:solidFill>
                  <a:srgbClr val="242424"/>
                </a:solidFill>
                <a:latin typeface="Lucida Sans"/>
                <a:cs typeface="Lucida Sans"/>
              </a:rPr>
              <a:t> </a:t>
            </a:r>
            <a:r>
              <a:rPr sz="1200">
                <a:solidFill>
                  <a:srgbClr val="242424"/>
                </a:solidFill>
                <a:latin typeface="Lucida Sans"/>
                <a:cs typeface="Lucida Sans"/>
              </a:rPr>
              <a:t>or</a:t>
            </a:r>
            <a:r>
              <a:rPr sz="1200" spc="-57">
                <a:solidFill>
                  <a:srgbClr val="242424"/>
                </a:solidFill>
                <a:latin typeface="Lucida Sans"/>
                <a:cs typeface="Lucida Sans"/>
              </a:rPr>
              <a:t> </a:t>
            </a:r>
            <a:r>
              <a:rPr sz="1200" spc="-18">
                <a:solidFill>
                  <a:srgbClr val="242424"/>
                </a:solidFill>
                <a:latin typeface="Lucida Sans"/>
                <a:cs typeface="Lucida Sans"/>
              </a:rPr>
              <a:t>not</a:t>
            </a:r>
            <a:r>
              <a:rPr sz="1200" spc="-53">
                <a:solidFill>
                  <a:srgbClr val="242424"/>
                </a:solidFill>
                <a:latin typeface="Lucida Sans"/>
                <a:cs typeface="Lucida Sans"/>
              </a:rPr>
              <a:t> </a:t>
            </a:r>
            <a:r>
              <a:rPr sz="1200" spc="-18">
                <a:solidFill>
                  <a:srgbClr val="242424"/>
                </a:solidFill>
                <a:latin typeface="Lucida Sans"/>
                <a:cs typeface="Lucida Sans"/>
              </a:rPr>
              <a:t>believe</a:t>
            </a:r>
            <a:r>
              <a:rPr sz="1200" spc="-57">
                <a:solidFill>
                  <a:srgbClr val="242424"/>
                </a:solidFill>
                <a:latin typeface="Lucida Sans"/>
                <a:cs typeface="Lucida Sans"/>
              </a:rPr>
              <a:t> </a:t>
            </a:r>
            <a:r>
              <a:rPr sz="1200" spc="-9">
                <a:solidFill>
                  <a:srgbClr val="242424"/>
                </a:solidFill>
                <a:latin typeface="Lucida Sans"/>
                <a:cs typeface="Lucida Sans"/>
              </a:rPr>
              <a:t>them</a:t>
            </a:r>
            <a:r>
              <a:rPr sz="1200" spc="-57">
                <a:solidFill>
                  <a:srgbClr val="242424"/>
                </a:solidFill>
                <a:latin typeface="Lucida Sans"/>
                <a:cs typeface="Lucida Sans"/>
              </a:rPr>
              <a:t> </a:t>
            </a:r>
            <a:r>
              <a:rPr sz="1200" spc="-18">
                <a:solidFill>
                  <a:srgbClr val="242424"/>
                </a:solidFill>
                <a:latin typeface="Lucida Sans"/>
                <a:cs typeface="Lucida Sans"/>
              </a:rPr>
              <a:t>about</a:t>
            </a:r>
            <a:r>
              <a:rPr sz="1200" spc="-57">
                <a:solidFill>
                  <a:srgbClr val="242424"/>
                </a:solidFill>
                <a:latin typeface="Lucida Sans"/>
                <a:cs typeface="Lucida Sans"/>
              </a:rPr>
              <a:t> </a:t>
            </a:r>
            <a:r>
              <a:rPr sz="1200" spc="-22">
                <a:solidFill>
                  <a:srgbClr val="242424"/>
                </a:solidFill>
                <a:latin typeface="Lucida Sans"/>
                <a:cs typeface="Lucida Sans"/>
              </a:rPr>
              <a:t>the </a:t>
            </a:r>
            <a:r>
              <a:rPr sz="1200" spc="-31">
                <a:solidFill>
                  <a:srgbClr val="242424"/>
                </a:solidFill>
                <a:latin typeface="Lucida Sans"/>
                <a:cs typeface="Lucida Sans"/>
              </a:rPr>
              <a:t>incident.</a:t>
            </a:r>
            <a:r>
              <a:rPr sz="1200" spc="-35">
                <a:solidFill>
                  <a:srgbClr val="242424"/>
                </a:solidFill>
                <a:latin typeface="Lucida Sans"/>
                <a:cs typeface="Lucida Sans"/>
              </a:rPr>
              <a:t> </a:t>
            </a:r>
            <a:r>
              <a:rPr sz="1200" spc="-31">
                <a:solidFill>
                  <a:srgbClr val="242424"/>
                </a:solidFill>
                <a:latin typeface="Lucida Sans"/>
                <a:cs typeface="Lucida Sans"/>
              </a:rPr>
              <a:t>Eighty-</a:t>
            </a:r>
            <a:r>
              <a:rPr sz="1200" spc="-18">
                <a:solidFill>
                  <a:srgbClr val="242424"/>
                </a:solidFill>
                <a:latin typeface="Lucida Sans"/>
                <a:cs typeface="Lucida Sans"/>
              </a:rPr>
              <a:t>four</a:t>
            </a:r>
            <a:r>
              <a:rPr sz="1200" spc="-31">
                <a:solidFill>
                  <a:srgbClr val="242424"/>
                </a:solidFill>
                <a:latin typeface="Lucida Sans"/>
                <a:cs typeface="Lucida Sans"/>
              </a:rPr>
              <a:t> </a:t>
            </a:r>
            <a:r>
              <a:rPr sz="1200" spc="-18">
                <a:solidFill>
                  <a:srgbClr val="242424"/>
                </a:solidFill>
                <a:latin typeface="Lucida Sans"/>
                <a:cs typeface="Lucida Sans"/>
              </a:rPr>
              <a:t>percent</a:t>
            </a:r>
            <a:r>
              <a:rPr sz="1200" spc="-31">
                <a:solidFill>
                  <a:srgbClr val="242424"/>
                </a:solidFill>
                <a:latin typeface="Lucida Sans"/>
                <a:cs typeface="Lucida Sans"/>
              </a:rPr>
              <a:t> </a:t>
            </a:r>
            <a:r>
              <a:rPr sz="1200" spc="-18">
                <a:solidFill>
                  <a:srgbClr val="242424"/>
                </a:solidFill>
                <a:latin typeface="Lucida Sans"/>
                <a:cs typeface="Lucida Sans"/>
              </a:rPr>
              <a:t>(84%)</a:t>
            </a:r>
            <a:r>
              <a:rPr sz="1200" spc="-31">
                <a:solidFill>
                  <a:srgbClr val="242424"/>
                </a:solidFill>
                <a:latin typeface="Lucida Sans"/>
                <a:cs typeface="Lucida Sans"/>
              </a:rPr>
              <a:t> </a:t>
            </a:r>
            <a:r>
              <a:rPr sz="1200" spc="-26">
                <a:solidFill>
                  <a:srgbClr val="242424"/>
                </a:solidFill>
                <a:latin typeface="Lucida Sans"/>
                <a:cs typeface="Lucida Sans"/>
              </a:rPr>
              <a:t>of</a:t>
            </a:r>
            <a:r>
              <a:rPr sz="1200" spc="-31">
                <a:solidFill>
                  <a:srgbClr val="242424"/>
                </a:solidFill>
                <a:latin typeface="Lucida Sans"/>
                <a:cs typeface="Lucida Sans"/>
              </a:rPr>
              <a:t> </a:t>
            </a:r>
            <a:r>
              <a:rPr sz="1200" spc="-9">
                <a:solidFill>
                  <a:srgbClr val="242424"/>
                </a:solidFill>
                <a:latin typeface="Lucida Sans"/>
                <a:cs typeface="Lucida Sans"/>
              </a:rPr>
              <a:t>students </a:t>
            </a:r>
            <a:r>
              <a:rPr sz="1200" spc="-18">
                <a:solidFill>
                  <a:srgbClr val="242424"/>
                </a:solidFill>
                <a:latin typeface="Lucida Sans"/>
                <a:cs typeface="Lucida Sans"/>
              </a:rPr>
              <a:t>believed</a:t>
            </a:r>
            <a:r>
              <a:rPr sz="1200" spc="-53">
                <a:solidFill>
                  <a:srgbClr val="242424"/>
                </a:solidFill>
                <a:latin typeface="Lucida Sans"/>
                <a:cs typeface="Lucida Sans"/>
              </a:rPr>
              <a:t> </a:t>
            </a:r>
            <a:r>
              <a:rPr sz="1200" spc="-18">
                <a:solidFill>
                  <a:srgbClr val="242424"/>
                </a:solidFill>
                <a:latin typeface="Lucida Sans"/>
                <a:cs typeface="Lucida Sans"/>
              </a:rPr>
              <a:t>that</a:t>
            </a:r>
            <a:r>
              <a:rPr sz="1200" spc="-49">
                <a:solidFill>
                  <a:srgbClr val="242424"/>
                </a:solidFill>
                <a:latin typeface="Lucida Sans"/>
                <a:cs typeface="Lucida Sans"/>
              </a:rPr>
              <a:t> </a:t>
            </a:r>
            <a:r>
              <a:rPr sz="1200" spc="-18">
                <a:solidFill>
                  <a:srgbClr val="242424"/>
                </a:solidFill>
                <a:latin typeface="Lucida Sans"/>
                <a:cs typeface="Lucida Sans"/>
              </a:rPr>
              <a:t>their</a:t>
            </a:r>
            <a:r>
              <a:rPr sz="1200" spc="-49">
                <a:solidFill>
                  <a:srgbClr val="242424"/>
                </a:solidFill>
                <a:latin typeface="Lucida Sans"/>
                <a:cs typeface="Lucida Sans"/>
              </a:rPr>
              <a:t> </a:t>
            </a:r>
            <a:r>
              <a:rPr sz="1200" spc="-26">
                <a:solidFill>
                  <a:srgbClr val="242424"/>
                </a:solidFill>
                <a:latin typeface="Lucida Sans"/>
                <a:cs typeface="Lucida Sans"/>
              </a:rPr>
              <a:t>privacy</a:t>
            </a:r>
            <a:r>
              <a:rPr sz="1200" spc="-49">
                <a:solidFill>
                  <a:srgbClr val="242424"/>
                </a:solidFill>
                <a:latin typeface="Lucida Sans"/>
                <a:cs typeface="Lucida Sans"/>
              </a:rPr>
              <a:t> </a:t>
            </a:r>
            <a:r>
              <a:rPr sz="1200" spc="-18">
                <a:solidFill>
                  <a:srgbClr val="242424"/>
                </a:solidFill>
                <a:latin typeface="Lucida Sans"/>
                <a:cs typeface="Lucida Sans"/>
              </a:rPr>
              <a:t>would</a:t>
            </a:r>
            <a:r>
              <a:rPr sz="1200" spc="-49">
                <a:solidFill>
                  <a:srgbClr val="242424"/>
                </a:solidFill>
                <a:latin typeface="Lucida Sans"/>
                <a:cs typeface="Lucida Sans"/>
              </a:rPr>
              <a:t> </a:t>
            </a:r>
            <a:r>
              <a:rPr sz="1200">
                <a:solidFill>
                  <a:srgbClr val="242424"/>
                </a:solidFill>
                <a:latin typeface="Lucida Sans"/>
                <a:cs typeface="Lucida Sans"/>
              </a:rPr>
              <a:t>be</a:t>
            </a:r>
            <a:r>
              <a:rPr sz="1200" spc="-53">
                <a:solidFill>
                  <a:srgbClr val="242424"/>
                </a:solidFill>
                <a:latin typeface="Lucida Sans"/>
                <a:cs typeface="Lucida Sans"/>
              </a:rPr>
              <a:t> </a:t>
            </a:r>
            <a:r>
              <a:rPr sz="1200" spc="-9">
                <a:solidFill>
                  <a:srgbClr val="242424"/>
                </a:solidFill>
                <a:latin typeface="Lucida Sans"/>
                <a:cs typeface="Lucida Sans"/>
              </a:rPr>
              <a:t>protected, </a:t>
            </a:r>
            <a:r>
              <a:rPr sz="1200" spc="-22">
                <a:solidFill>
                  <a:srgbClr val="242424"/>
                </a:solidFill>
                <a:latin typeface="Lucida Sans"/>
                <a:cs typeface="Lucida Sans"/>
              </a:rPr>
              <a:t>while</a:t>
            </a:r>
            <a:r>
              <a:rPr sz="1200" spc="-49">
                <a:solidFill>
                  <a:srgbClr val="242424"/>
                </a:solidFill>
                <a:latin typeface="Lucida Sans"/>
                <a:cs typeface="Lucida Sans"/>
              </a:rPr>
              <a:t> </a:t>
            </a:r>
            <a:r>
              <a:rPr sz="1200">
                <a:solidFill>
                  <a:srgbClr val="242424"/>
                </a:solidFill>
                <a:latin typeface="Lucida Sans"/>
                <a:cs typeface="Lucida Sans"/>
              </a:rPr>
              <a:t>77%</a:t>
            </a:r>
            <a:r>
              <a:rPr sz="1200" spc="-40">
                <a:solidFill>
                  <a:srgbClr val="242424"/>
                </a:solidFill>
                <a:latin typeface="Lucida Sans"/>
                <a:cs typeface="Lucida Sans"/>
              </a:rPr>
              <a:t> </a:t>
            </a:r>
            <a:r>
              <a:rPr sz="1200" spc="-18">
                <a:solidFill>
                  <a:srgbClr val="242424"/>
                </a:solidFill>
                <a:latin typeface="Lucida Sans"/>
                <a:cs typeface="Lucida Sans"/>
              </a:rPr>
              <a:t>believed</a:t>
            </a:r>
            <a:r>
              <a:rPr sz="1200" spc="-44">
                <a:solidFill>
                  <a:srgbClr val="242424"/>
                </a:solidFill>
                <a:latin typeface="Lucida Sans"/>
                <a:cs typeface="Lucida Sans"/>
              </a:rPr>
              <a:t> </a:t>
            </a:r>
            <a:r>
              <a:rPr sz="1200" spc="-22">
                <a:solidFill>
                  <a:srgbClr val="242424"/>
                </a:solidFill>
                <a:latin typeface="Lucida Sans"/>
                <a:cs typeface="Lucida Sans"/>
              </a:rPr>
              <a:t>that</a:t>
            </a:r>
            <a:r>
              <a:rPr sz="1200" spc="-49">
                <a:solidFill>
                  <a:srgbClr val="242424"/>
                </a:solidFill>
                <a:latin typeface="Lucida Sans"/>
                <a:cs typeface="Lucida Sans"/>
              </a:rPr>
              <a:t> </a:t>
            </a:r>
            <a:r>
              <a:rPr sz="1200" spc="-22">
                <a:solidFill>
                  <a:srgbClr val="242424"/>
                </a:solidFill>
                <a:latin typeface="Lucida Sans"/>
                <a:cs typeface="Lucida Sans"/>
              </a:rPr>
              <a:t>University</a:t>
            </a:r>
            <a:r>
              <a:rPr sz="1200" spc="-44">
                <a:solidFill>
                  <a:srgbClr val="242424"/>
                </a:solidFill>
                <a:latin typeface="Lucida Sans"/>
                <a:cs typeface="Lucida Sans"/>
              </a:rPr>
              <a:t> </a:t>
            </a:r>
            <a:r>
              <a:rPr sz="1200" spc="-26">
                <a:solidFill>
                  <a:srgbClr val="242424"/>
                </a:solidFill>
                <a:latin typeface="Lucida Sans"/>
                <a:cs typeface="Lucida Sans"/>
              </a:rPr>
              <a:t>of</a:t>
            </a:r>
            <a:r>
              <a:rPr sz="1200" spc="-40">
                <a:solidFill>
                  <a:srgbClr val="242424"/>
                </a:solidFill>
                <a:latin typeface="Lucida Sans"/>
                <a:cs typeface="Lucida Sans"/>
              </a:rPr>
              <a:t> </a:t>
            </a:r>
            <a:r>
              <a:rPr sz="1200">
                <a:solidFill>
                  <a:srgbClr val="242424"/>
                </a:solidFill>
                <a:latin typeface="Lucida Sans"/>
                <a:cs typeface="Lucida Sans"/>
              </a:rPr>
              <a:t>New</a:t>
            </a:r>
            <a:r>
              <a:rPr sz="1200" spc="-40">
                <a:solidFill>
                  <a:srgbClr val="242424"/>
                </a:solidFill>
                <a:latin typeface="Lucida Sans"/>
                <a:cs typeface="Lucida Sans"/>
              </a:rPr>
              <a:t> </a:t>
            </a:r>
            <a:r>
              <a:rPr sz="1200" spc="-9">
                <a:solidFill>
                  <a:srgbClr val="242424"/>
                </a:solidFill>
                <a:latin typeface="Lucida Sans"/>
                <a:cs typeface="Lucida Sans"/>
              </a:rPr>
              <a:t>Mexico </a:t>
            </a:r>
            <a:r>
              <a:rPr sz="1200" spc="-18">
                <a:solidFill>
                  <a:srgbClr val="242424"/>
                </a:solidFill>
                <a:latin typeface="Lucida Sans"/>
                <a:cs typeface="Lucida Sans"/>
              </a:rPr>
              <a:t>would</a:t>
            </a:r>
            <a:r>
              <a:rPr sz="1200" spc="-44">
                <a:solidFill>
                  <a:srgbClr val="242424"/>
                </a:solidFill>
                <a:latin typeface="Lucida Sans"/>
                <a:cs typeface="Lucida Sans"/>
              </a:rPr>
              <a:t> </a:t>
            </a:r>
            <a:r>
              <a:rPr sz="1200" spc="-31">
                <a:solidFill>
                  <a:srgbClr val="242424"/>
                </a:solidFill>
                <a:latin typeface="Lucida Sans"/>
                <a:cs typeface="Lucida Sans"/>
              </a:rPr>
              <a:t>take</a:t>
            </a:r>
            <a:r>
              <a:rPr sz="1200" spc="-44">
                <a:solidFill>
                  <a:srgbClr val="242424"/>
                </a:solidFill>
                <a:latin typeface="Lucida Sans"/>
                <a:cs typeface="Lucida Sans"/>
              </a:rPr>
              <a:t> </a:t>
            </a:r>
            <a:r>
              <a:rPr sz="1200" spc="-26">
                <a:solidFill>
                  <a:srgbClr val="242424"/>
                </a:solidFill>
                <a:latin typeface="Lucida Sans"/>
                <a:cs typeface="Lucida Sans"/>
              </a:rPr>
              <a:t>steps</a:t>
            </a:r>
            <a:r>
              <a:rPr sz="1200" spc="-44">
                <a:solidFill>
                  <a:srgbClr val="242424"/>
                </a:solidFill>
                <a:latin typeface="Lucida Sans"/>
                <a:cs typeface="Lucida Sans"/>
              </a:rPr>
              <a:t> </a:t>
            </a:r>
            <a:r>
              <a:rPr sz="1200" spc="-18">
                <a:solidFill>
                  <a:srgbClr val="242424"/>
                </a:solidFill>
                <a:latin typeface="Lucida Sans"/>
                <a:cs typeface="Lucida Sans"/>
              </a:rPr>
              <a:t>to</a:t>
            </a:r>
            <a:r>
              <a:rPr sz="1200" spc="-44">
                <a:solidFill>
                  <a:srgbClr val="242424"/>
                </a:solidFill>
                <a:latin typeface="Lucida Sans"/>
                <a:cs typeface="Lucida Sans"/>
              </a:rPr>
              <a:t> </a:t>
            </a:r>
            <a:r>
              <a:rPr sz="1200" spc="-22">
                <a:solidFill>
                  <a:srgbClr val="242424"/>
                </a:solidFill>
                <a:latin typeface="Lucida Sans"/>
                <a:cs typeface="Lucida Sans"/>
              </a:rPr>
              <a:t>protect</a:t>
            </a:r>
            <a:r>
              <a:rPr sz="1200" spc="-40">
                <a:solidFill>
                  <a:srgbClr val="242424"/>
                </a:solidFill>
                <a:latin typeface="Lucida Sans"/>
                <a:cs typeface="Lucida Sans"/>
              </a:rPr>
              <a:t> </a:t>
            </a:r>
            <a:r>
              <a:rPr sz="1200" spc="-18">
                <a:solidFill>
                  <a:srgbClr val="242424"/>
                </a:solidFill>
                <a:latin typeface="Lucida Sans"/>
                <a:cs typeface="Lucida Sans"/>
              </a:rPr>
              <a:t>their</a:t>
            </a:r>
            <a:r>
              <a:rPr sz="1200" spc="-44">
                <a:solidFill>
                  <a:srgbClr val="242424"/>
                </a:solidFill>
                <a:latin typeface="Lucida Sans"/>
                <a:cs typeface="Lucida Sans"/>
              </a:rPr>
              <a:t> </a:t>
            </a:r>
            <a:r>
              <a:rPr sz="1200" spc="-9">
                <a:solidFill>
                  <a:srgbClr val="242424"/>
                </a:solidFill>
                <a:latin typeface="Lucida Sans"/>
                <a:cs typeface="Lucida Sans"/>
              </a:rPr>
              <a:t>safety.</a:t>
            </a:r>
            <a:endParaRPr sz="1200">
              <a:latin typeface="Lucida Sans"/>
              <a:cs typeface="Lucida Sans"/>
            </a:endParaRPr>
          </a:p>
        </p:txBody>
      </p:sp>
      <p:sp>
        <p:nvSpPr>
          <p:cNvPr id="10" name="object 10"/>
          <p:cNvSpPr txBox="1"/>
          <p:nvPr/>
        </p:nvSpPr>
        <p:spPr>
          <a:xfrm>
            <a:off x="533398" y="4678769"/>
            <a:ext cx="5765799" cy="436560"/>
          </a:xfrm>
          <a:prstGeom prst="rect">
            <a:avLst/>
          </a:prstGeom>
        </p:spPr>
        <p:txBody>
          <a:bodyPr vert="horz" wrap="square" lIns="0" tIns="11206" rIns="0" bIns="0" rtlCol="0">
            <a:spAutoFit/>
          </a:bodyPr>
          <a:lstStyle/>
          <a:p>
            <a:pPr marL="11206" marR="4483">
              <a:lnSpc>
                <a:spcPct val="120800"/>
              </a:lnSpc>
              <a:spcBef>
                <a:spcPts val="88"/>
              </a:spcBef>
            </a:pPr>
            <a:r>
              <a:rPr sz="1200" spc="-26">
                <a:solidFill>
                  <a:srgbClr val="242424"/>
                </a:solidFill>
                <a:latin typeface="Lucida Sans"/>
                <a:cs typeface="Lucida Sans"/>
              </a:rPr>
              <a:t>Of</a:t>
            </a:r>
            <a:r>
              <a:rPr sz="1200" spc="-44">
                <a:solidFill>
                  <a:srgbClr val="242424"/>
                </a:solidFill>
                <a:latin typeface="Lucida Sans"/>
                <a:cs typeface="Lucida Sans"/>
              </a:rPr>
              <a:t> </a:t>
            </a:r>
            <a:r>
              <a:rPr sz="1200" spc="-18">
                <a:solidFill>
                  <a:srgbClr val="242424"/>
                </a:solidFill>
                <a:latin typeface="Lucida Sans"/>
                <a:cs typeface="Lucida Sans"/>
              </a:rPr>
              <a:t>those</a:t>
            </a:r>
            <a:r>
              <a:rPr sz="1200" spc="-40">
                <a:solidFill>
                  <a:srgbClr val="242424"/>
                </a:solidFill>
                <a:latin typeface="Lucida Sans"/>
                <a:cs typeface="Lucida Sans"/>
              </a:rPr>
              <a:t> </a:t>
            </a:r>
            <a:r>
              <a:rPr sz="1200" spc="-9">
                <a:solidFill>
                  <a:srgbClr val="242424"/>
                </a:solidFill>
                <a:latin typeface="Lucida Sans"/>
                <a:cs typeface="Lucida Sans"/>
              </a:rPr>
              <a:t>who</a:t>
            </a:r>
            <a:r>
              <a:rPr sz="1200" spc="-40">
                <a:solidFill>
                  <a:srgbClr val="242424"/>
                </a:solidFill>
                <a:latin typeface="Lucida Sans"/>
                <a:cs typeface="Lucida Sans"/>
              </a:rPr>
              <a:t> </a:t>
            </a:r>
            <a:r>
              <a:rPr sz="1200" spc="-31">
                <a:solidFill>
                  <a:srgbClr val="242424"/>
                </a:solidFill>
                <a:latin typeface="Lucida Sans"/>
                <a:cs typeface="Lucida Sans"/>
              </a:rPr>
              <a:t>self-</a:t>
            </a:r>
            <a:r>
              <a:rPr sz="1200" spc="-26">
                <a:solidFill>
                  <a:srgbClr val="242424"/>
                </a:solidFill>
                <a:latin typeface="Lucida Sans"/>
                <a:cs typeface="Lucida Sans"/>
              </a:rPr>
              <a:t>identified</a:t>
            </a:r>
            <a:r>
              <a:rPr sz="1200" spc="-40">
                <a:solidFill>
                  <a:srgbClr val="242424"/>
                </a:solidFill>
                <a:latin typeface="Lucida Sans"/>
                <a:cs typeface="Lucida Sans"/>
              </a:rPr>
              <a:t> </a:t>
            </a:r>
            <a:r>
              <a:rPr sz="1200" spc="-26">
                <a:solidFill>
                  <a:srgbClr val="242424"/>
                </a:solidFill>
                <a:latin typeface="Lucida Sans"/>
                <a:cs typeface="Lucida Sans"/>
              </a:rPr>
              <a:t>as</a:t>
            </a:r>
            <a:r>
              <a:rPr sz="1200" spc="-40">
                <a:solidFill>
                  <a:srgbClr val="242424"/>
                </a:solidFill>
                <a:latin typeface="Lucida Sans"/>
                <a:cs typeface="Lucida Sans"/>
              </a:rPr>
              <a:t> </a:t>
            </a:r>
            <a:r>
              <a:rPr sz="1200" spc="-35">
                <a:solidFill>
                  <a:srgbClr val="242424"/>
                </a:solidFill>
                <a:latin typeface="Lucida Sans"/>
                <a:cs typeface="Lucida Sans"/>
              </a:rPr>
              <a:t>having</a:t>
            </a:r>
            <a:r>
              <a:rPr sz="1200" spc="-44">
                <a:solidFill>
                  <a:srgbClr val="242424"/>
                </a:solidFill>
                <a:latin typeface="Lucida Sans"/>
                <a:cs typeface="Lucida Sans"/>
              </a:rPr>
              <a:t> </a:t>
            </a:r>
            <a:r>
              <a:rPr sz="1200">
                <a:solidFill>
                  <a:srgbClr val="242424"/>
                </a:solidFill>
                <a:latin typeface="Lucida Sans"/>
                <a:cs typeface="Lucida Sans"/>
              </a:rPr>
              <a:t>a</a:t>
            </a:r>
            <a:r>
              <a:rPr sz="1200" spc="-40">
                <a:solidFill>
                  <a:srgbClr val="242424"/>
                </a:solidFill>
                <a:latin typeface="Lucida Sans"/>
                <a:cs typeface="Lucida Sans"/>
              </a:rPr>
              <a:t> </a:t>
            </a:r>
            <a:r>
              <a:rPr sz="1200" spc="-9">
                <a:solidFill>
                  <a:srgbClr val="242424"/>
                </a:solidFill>
                <a:latin typeface="Lucida Sans"/>
                <a:cs typeface="Lucida Sans"/>
              </a:rPr>
              <a:t>disability, </a:t>
            </a:r>
            <a:r>
              <a:rPr sz="1200">
                <a:solidFill>
                  <a:srgbClr val="242424"/>
                </a:solidFill>
                <a:latin typeface="Lucida Sans"/>
                <a:cs typeface="Lucida Sans"/>
              </a:rPr>
              <a:t>69%</a:t>
            </a:r>
            <a:r>
              <a:rPr sz="1200" spc="-40">
                <a:solidFill>
                  <a:srgbClr val="242424"/>
                </a:solidFill>
                <a:latin typeface="Lucida Sans"/>
                <a:cs typeface="Lucida Sans"/>
              </a:rPr>
              <a:t> </a:t>
            </a:r>
            <a:r>
              <a:rPr sz="1200" spc="-18">
                <a:solidFill>
                  <a:srgbClr val="242424"/>
                </a:solidFill>
                <a:latin typeface="Lucida Sans"/>
                <a:cs typeface="Lucida Sans"/>
              </a:rPr>
              <a:t>believed</a:t>
            </a:r>
            <a:r>
              <a:rPr sz="1200" spc="-40">
                <a:solidFill>
                  <a:srgbClr val="242424"/>
                </a:solidFill>
                <a:latin typeface="Lucida Sans"/>
                <a:cs typeface="Lucida Sans"/>
              </a:rPr>
              <a:t> </a:t>
            </a:r>
            <a:r>
              <a:rPr sz="1200" spc="-22">
                <a:solidFill>
                  <a:srgbClr val="242424"/>
                </a:solidFill>
                <a:latin typeface="Lucida Sans"/>
                <a:cs typeface="Lucida Sans"/>
              </a:rPr>
              <a:t>that</a:t>
            </a:r>
            <a:r>
              <a:rPr sz="1200" spc="-49">
                <a:solidFill>
                  <a:srgbClr val="242424"/>
                </a:solidFill>
                <a:latin typeface="Lucida Sans"/>
                <a:cs typeface="Lucida Sans"/>
              </a:rPr>
              <a:t> </a:t>
            </a:r>
            <a:r>
              <a:rPr sz="1200" spc="-22">
                <a:solidFill>
                  <a:srgbClr val="242424"/>
                </a:solidFill>
                <a:latin typeface="Lucida Sans"/>
                <a:cs typeface="Lucida Sans"/>
              </a:rPr>
              <a:t>University</a:t>
            </a:r>
            <a:r>
              <a:rPr sz="1200" spc="-40">
                <a:solidFill>
                  <a:srgbClr val="242424"/>
                </a:solidFill>
                <a:latin typeface="Lucida Sans"/>
                <a:cs typeface="Lucida Sans"/>
              </a:rPr>
              <a:t> </a:t>
            </a:r>
            <a:r>
              <a:rPr sz="1200" spc="-26">
                <a:solidFill>
                  <a:srgbClr val="242424"/>
                </a:solidFill>
                <a:latin typeface="Lucida Sans"/>
                <a:cs typeface="Lucida Sans"/>
              </a:rPr>
              <a:t>of</a:t>
            </a:r>
            <a:r>
              <a:rPr sz="1200" spc="-40">
                <a:solidFill>
                  <a:srgbClr val="242424"/>
                </a:solidFill>
                <a:latin typeface="Lucida Sans"/>
                <a:cs typeface="Lucida Sans"/>
              </a:rPr>
              <a:t> </a:t>
            </a:r>
            <a:r>
              <a:rPr sz="1200">
                <a:solidFill>
                  <a:srgbClr val="242424"/>
                </a:solidFill>
                <a:latin typeface="Lucida Sans"/>
                <a:cs typeface="Lucida Sans"/>
              </a:rPr>
              <a:t>New</a:t>
            </a:r>
            <a:r>
              <a:rPr sz="1200" spc="-40">
                <a:solidFill>
                  <a:srgbClr val="242424"/>
                </a:solidFill>
                <a:latin typeface="Lucida Sans"/>
                <a:cs typeface="Lucida Sans"/>
              </a:rPr>
              <a:t> </a:t>
            </a:r>
            <a:r>
              <a:rPr sz="1200" spc="-31">
                <a:solidFill>
                  <a:srgbClr val="242424"/>
                </a:solidFill>
                <a:latin typeface="Lucida Sans"/>
                <a:cs typeface="Lucida Sans"/>
              </a:rPr>
              <a:t>Mexico</a:t>
            </a:r>
            <a:r>
              <a:rPr sz="1200" spc="-53">
                <a:solidFill>
                  <a:srgbClr val="242424"/>
                </a:solidFill>
                <a:latin typeface="Lucida Sans"/>
                <a:cs typeface="Lucida Sans"/>
              </a:rPr>
              <a:t> </a:t>
            </a:r>
            <a:r>
              <a:rPr sz="1200" spc="-9">
                <a:solidFill>
                  <a:srgbClr val="242424"/>
                </a:solidFill>
                <a:latin typeface="Lucida Sans"/>
                <a:cs typeface="Lucida Sans"/>
              </a:rPr>
              <a:t>would </a:t>
            </a:r>
            <a:r>
              <a:rPr sz="1200" spc="-18">
                <a:solidFill>
                  <a:srgbClr val="242424"/>
                </a:solidFill>
                <a:latin typeface="Lucida Sans"/>
                <a:cs typeface="Lucida Sans"/>
              </a:rPr>
              <a:t>properly</a:t>
            </a:r>
            <a:r>
              <a:rPr sz="1200" spc="-26">
                <a:solidFill>
                  <a:srgbClr val="242424"/>
                </a:solidFill>
                <a:latin typeface="Lucida Sans"/>
                <a:cs typeface="Lucida Sans"/>
              </a:rPr>
              <a:t> </a:t>
            </a:r>
            <a:r>
              <a:rPr sz="1200" spc="-22">
                <a:solidFill>
                  <a:srgbClr val="242424"/>
                </a:solidFill>
                <a:latin typeface="Lucida Sans"/>
                <a:cs typeface="Lucida Sans"/>
              </a:rPr>
              <a:t>accommodate</a:t>
            </a:r>
            <a:r>
              <a:rPr sz="1200" spc="-26">
                <a:solidFill>
                  <a:srgbClr val="242424"/>
                </a:solidFill>
                <a:latin typeface="Lucida Sans"/>
                <a:cs typeface="Lucida Sans"/>
              </a:rPr>
              <a:t> </a:t>
            </a:r>
            <a:r>
              <a:rPr sz="1200" spc="-18">
                <a:solidFill>
                  <a:srgbClr val="242424"/>
                </a:solidFill>
                <a:latin typeface="Lucida Sans"/>
                <a:cs typeface="Lucida Sans"/>
              </a:rPr>
              <a:t>their</a:t>
            </a:r>
            <a:r>
              <a:rPr sz="1200" spc="-22">
                <a:solidFill>
                  <a:srgbClr val="242424"/>
                </a:solidFill>
                <a:latin typeface="Lucida Sans"/>
                <a:cs typeface="Lucida Sans"/>
              </a:rPr>
              <a:t> </a:t>
            </a:r>
            <a:r>
              <a:rPr sz="1200" spc="-9">
                <a:solidFill>
                  <a:srgbClr val="242424"/>
                </a:solidFill>
                <a:latin typeface="Lucida Sans"/>
                <a:cs typeface="Lucida Sans"/>
              </a:rPr>
              <a:t>disability.</a:t>
            </a:r>
            <a:endParaRPr sz="1200">
              <a:latin typeface="Lucida Sans"/>
              <a:cs typeface="Lucida Sans"/>
            </a:endParaRPr>
          </a:p>
        </p:txBody>
      </p:sp>
      <p:sp>
        <p:nvSpPr>
          <p:cNvPr id="11" name="object 11"/>
          <p:cNvSpPr txBox="1"/>
          <p:nvPr/>
        </p:nvSpPr>
        <p:spPr>
          <a:xfrm>
            <a:off x="533398" y="560133"/>
            <a:ext cx="3326466" cy="201367"/>
          </a:xfrm>
          <a:prstGeom prst="rect">
            <a:avLst/>
          </a:prstGeom>
        </p:spPr>
        <p:txBody>
          <a:bodyPr vert="horz" wrap="square" lIns="0" tIns="11206" rIns="0" bIns="0" rtlCol="0">
            <a:spAutoFit/>
          </a:bodyPr>
          <a:lstStyle/>
          <a:p>
            <a:pPr marL="11206">
              <a:spcBef>
                <a:spcPts val="88"/>
              </a:spcBef>
            </a:pPr>
            <a:r>
              <a:rPr sz="1235" spc="-128">
                <a:solidFill>
                  <a:srgbClr val="B6B6B6"/>
                </a:solidFill>
                <a:latin typeface="Arial Black"/>
                <a:cs typeface="Arial Black"/>
              </a:rPr>
              <a:t>CAMPUS</a:t>
            </a:r>
            <a:r>
              <a:rPr sz="1235" spc="-66">
                <a:solidFill>
                  <a:srgbClr val="B6B6B6"/>
                </a:solidFill>
                <a:latin typeface="Arial Black"/>
                <a:cs typeface="Arial Black"/>
              </a:rPr>
              <a:t> </a:t>
            </a:r>
            <a:r>
              <a:rPr sz="1235" spc="-137">
                <a:solidFill>
                  <a:srgbClr val="B6B6B6"/>
                </a:solidFill>
                <a:latin typeface="Arial Black"/>
                <a:cs typeface="Arial Black"/>
              </a:rPr>
              <a:t>CLIMATE</a:t>
            </a:r>
            <a:r>
              <a:rPr sz="1235" spc="-62">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31">
                <a:solidFill>
                  <a:srgbClr val="B6B6B6"/>
                </a:solidFill>
                <a:latin typeface="Lucida Sans"/>
                <a:cs typeface="Lucida Sans"/>
              </a:rPr>
              <a:t>Confidence</a:t>
            </a:r>
            <a:r>
              <a:rPr sz="1235" spc="-44">
                <a:solidFill>
                  <a:srgbClr val="B6B6B6"/>
                </a:solidFill>
                <a:latin typeface="Lucida Sans"/>
                <a:cs typeface="Lucida Sans"/>
              </a:rPr>
              <a:t> </a:t>
            </a:r>
            <a:r>
              <a:rPr sz="1235" spc="-31">
                <a:solidFill>
                  <a:srgbClr val="B6B6B6"/>
                </a:solidFill>
                <a:latin typeface="Lucida Sans"/>
                <a:cs typeface="Lucida Sans"/>
              </a:rPr>
              <a:t>in</a:t>
            </a:r>
            <a:r>
              <a:rPr sz="1235" spc="-40">
                <a:solidFill>
                  <a:srgbClr val="B6B6B6"/>
                </a:solidFill>
                <a:latin typeface="Lucida Sans"/>
                <a:cs typeface="Lucida Sans"/>
              </a:rPr>
              <a:t> </a:t>
            </a:r>
            <a:r>
              <a:rPr sz="1235" spc="-9">
                <a:solidFill>
                  <a:srgbClr val="B6B6B6"/>
                </a:solidFill>
                <a:latin typeface="Lucida Sans"/>
                <a:cs typeface="Lucida Sans"/>
              </a:rPr>
              <a:t>Reporting</a:t>
            </a:r>
            <a:endParaRPr sz="1235">
              <a:latin typeface="Lucida Sans"/>
              <a:cs typeface="Lucida Sans"/>
            </a:endParaRPr>
          </a:p>
        </p:txBody>
      </p:sp>
      <p:sp>
        <p:nvSpPr>
          <p:cNvPr id="12" name="object 12"/>
          <p:cNvSpPr txBox="1"/>
          <p:nvPr/>
        </p:nvSpPr>
        <p:spPr>
          <a:xfrm>
            <a:off x="7250765" y="851940"/>
            <a:ext cx="3417235" cy="334481"/>
          </a:xfrm>
          <a:prstGeom prst="rect">
            <a:avLst/>
          </a:prstGeom>
        </p:spPr>
        <p:txBody>
          <a:bodyPr vert="horz" wrap="square" lIns="0" tIns="11206" rIns="0" bIns="0" rtlCol="0">
            <a:spAutoFit/>
          </a:bodyPr>
          <a:lstStyle/>
          <a:p>
            <a:pPr marL="67799" marR="4483" indent="-57152">
              <a:spcBef>
                <a:spcPts val="88"/>
              </a:spcBef>
            </a:pPr>
            <a:r>
              <a:rPr sz="1050" spc="-40">
                <a:solidFill>
                  <a:srgbClr val="585858"/>
                </a:solidFill>
                <a:latin typeface="Arial Black"/>
                <a:cs typeface="Arial Black"/>
              </a:rPr>
              <a:t>Fig.</a:t>
            </a:r>
            <a:r>
              <a:rPr sz="1050" spc="150">
                <a:solidFill>
                  <a:srgbClr val="585858"/>
                </a:solidFill>
                <a:latin typeface="Arial Black"/>
                <a:cs typeface="Arial Black"/>
              </a:rPr>
              <a:t> </a:t>
            </a:r>
            <a:r>
              <a:rPr sz="1050" spc="-101">
                <a:solidFill>
                  <a:srgbClr val="585858"/>
                </a:solidFill>
                <a:latin typeface="Arial Black"/>
                <a:cs typeface="Arial Black"/>
              </a:rPr>
              <a:t>21</a:t>
            </a:r>
            <a:r>
              <a:rPr sz="1050" spc="-75">
                <a:solidFill>
                  <a:srgbClr val="585858"/>
                </a:solidFill>
                <a:latin typeface="Arial Black"/>
                <a:cs typeface="Arial Black"/>
              </a:rPr>
              <a:t> </a:t>
            </a:r>
            <a:r>
              <a:rPr sz="1050" spc="-35">
                <a:solidFill>
                  <a:srgbClr val="585858"/>
                </a:solidFill>
                <a:latin typeface="Arial Black"/>
                <a:cs typeface="Arial Black"/>
              </a:rPr>
              <a:t>If</a:t>
            </a:r>
            <a:r>
              <a:rPr sz="1050" spc="-75">
                <a:solidFill>
                  <a:srgbClr val="585858"/>
                </a:solidFill>
                <a:latin typeface="Arial Black"/>
                <a:cs typeface="Arial Black"/>
              </a:rPr>
              <a:t> </a:t>
            </a:r>
            <a:r>
              <a:rPr sz="1050" spc="-57">
                <a:solidFill>
                  <a:srgbClr val="585858"/>
                </a:solidFill>
                <a:latin typeface="Arial Black"/>
                <a:cs typeface="Arial Black"/>
              </a:rPr>
              <a:t>I</a:t>
            </a:r>
            <a:r>
              <a:rPr sz="1050" spc="-75">
                <a:solidFill>
                  <a:srgbClr val="585858"/>
                </a:solidFill>
                <a:latin typeface="Arial Black"/>
                <a:cs typeface="Arial Black"/>
              </a:rPr>
              <a:t> </a:t>
            </a:r>
            <a:r>
              <a:rPr sz="1050" spc="-71">
                <a:solidFill>
                  <a:srgbClr val="585858"/>
                </a:solidFill>
                <a:latin typeface="Arial Black"/>
                <a:cs typeface="Arial Black"/>
              </a:rPr>
              <a:t>experienced </a:t>
            </a:r>
            <a:r>
              <a:rPr sz="1050" spc="-106">
                <a:solidFill>
                  <a:srgbClr val="585858"/>
                </a:solidFill>
                <a:latin typeface="Arial Black"/>
                <a:cs typeface="Arial Black"/>
              </a:rPr>
              <a:t>SIV,</a:t>
            </a:r>
            <a:r>
              <a:rPr sz="1050" spc="-75">
                <a:solidFill>
                  <a:srgbClr val="585858"/>
                </a:solidFill>
                <a:latin typeface="Arial Black"/>
                <a:cs typeface="Arial Black"/>
              </a:rPr>
              <a:t> </a:t>
            </a:r>
            <a:r>
              <a:rPr sz="1050" spc="-57">
                <a:solidFill>
                  <a:srgbClr val="585858"/>
                </a:solidFill>
                <a:latin typeface="Arial Black"/>
                <a:cs typeface="Arial Black"/>
              </a:rPr>
              <a:t>I</a:t>
            </a:r>
            <a:r>
              <a:rPr sz="1050" spc="-75">
                <a:solidFill>
                  <a:srgbClr val="585858"/>
                </a:solidFill>
                <a:latin typeface="Arial Black"/>
                <a:cs typeface="Arial Black"/>
              </a:rPr>
              <a:t> </a:t>
            </a:r>
            <a:r>
              <a:rPr sz="1050" spc="-40">
                <a:solidFill>
                  <a:srgbClr val="585858"/>
                </a:solidFill>
                <a:latin typeface="Arial Black"/>
                <a:cs typeface="Arial Black"/>
              </a:rPr>
              <a:t>believe </a:t>
            </a:r>
            <a:r>
              <a:rPr sz="1050" spc="-53">
                <a:solidFill>
                  <a:srgbClr val="585858"/>
                </a:solidFill>
                <a:latin typeface="Arial Black"/>
                <a:cs typeface="Arial Black"/>
              </a:rPr>
              <a:t>University</a:t>
            </a:r>
            <a:r>
              <a:rPr sz="1050" spc="-49">
                <a:solidFill>
                  <a:srgbClr val="585858"/>
                </a:solidFill>
                <a:latin typeface="Arial Black"/>
                <a:cs typeface="Arial Black"/>
              </a:rPr>
              <a:t> </a:t>
            </a:r>
            <a:r>
              <a:rPr sz="1050" spc="-31">
                <a:solidFill>
                  <a:srgbClr val="585858"/>
                </a:solidFill>
                <a:latin typeface="Arial Black"/>
                <a:cs typeface="Arial Black"/>
              </a:rPr>
              <a:t>of</a:t>
            </a:r>
            <a:r>
              <a:rPr sz="1050" spc="-44">
                <a:solidFill>
                  <a:srgbClr val="585858"/>
                </a:solidFill>
                <a:latin typeface="Arial Black"/>
                <a:cs typeface="Arial Black"/>
              </a:rPr>
              <a:t> </a:t>
            </a:r>
            <a:r>
              <a:rPr sz="1050" spc="-71">
                <a:solidFill>
                  <a:srgbClr val="585858"/>
                </a:solidFill>
                <a:latin typeface="Arial Black"/>
                <a:cs typeface="Arial Black"/>
              </a:rPr>
              <a:t>New</a:t>
            </a:r>
            <a:r>
              <a:rPr sz="1050" spc="-49">
                <a:solidFill>
                  <a:srgbClr val="585858"/>
                </a:solidFill>
                <a:latin typeface="Arial Black"/>
                <a:cs typeface="Arial Black"/>
              </a:rPr>
              <a:t> </a:t>
            </a:r>
            <a:r>
              <a:rPr sz="1050" spc="-75">
                <a:solidFill>
                  <a:srgbClr val="585858"/>
                </a:solidFill>
                <a:latin typeface="Arial Black"/>
                <a:cs typeface="Arial Black"/>
              </a:rPr>
              <a:t>Mexico</a:t>
            </a:r>
            <a:r>
              <a:rPr sz="1050" spc="-44">
                <a:solidFill>
                  <a:srgbClr val="585858"/>
                </a:solidFill>
                <a:latin typeface="Arial Black"/>
                <a:cs typeface="Arial Black"/>
              </a:rPr>
              <a:t> </a:t>
            </a:r>
            <a:r>
              <a:rPr sz="1050" spc="-9">
                <a:solidFill>
                  <a:srgbClr val="585858"/>
                </a:solidFill>
                <a:latin typeface="Arial Black"/>
                <a:cs typeface="Arial Black"/>
              </a:rPr>
              <a:t>would...</a:t>
            </a:r>
            <a:endParaRPr sz="1050">
              <a:latin typeface="Arial Black"/>
              <a:cs typeface="Arial Black"/>
            </a:endParaRPr>
          </a:p>
        </p:txBody>
      </p:sp>
      <p:sp>
        <p:nvSpPr>
          <p:cNvPr id="13" name="object 13"/>
          <p:cNvSpPr txBox="1"/>
          <p:nvPr/>
        </p:nvSpPr>
        <p:spPr>
          <a:xfrm>
            <a:off x="9631007" y="167454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84%</a:t>
            </a:r>
            <a:endParaRPr sz="882">
              <a:latin typeface="Arial"/>
              <a:cs typeface="Arial"/>
            </a:endParaRPr>
          </a:p>
        </p:txBody>
      </p:sp>
      <p:sp>
        <p:nvSpPr>
          <p:cNvPr id="14" name="object 14"/>
          <p:cNvSpPr txBox="1"/>
          <p:nvPr/>
        </p:nvSpPr>
        <p:spPr>
          <a:xfrm>
            <a:off x="9521750" y="254907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79%</a:t>
            </a:r>
            <a:endParaRPr sz="882">
              <a:latin typeface="Arial"/>
              <a:cs typeface="Arial"/>
            </a:endParaRPr>
          </a:p>
        </p:txBody>
      </p:sp>
      <p:sp>
        <p:nvSpPr>
          <p:cNvPr id="15" name="object 15"/>
          <p:cNvSpPr txBox="1"/>
          <p:nvPr/>
        </p:nvSpPr>
        <p:spPr>
          <a:xfrm>
            <a:off x="9496536" y="342359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77%</a:t>
            </a:r>
            <a:endParaRPr sz="882">
              <a:latin typeface="Arial"/>
              <a:cs typeface="Arial"/>
            </a:endParaRPr>
          </a:p>
        </p:txBody>
      </p:sp>
      <p:sp>
        <p:nvSpPr>
          <p:cNvPr id="16" name="object 16"/>
          <p:cNvSpPr txBox="1"/>
          <p:nvPr/>
        </p:nvSpPr>
        <p:spPr>
          <a:xfrm>
            <a:off x="9311639" y="429811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69%</a:t>
            </a:r>
            <a:endParaRPr sz="882">
              <a:latin typeface="Arial"/>
              <a:cs typeface="Arial"/>
            </a:endParaRPr>
          </a:p>
        </p:txBody>
      </p:sp>
      <p:sp>
        <p:nvSpPr>
          <p:cNvPr id="17" name="object 17"/>
          <p:cNvSpPr txBox="1"/>
          <p:nvPr/>
        </p:nvSpPr>
        <p:spPr>
          <a:xfrm>
            <a:off x="8168639" y="517263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18" name="object 18"/>
          <p:cNvSpPr txBox="1"/>
          <p:nvPr/>
        </p:nvSpPr>
        <p:spPr>
          <a:xfrm>
            <a:off x="6766223" y="1670288"/>
            <a:ext cx="988919"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Protect</a:t>
            </a:r>
            <a:r>
              <a:rPr sz="882" spc="-44">
                <a:solidFill>
                  <a:srgbClr val="585858"/>
                </a:solidFill>
                <a:latin typeface="Lucida Sans"/>
                <a:cs typeface="Lucida Sans"/>
              </a:rPr>
              <a:t> </a:t>
            </a:r>
            <a:r>
              <a:rPr sz="882" spc="-26">
                <a:solidFill>
                  <a:srgbClr val="585858"/>
                </a:solidFill>
                <a:latin typeface="Lucida Sans"/>
                <a:cs typeface="Lucida Sans"/>
              </a:rPr>
              <a:t>my</a:t>
            </a:r>
            <a:r>
              <a:rPr sz="882" spc="-44">
                <a:solidFill>
                  <a:srgbClr val="585858"/>
                </a:solidFill>
                <a:latin typeface="Lucida Sans"/>
                <a:cs typeface="Lucida Sans"/>
              </a:rPr>
              <a:t> </a:t>
            </a:r>
            <a:r>
              <a:rPr sz="882" spc="-9">
                <a:solidFill>
                  <a:srgbClr val="585858"/>
                </a:solidFill>
                <a:latin typeface="Lucida Sans"/>
                <a:cs typeface="Lucida Sans"/>
              </a:rPr>
              <a:t>privacy</a:t>
            </a:r>
            <a:endParaRPr sz="882">
              <a:latin typeface="Lucida Sans"/>
              <a:cs typeface="Lucida Sans"/>
            </a:endParaRPr>
          </a:p>
        </p:txBody>
      </p:sp>
      <p:sp>
        <p:nvSpPr>
          <p:cNvPr id="19" name="object 19"/>
          <p:cNvSpPr txBox="1"/>
          <p:nvPr/>
        </p:nvSpPr>
        <p:spPr>
          <a:xfrm>
            <a:off x="6895203" y="2544810"/>
            <a:ext cx="860051" cy="147058"/>
          </a:xfrm>
          <a:prstGeom prst="rect">
            <a:avLst/>
          </a:prstGeom>
        </p:spPr>
        <p:txBody>
          <a:bodyPr vert="horz" wrap="square" lIns="0" tIns="11206" rIns="0" bIns="0" rtlCol="0">
            <a:spAutoFit/>
          </a:bodyPr>
          <a:lstStyle/>
          <a:p>
            <a:pPr marL="11206">
              <a:spcBef>
                <a:spcPts val="88"/>
              </a:spcBef>
            </a:pPr>
            <a:r>
              <a:rPr sz="882" spc="-40">
                <a:solidFill>
                  <a:srgbClr val="585858"/>
                </a:solidFill>
                <a:latin typeface="Lucida Sans"/>
                <a:cs typeface="Lucida Sans"/>
              </a:rPr>
              <a:t>Take</a:t>
            </a:r>
            <a:r>
              <a:rPr sz="882" spc="-49">
                <a:solidFill>
                  <a:srgbClr val="585858"/>
                </a:solidFill>
                <a:latin typeface="Lucida Sans"/>
                <a:cs typeface="Lucida Sans"/>
              </a:rPr>
              <a:t> </a:t>
            </a:r>
            <a:r>
              <a:rPr sz="882" spc="-26">
                <a:solidFill>
                  <a:srgbClr val="585858"/>
                </a:solidFill>
                <a:latin typeface="Lucida Sans"/>
                <a:cs typeface="Lucida Sans"/>
              </a:rPr>
              <a:t>it</a:t>
            </a:r>
            <a:r>
              <a:rPr sz="882" spc="-44">
                <a:solidFill>
                  <a:srgbClr val="585858"/>
                </a:solidFill>
                <a:latin typeface="Lucida Sans"/>
                <a:cs typeface="Lucida Sans"/>
              </a:rPr>
              <a:t> </a:t>
            </a:r>
            <a:r>
              <a:rPr sz="882" spc="-18">
                <a:solidFill>
                  <a:srgbClr val="585858"/>
                </a:solidFill>
                <a:latin typeface="Lucida Sans"/>
                <a:cs typeface="Lucida Sans"/>
              </a:rPr>
              <a:t>seriously</a:t>
            </a:r>
            <a:endParaRPr sz="882">
              <a:latin typeface="Lucida Sans"/>
              <a:cs typeface="Lucida Sans"/>
            </a:endParaRPr>
          </a:p>
        </p:txBody>
      </p:sp>
      <p:sp>
        <p:nvSpPr>
          <p:cNvPr id="20" name="object 20"/>
          <p:cNvSpPr txBox="1"/>
          <p:nvPr/>
        </p:nvSpPr>
        <p:spPr>
          <a:xfrm>
            <a:off x="6824383" y="3419332"/>
            <a:ext cx="930649"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Protect</a:t>
            </a:r>
            <a:r>
              <a:rPr sz="882" spc="-44">
                <a:solidFill>
                  <a:srgbClr val="585858"/>
                </a:solidFill>
                <a:latin typeface="Lucida Sans"/>
                <a:cs typeface="Lucida Sans"/>
              </a:rPr>
              <a:t> </a:t>
            </a:r>
            <a:r>
              <a:rPr sz="882" spc="-26">
                <a:solidFill>
                  <a:srgbClr val="585858"/>
                </a:solidFill>
                <a:latin typeface="Lucida Sans"/>
                <a:cs typeface="Lucida Sans"/>
              </a:rPr>
              <a:t>my</a:t>
            </a:r>
            <a:r>
              <a:rPr sz="882" spc="-44">
                <a:solidFill>
                  <a:srgbClr val="585858"/>
                </a:solidFill>
                <a:latin typeface="Lucida Sans"/>
                <a:cs typeface="Lucida Sans"/>
              </a:rPr>
              <a:t> </a:t>
            </a:r>
            <a:r>
              <a:rPr sz="882" spc="-9">
                <a:solidFill>
                  <a:srgbClr val="585858"/>
                </a:solidFill>
                <a:latin typeface="Lucida Sans"/>
                <a:cs typeface="Lucida Sans"/>
              </a:rPr>
              <a:t>safety</a:t>
            </a:r>
            <a:endParaRPr sz="882">
              <a:latin typeface="Lucida Sans"/>
              <a:cs typeface="Lucida Sans"/>
            </a:endParaRPr>
          </a:p>
        </p:txBody>
      </p:sp>
      <p:sp>
        <p:nvSpPr>
          <p:cNvPr id="21" name="object 21"/>
          <p:cNvSpPr txBox="1"/>
          <p:nvPr/>
        </p:nvSpPr>
        <p:spPr>
          <a:xfrm>
            <a:off x="6787402" y="4226584"/>
            <a:ext cx="967628" cy="282800"/>
          </a:xfrm>
          <a:prstGeom prst="rect">
            <a:avLst/>
          </a:prstGeom>
        </p:spPr>
        <p:txBody>
          <a:bodyPr vert="horz" wrap="square" lIns="0" tIns="11206" rIns="0" bIns="0" rtlCol="0">
            <a:spAutoFit/>
          </a:bodyPr>
          <a:lstStyle/>
          <a:p>
            <a:pPr marR="4483" algn="r">
              <a:spcBef>
                <a:spcPts val="88"/>
              </a:spcBef>
            </a:pPr>
            <a:r>
              <a:rPr sz="882" spc="-26">
                <a:solidFill>
                  <a:srgbClr val="585858"/>
                </a:solidFill>
                <a:latin typeface="Lucida Sans"/>
                <a:cs typeface="Lucida Sans"/>
              </a:rPr>
              <a:t>Accommodate</a:t>
            </a:r>
            <a:r>
              <a:rPr sz="882" spc="22">
                <a:solidFill>
                  <a:srgbClr val="585858"/>
                </a:solidFill>
                <a:latin typeface="Lucida Sans"/>
                <a:cs typeface="Lucida Sans"/>
              </a:rPr>
              <a:t> </a:t>
            </a:r>
            <a:r>
              <a:rPr sz="882" spc="-22">
                <a:solidFill>
                  <a:srgbClr val="585858"/>
                </a:solidFill>
                <a:latin typeface="Lucida Sans"/>
                <a:cs typeface="Lucida Sans"/>
              </a:rPr>
              <a:t>my</a:t>
            </a:r>
            <a:endParaRPr sz="882">
              <a:latin typeface="Lucida Sans"/>
              <a:cs typeface="Lucida Sans"/>
            </a:endParaRPr>
          </a:p>
          <a:p>
            <a:pPr marR="4483" algn="r"/>
            <a:r>
              <a:rPr sz="882" spc="-9">
                <a:solidFill>
                  <a:srgbClr val="585858"/>
                </a:solidFill>
                <a:latin typeface="Lucida Sans"/>
                <a:cs typeface="Lucida Sans"/>
              </a:rPr>
              <a:t>disability</a:t>
            </a:r>
            <a:endParaRPr sz="882">
              <a:latin typeface="Lucida Sans"/>
              <a:cs typeface="Lucida Sans"/>
            </a:endParaRPr>
          </a:p>
        </p:txBody>
      </p:sp>
      <p:sp>
        <p:nvSpPr>
          <p:cNvPr id="22" name="object 22"/>
          <p:cNvSpPr txBox="1"/>
          <p:nvPr/>
        </p:nvSpPr>
        <p:spPr>
          <a:xfrm>
            <a:off x="7205382" y="5168376"/>
            <a:ext cx="549088" cy="147058"/>
          </a:xfrm>
          <a:prstGeom prst="rect">
            <a:avLst/>
          </a:prstGeom>
        </p:spPr>
        <p:txBody>
          <a:bodyPr vert="horz" wrap="square" lIns="0" tIns="11206" rIns="0" bIns="0" rtlCol="0">
            <a:spAutoFit/>
          </a:bodyPr>
          <a:lstStyle/>
          <a:p>
            <a:pPr marL="11206">
              <a:spcBef>
                <a:spcPts val="88"/>
              </a:spcBef>
            </a:pPr>
            <a:r>
              <a:rPr sz="882">
                <a:solidFill>
                  <a:srgbClr val="585858"/>
                </a:solidFill>
                <a:latin typeface="Lucida Sans"/>
                <a:cs typeface="Lucida Sans"/>
              </a:rPr>
              <a:t>Blame</a:t>
            </a:r>
            <a:r>
              <a:rPr sz="882" spc="-44">
                <a:solidFill>
                  <a:srgbClr val="585858"/>
                </a:solidFill>
                <a:latin typeface="Lucida Sans"/>
                <a:cs typeface="Lucida Sans"/>
              </a:rPr>
              <a:t> </a:t>
            </a:r>
            <a:r>
              <a:rPr sz="882" spc="-22">
                <a:solidFill>
                  <a:srgbClr val="585858"/>
                </a:solidFill>
                <a:latin typeface="Lucida Sans"/>
                <a:cs typeface="Lucida Sans"/>
              </a:rPr>
              <a:t>me</a:t>
            </a:r>
            <a:endParaRPr sz="882">
              <a:latin typeface="Lucida Sans"/>
              <a:cs typeface="Lucid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827E4-37B7-9754-1158-C2247732B302}"/>
              </a:ext>
            </a:extLst>
          </p:cNvPr>
          <p:cNvSpPr>
            <a:spLocks noGrp="1"/>
          </p:cNvSpPr>
          <p:nvPr>
            <p:ph type="title"/>
          </p:nvPr>
        </p:nvSpPr>
        <p:spPr/>
        <p:txBody>
          <a:bodyPr/>
          <a:lstStyle/>
          <a:p>
            <a:r>
              <a:rPr lang="en-US"/>
              <a:t>Study Design</a:t>
            </a:r>
          </a:p>
        </p:txBody>
      </p:sp>
      <p:graphicFrame>
        <p:nvGraphicFramePr>
          <p:cNvPr id="5" name="Content Placeholder 2">
            <a:extLst>
              <a:ext uri="{FF2B5EF4-FFF2-40B4-BE49-F238E27FC236}">
                <a16:creationId xmlns:a16="http://schemas.microsoft.com/office/drawing/2014/main" id="{5FA163B4-78ED-EBFA-5946-080984F930A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5575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12"/>
            <a:ext cx="12192000" cy="6857888"/>
            <a:chOff x="-1879600" y="127"/>
            <a:chExt cx="13817599" cy="7772273"/>
          </a:xfrm>
        </p:grpSpPr>
        <p:sp>
          <p:nvSpPr>
            <p:cNvPr id="3" name="object 3"/>
            <p:cNvSpPr/>
            <p:nvPr/>
          </p:nvSpPr>
          <p:spPr>
            <a:xfrm>
              <a:off x="5569839" y="127"/>
              <a:ext cx="6368160" cy="7772273"/>
            </a:xfrm>
            <a:custGeom>
              <a:avLst/>
              <a:gdLst/>
              <a:ahLst/>
              <a:cxnLst/>
              <a:rect l="l" t="t" r="r" b="b"/>
              <a:pathLst>
                <a:path w="4488814" h="7483475">
                  <a:moveTo>
                    <a:pt x="0" y="7483220"/>
                  </a:moveTo>
                  <a:lnTo>
                    <a:pt x="4488560" y="7483220"/>
                  </a:lnTo>
                  <a:lnTo>
                    <a:pt x="4488560"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879600" y="7483347"/>
              <a:ext cx="13817598" cy="289053"/>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grpSp>
      <p:sp>
        <p:nvSpPr>
          <p:cNvPr id="5" name="object 5"/>
          <p:cNvSpPr txBox="1"/>
          <p:nvPr/>
        </p:nvSpPr>
        <p:spPr>
          <a:xfrm>
            <a:off x="469900" y="984324"/>
            <a:ext cx="5832624" cy="1349759"/>
          </a:xfrm>
          <a:prstGeom prst="rect">
            <a:avLst/>
          </a:prstGeom>
        </p:spPr>
        <p:txBody>
          <a:bodyPr vert="horz" wrap="square" lIns="0" tIns="11206" rIns="0" bIns="0" rtlCol="0">
            <a:spAutoFit/>
          </a:bodyPr>
          <a:lstStyle/>
          <a:p>
            <a:pPr marL="11206" marR="447139">
              <a:lnSpc>
                <a:spcPct val="108300"/>
              </a:lnSpc>
              <a:spcBef>
                <a:spcPts val="88"/>
              </a:spcBef>
            </a:pPr>
            <a:r>
              <a:rPr sz="2400" spc="-163">
                <a:solidFill>
                  <a:srgbClr val="063D5E"/>
                </a:solidFill>
                <a:latin typeface="Arial Black"/>
                <a:cs typeface="Arial Black"/>
              </a:rPr>
              <a:t>Knowledge</a:t>
            </a:r>
            <a:r>
              <a:rPr sz="2400" spc="-141">
                <a:solidFill>
                  <a:srgbClr val="063D5E"/>
                </a:solidFill>
                <a:latin typeface="Arial Black"/>
                <a:cs typeface="Arial Black"/>
              </a:rPr>
              <a:t> </a:t>
            </a:r>
            <a:r>
              <a:rPr sz="2400" spc="-71">
                <a:solidFill>
                  <a:srgbClr val="063D5E"/>
                </a:solidFill>
                <a:latin typeface="Arial Black"/>
                <a:cs typeface="Arial Black"/>
              </a:rPr>
              <a:t>of</a:t>
            </a:r>
            <a:r>
              <a:rPr sz="2400" spc="-137">
                <a:solidFill>
                  <a:srgbClr val="063D5E"/>
                </a:solidFill>
                <a:latin typeface="Arial Black"/>
                <a:cs typeface="Arial Black"/>
              </a:rPr>
              <a:t> </a:t>
            </a:r>
            <a:r>
              <a:rPr sz="2400" spc="-159">
                <a:solidFill>
                  <a:srgbClr val="063D5E"/>
                </a:solidFill>
                <a:latin typeface="Arial Black"/>
                <a:cs typeface="Arial Black"/>
              </a:rPr>
              <a:t>Resources </a:t>
            </a:r>
            <a:r>
              <a:rPr sz="2400" spc="-88">
                <a:solidFill>
                  <a:srgbClr val="063D5E"/>
                </a:solidFill>
                <a:latin typeface="Arial Black"/>
                <a:cs typeface="Arial Black"/>
              </a:rPr>
              <a:t>and</a:t>
            </a:r>
            <a:r>
              <a:rPr sz="2400" spc="-154">
                <a:solidFill>
                  <a:srgbClr val="063D5E"/>
                </a:solidFill>
                <a:latin typeface="Arial Black"/>
                <a:cs typeface="Arial Black"/>
              </a:rPr>
              <a:t> </a:t>
            </a:r>
            <a:r>
              <a:rPr sz="2400" spc="-53">
                <a:solidFill>
                  <a:srgbClr val="063D5E"/>
                </a:solidFill>
                <a:latin typeface="Arial Black"/>
                <a:cs typeface="Arial Black"/>
              </a:rPr>
              <a:t>Policies</a:t>
            </a:r>
            <a:endParaRPr sz="2400">
              <a:latin typeface="Arial Black"/>
              <a:cs typeface="Arial Black"/>
            </a:endParaRPr>
          </a:p>
          <a:p>
            <a:pPr marL="11206" marR="4483">
              <a:lnSpc>
                <a:spcPct val="120800"/>
              </a:lnSpc>
              <a:spcBef>
                <a:spcPts val="904"/>
              </a:spcBef>
            </a:pPr>
            <a:r>
              <a:rPr sz="1200" spc="-18">
                <a:solidFill>
                  <a:srgbClr val="242424"/>
                </a:solidFill>
                <a:latin typeface="Lucida Sans"/>
                <a:cs typeface="Lucida Sans"/>
              </a:rPr>
              <a:t>Students</a:t>
            </a:r>
            <a:r>
              <a:rPr sz="1200" spc="-44">
                <a:solidFill>
                  <a:srgbClr val="242424"/>
                </a:solidFill>
                <a:latin typeface="Lucida Sans"/>
                <a:cs typeface="Lucida Sans"/>
              </a:rPr>
              <a:t> </a:t>
            </a:r>
            <a:r>
              <a:rPr sz="1200">
                <a:solidFill>
                  <a:srgbClr val="242424"/>
                </a:solidFill>
                <a:latin typeface="Lucida Sans"/>
                <a:cs typeface="Lucida Sans"/>
              </a:rPr>
              <a:t>were</a:t>
            </a:r>
            <a:r>
              <a:rPr sz="1200" spc="-40">
                <a:solidFill>
                  <a:srgbClr val="242424"/>
                </a:solidFill>
                <a:latin typeface="Lucida Sans"/>
                <a:cs typeface="Lucida Sans"/>
              </a:rPr>
              <a:t> </a:t>
            </a:r>
            <a:r>
              <a:rPr sz="1200" spc="-26">
                <a:solidFill>
                  <a:srgbClr val="242424"/>
                </a:solidFill>
                <a:latin typeface="Lucida Sans"/>
                <a:cs typeface="Lucida Sans"/>
              </a:rPr>
              <a:t>asked</a:t>
            </a:r>
            <a:r>
              <a:rPr sz="1200" spc="-44">
                <a:solidFill>
                  <a:srgbClr val="242424"/>
                </a:solidFill>
                <a:latin typeface="Lucida Sans"/>
                <a:cs typeface="Lucida Sans"/>
              </a:rPr>
              <a:t> </a:t>
            </a:r>
            <a:r>
              <a:rPr sz="1200" spc="-18">
                <a:solidFill>
                  <a:srgbClr val="242424"/>
                </a:solidFill>
                <a:latin typeface="Lucida Sans"/>
                <a:cs typeface="Lucida Sans"/>
              </a:rPr>
              <a:t>about</a:t>
            </a:r>
            <a:r>
              <a:rPr sz="1200" spc="-40">
                <a:solidFill>
                  <a:srgbClr val="242424"/>
                </a:solidFill>
                <a:latin typeface="Lucida Sans"/>
                <a:cs typeface="Lucida Sans"/>
              </a:rPr>
              <a:t> </a:t>
            </a:r>
            <a:r>
              <a:rPr sz="1200" spc="-18">
                <a:solidFill>
                  <a:srgbClr val="242424"/>
                </a:solidFill>
                <a:latin typeface="Lucida Sans"/>
                <a:cs typeface="Lucida Sans"/>
              </a:rPr>
              <a:t>their</a:t>
            </a:r>
            <a:r>
              <a:rPr sz="1200" spc="-44">
                <a:solidFill>
                  <a:srgbClr val="242424"/>
                </a:solidFill>
                <a:latin typeface="Lucida Sans"/>
                <a:cs typeface="Lucida Sans"/>
              </a:rPr>
              <a:t> </a:t>
            </a:r>
            <a:r>
              <a:rPr sz="1200" spc="-31">
                <a:solidFill>
                  <a:srgbClr val="242424"/>
                </a:solidFill>
                <a:latin typeface="Lucida Sans"/>
                <a:cs typeface="Lucida Sans"/>
              </a:rPr>
              <a:t>knowledge</a:t>
            </a:r>
            <a:r>
              <a:rPr sz="1200" spc="-40">
                <a:solidFill>
                  <a:srgbClr val="242424"/>
                </a:solidFill>
                <a:latin typeface="Lucida Sans"/>
                <a:cs typeface="Lucida Sans"/>
              </a:rPr>
              <a:t> </a:t>
            </a:r>
            <a:r>
              <a:rPr sz="1200" spc="-26">
                <a:solidFill>
                  <a:srgbClr val="242424"/>
                </a:solidFill>
                <a:latin typeface="Lucida Sans"/>
                <a:cs typeface="Lucida Sans"/>
              </a:rPr>
              <a:t>of</a:t>
            </a:r>
            <a:r>
              <a:rPr sz="1200" spc="-40">
                <a:solidFill>
                  <a:srgbClr val="242424"/>
                </a:solidFill>
                <a:latin typeface="Lucida Sans"/>
                <a:cs typeface="Lucida Sans"/>
              </a:rPr>
              <a:t> </a:t>
            </a:r>
            <a:r>
              <a:rPr sz="1200" spc="-9">
                <a:solidFill>
                  <a:srgbClr val="242424"/>
                </a:solidFill>
                <a:latin typeface="Lucida Sans"/>
                <a:cs typeface="Lucida Sans"/>
              </a:rPr>
              <a:t>campus </a:t>
            </a:r>
            <a:r>
              <a:rPr sz="1200" spc="-22">
                <a:solidFill>
                  <a:srgbClr val="242424"/>
                </a:solidFill>
                <a:latin typeface="Lucida Sans"/>
                <a:cs typeface="Lucida Sans"/>
              </a:rPr>
              <a:t>resources</a:t>
            </a:r>
            <a:r>
              <a:rPr sz="1200" spc="-44">
                <a:solidFill>
                  <a:srgbClr val="242424"/>
                </a:solidFill>
                <a:latin typeface="Lucida Sans"/>
                <a:cs typeface="Lucida Sans"/>
              </a:rPr>
              <a:t> </a:t>
            </a:r>
            <a:r>
              <a:rPr sz="1200" spc="-9">
                <a:solidFill>
                  <a:srgbClr val="242424"/>
                </a:solidFill>
                <a:latin typeface="Lucida Sans"/>
                <a:cs typeface="Lucida Sans"/>
              </a:rPr>
              <a:t>and</a:t>
            </a:r>
            <a:r>
              <a:rPr sz="1200" spc="-44">
                <a:solidFill>
                  <a:srgbClr val="242424"/>
                </a:solidFill>
                <a:latin typeface="Lucida Sans"/>
                <a:cs typeface="Lucida Sans"/>
              </a:rPr>
              <a:t> </a:t>
            </a:r>
            <a:r>
              <a:rPr sz="1200" spc="-31">
                <a:solidFill>
                  <a:srgbClr val="242424"/>
                </a:solidFill>
                <a:latin typeface="Lucida Sans"/>
                <a:cs typeface="Lucida Sans"/>
              </a:rPr>
              <a:t>policies</a:t>
            </a:r>
            <a:r>
              <a:rPr sz="1200" spc="-44">
                <a:solidFill>
                  <a:srgbClr val="242424"/>
                </a:solidFill>
                <a:latin typeface="Lucida Sans"/>
                <a:cs typeface="Lucida Sans"/>
              </a:rPr>
              <a:t> </a:t>
            </a:r>
            <a:r>
              <a:rPr sz="1200" spc="-18">
                <a:solidFill>
                  <a:srgbClr val="242424"/>
                </a:solidFill>
                <a:latin typeface="Lucida Sans"/>
                <a:cs typeface="Lucida Sans"/>
              </a:rPr>
              <a:t>relevant</a:t>
            </a:r>
            <a:r>
              <a:rPr sz="1200" spc="-44">
                <a:solidFill>
                  <a:srgbClr val="242424"/>
                </a:solidFill>
                <a:latin typeface="Lucida Sans"/>
                <a:cs typeface="Lucida Sans"/>
              </a:rPr>
              <a:t> </a:t>
            </a:r>
            <a:r>
              <a:rPr sz="1200" spc="-22">
                <a:solidFill>
                  <a:srgbClr val="242424"/>
                </a:solidFill>
                <a:latin typeface="Lucida Sans"/>
                <a:cs typeface="Lucida Sans"/>
              </a:rPr>
              <a:t>to</a:t>
            </a:r>
            <a:r>
              <a:rPr sz="1200" spc="-62">
                <a:solidFill>
                  <a:srgbClr val="242424"/>
                </a:solidFill>
                <a:latin typeface="Lucida Sans"/>
                <a:cs typeface="Lucida Sans"/>
              </a:rPr>
              <a:t> </a:t>
            </a:r>
            <a:r>
              <a:rPr sz="1200" spc="-35">
                <a:latin typeface="Lucida Sans"/>
                <a:cs typeface="Lucida Sans"/>
              </a:rPr>
              <a:t>sexual</a:t>
            </a:r>
            <a:r>
              <a:rPr sz="1200" spc="-44">
                <a:latin typeface="Lucida Sans"/>
                <a:cs typeface="Lucida Sans"/>
              </a:rPr>
              <a:t> </a:t>
            </a:r>
            <a:r>
              <a:rPr sz="1200" spc="-9">
                <a:latin typeface="Lucida Sans"/>
                <a:cs typeface="Lucida Sans"/>
              </a:rPr>
              <a:t>and</a:t>
            </a:r>
            <a:r>
              <a:rPr sz="1200" spc="-44">
                <a:latin typeface="Lucida Sans"/>
                <a:cs typeface="Lucida Sans"/>
              </a:rPr>
              <a:t> </a:t>
            </a:r>
            <a:r>
              <a:rPr sz="1200" spc="-9">
                <a:latin typeface="Lucida Sans"/>
                <a:cs typeface="Lucida Sans"/>
              </a:rPr>
              <a:t>interpersonal </a:t>
            </a:r>
            <a:r>
              <a:rPr sz="1200" spc="-26">
                <a:latin typeface="Lucida Sans"/>
                <a:cs typeface="Lucida Sans"/>
              </a:rPr>
              <a:t>violence</a:t>
            </a:r>
            <a:r>
              <a:rPr sz="1200" spc="-22">
                <a:latin typeface="Lucida Sans"/>
                <a:cs typeface="Lucida Sans"/>
              </a:rPr>
              <a:t> </a:t>
            </a:r>
            <a:r>
              <a:rPr sz="1200" spc="-9">
                <a:latin typeface="Lucida Sans"/>
                <a:cs typeface="Lucida Sans"/>
              </a:rPr>
              <a:t>(SIV)</a:t>
            </a:r>
            <a:r>
              <a:rPr sz="1200" spc="-9">
                <a:solidFill>
                  <a:srgbClr val="242424"/>
                </a:solidFill>
                <a:latin typeface="Lucida Sans"/>
                <a:cs typeface="Lucida Sans"/>
              </a:rPr>
              <a:t>.</a:t>
            </a:r>
            <a:endParaRPr sz="1200">
              <a:latin typeface="Lucida Sans"/>
              <a:cs typeface="Lucida Sans"/>
            </a:endParaRPr>
          </a:p>
        </p:txBody>
      </p:sp>
      <p:sp>
        <p:nvSpPr>
          <p:cNvPr id="6" name="object 6"/>
          <p:cNvSpPr txBox="1"/>
          <p:nvPr/>
        </p:nvSpPr>
        <p:spPr>
          <a:xfrm>
            <a:off x="468779" y="2579265"/>
            <a:ext cx="5627221" cy="883477"/>
          </a:xfrm>
          <a:prstGeom prst="rect">
            <a:avLst/>
          </a:prstGeom>
        </p:spPr>
        <p:txBody>
          <a:bodyPr vert="horz" wrap="square" lIns="0" tIns="11206" rIns="0" bIns="0" rtlCol="0">
            <a:spAutoFit/>
          </a:bodyPr>
          <a:lstStyle/>
          <a:p>
            <a:pPr marL="11206" marR="4483">
              <a:lnSpc>
                <a:spcPct val="120800"/>
              </a:lnSpc>
              <a:spcBef>
                <a:spcPts val="88"/>
              </a:spcBef>
            </a:pPr>
            <a:r>
              <a:rPr sz="1200" spc="-31">
                <a:latin typeface="Lucida Sans"/>
                <a:cs typeface="Lucida Sans"/>
              </a:rPr>
              <a:t>Fifty-</a:t>
            </a:r>
            <a:r>
              <a:rPr sz="1200" spc="-62">
                <a:latin typeface="Lucida Sans"/>
                <a:cs typeface="Lucida Sans"/>
              </a:rPr>
              <a:t>six</a:t>
            </a:r>
            <a:r>
              <a:rPr sz="1200" spc="-49">
                <a:latin typeface="Lucida Sans"/>
                <a:cs typeface="Lucida Sans"/>
              </a:rPr>
              <a:t> </a:t>
            </a:r>
            <a:r>
              <a:rPr sz="1200" spc="-18">
                <a:latin typeface="Lucida Sans"/>
                <a:cs typeface="Lucida Sans"/>
              </a:rPr>
              <a:t>percent</a:t>
            </a:r>
            <a:r>
              <a:rPr sz="1200" spc="-44">
                <a:latin typeface="Lucida Sans"/>
                <a:cs typeface="Lucida Sans"/>
              </a:rPr>
              <a:t> </a:t>
            </a:r>
            <a:r>
              <a:rPr sz="1200" spc="-9">
                <a:latin typeface="Lucida Sans"/>
                <a:cs typeface="Lucida Sans"/>
              </a:rPr>
              <a:t>(56%)</a:t>
            </a:r>
            <a:r>
              <a:rPr sz="1200" spc="-44">
                <a:latin typeface="Lucida Sans"/>
                <a:cs typeface="Lucida Sans"/>
              </a:rPr>
              <a:t> </a:t>
            </a:r>
            <a:r>
              <a:rPr sz="1200" spc="-26">
                <a:latin typeface="Lucida Sans"/>
                <a:cs typeface="Lucida Sans"/>
              </a:rPr>
              <a:t>of</a:t>
            </a:r>
            <a:r>
              <a:rPr sz="1200" spc="-44">
                <a:latin typeface="Lucida Sans"/>
                <a:cs typeface="Lucida Sans"/>
              </a:rPr>
              <a:t> </a:t>
            </a:r>
            <a:r>
              <a:rPr sz="1200" spc="-22">
                <a:latin typeface="Lucida Sans"/>
                <a:cs typeface="Lucida Sans"/>
              </a:rPr>
              <a:t>students</a:t>
            </a:r>
            <a:r>
              <a:rPr sz="1200" spc="-40">
                <a:latin typeface="Lucida Sans"/>
                <a:cs typeface="Lucida Sans"/>
              </a:rPr>
              <a:t> </a:t>
            </a:r>
            <a:r>
              <a:rPr sz="1200" spc="-22">
                <a:latin typeface="Lucida Sans"/>
                <a:cs typeface="Lucida Sans"/>
              </a:rPr>
              <a:t>confirmed</a:t>
            </a:r>
            <a:r>
              <a:rPr sz="1200" spc="-44">
                <a:latin typeface="Lucida Sans"/>
                <a:cs typeface="Lucida Sans"/>
              </a:rPr>
              <a:t> </a:t>
            </a:r>
            <a:r>
              <a:rPr sz="1200" spc="-18">
                <a:latin typeface="Lucida Sans"/>
                <a:cs typeface="Lucida Sans"/>
              </a:rPr>
              <a:t>that</a:t>
            </a:r>
            <a:r>
              <a:rPr sz="1200" spc="-44">
                <a:latin typeface="Lucida Sans"/>
                <a:cs typeface="Lucida Sans"/>
              </a:rPr>
              <a:t> </a:t>
            </a:r>
            <a:r>
              <a:rPr sz="1200" spc="-18">
                <a:latin typeface="Lucida Sans"/>
                <a:cs typeface="Lucida Sans"/>
              </a:rPr>
              <a:t>they</a:t>
            </a:r>
            <a:r>
              <a:rPr sz="1200" spc="-44">
                <a:latin typeface="Lucida Sans"/>
                <a:cs typeface="Lucida Sans"/>
              </a:rPr>
              <a:t> </a:t>
            </a:r>
            <a:r>
              <a:rPr sz="1200" spc="-18">
                <a:latin typeface="Lucida Sans"/>
                <a:cs typeface="Lucida Sans"/>
              </a:rPr>
              <a:t>have </a:t>
            </a:r>
            <a:r>
              <a:rPr sz="1200" spc="-9">
                <a:latin typeface="Lucida Sans"/>
                <a:cs typeface="Lucida Sans"/>
              </a:rPr>
              <a:t>learned</a:t>
            </a:r>
            <a:r>
              <a:rPr sz="1200" spc="-40">
                <a:latin typeface="Lucida Sans"/>
                <a:cs typeface="Lucida Sans"/>
              </a:rPr>
              <a:t> </a:t>
            </a:r>
            <a:r>
              <a:rPr sz="1200" spc="-18">
                <a:latin typeface="Lucida Sans"/>
                <a:cs typeface="Lucida Sans"/>
              </a:rPr>
              <a:t>about</a:t>
            </a:r>
            <a:r>
              <a:rPr sz="1200" spc="-35">
                <a:latin typeface="Lucida Sans"/>
                <a:cs typeface="Lucida Sans"/>
              </a:rPr>
              <a:t> sexual </a:t>
            </a:r>
            <a:r>
              <a:rPr sz="1200" spc="-9">
                <a:latin typeface="Lucida Sans"/>
                <a:cs typeface="Lucida Sans"/>
              </a:rPr>
              <a:t>and</a:t>
            </a:r>
            <a:r>
              <a:rPr sz="1200" spc="-35">
                <a:latin typeface="Lucida Sans"/>
                <a:cs typeface="Lucida Sans"/>
              </a:rPr>
              <a:t> </a:t>
            </a:r>
            <a:r>
              <a:rPr sz="1200" spc="-22">
                <a:latin typeface="Lucida Sans"/>
                <a:cs typeface="Lucida Sans"/>
              </a:rPr>
              <a:t>interpersonal</a:t>
            </a:r>
            <a:r>
              <a:rPr sz="1200" spc="-35">
                <a:latin typeface="Lucida Sans"/>
                <a:cs typeface="Lucida Sans"/>
              </a:rPr>
              <a:t> </a:t>
            </a:r>
            <a:r>
              <a:rPr sz="1200" spc="-26">
                <a:latin typeface="Lucida Sans"/>
                <a:cs typeface="Lucida Sans"/>
              </a:rPr>
              <a:t>violence</a:t>
            </a:r>
            <a:r>
              <a:rPr sz="1200" spc="-40">
                <a:latin typeface="Lucida Sans"/>
                <a:cs typeface="Lucida Sans"/>
              </a:rPr>
              <a:t> </a:t>
            </a:r>
            <a:r>
              <a:rPr sz="1200" spc="-9">
                <a:latin typeface="Lucida Sans"/>
                <a:cs typeface="Lucida Sans"/>
              </a:rPr>
              <a:t>through </a:t>
            </a:r>
            <a:r>
              <a:rPr sz="1200" spc="-40">
                <a:latin typeface="Lucida Sans"/>
                <a:cs typeface="Lucida Sans"/>
              </a:rPr>
              <a:t>classes,</a:t>
            </a:r>
            <a:r>
              <a:rPr sz="1200" spc="-44">
                <a:latin typeface="Lucida Sans"/>
                <a:cs typeface="Lucida Sans"/>
              </a:rPr>
              <a:t> </a:t>
            </a:r>
            <a:r>
              <a:rPr sz="1200" spc="-40">
                <a:latin typeface="Lucida Sans"/>
                <a:cs typeface="Lucida Sans"/>
              </a:rPr>
              <a:t>training, </a:t>
            </a:r>
            <a:r>
              <a:rPr sz="1200">
                <a:latin typeface="Lucida Sans"/>
                <a:cs typeface="Lucida Sans"/>
              </a:rPr>
              <a:t>or</a:t>
            </a:r>
            <a:r>
              <a:rPr sz="1200" spc="-40">
                <a:latin typeface="Lucida Sans"/>
                <a:cs typeface="Lucida Sans"/>
              </a:rPr>
              <a:t> </a:t>
            </a:r>
            <a:r>
              <a:rPr sz="1200" spc="-9">
                <a:latin typeface="Lucida Sans"/>
                <a:cs typeface="Lucida Sans"/>
              </a:rPr>
              <a:t>other</a:t>
            </a:r>
            <a:r>
              <a:rPr sz="1200" spc="-44">
                <a:latin typeface="Lucida Sans"/>
                <a:cs typeface="Lucida Sans"/>
              </a:rPr>
              <a:t> </a:t>
            </a:r>
            <a:r>
              <a:rPr sz="1200" spc="-26">
                <a:latin typeface="Lucida Sans"/>
                <a:cs typeface="Lucida Sans"/>
              </a:rPr>
              <a:t>programs</a:t>
            </a:r>
            <a:r>
              <a:rPr sz="1200" spc="-40">
                <a:latin typeface="Lucida Sans"/>
                <a:cs typeface="Lucida Sans"/>
              </a:rPr>
              <a:t> </a:t>
            </a:r>
            <a:r>
              <a:rPr sz="1200" spc="-18">
                <a:latin typeface="Lucida Sans"/>
                <a:cs typeface="Lucida Sans"/>
              </a:rPr>
              <a:t>at</a:t>
            </a:r>
            <a:r>
              <a:rPr sz="1200" spc="-57">
                <a:latin typeface="Lucida Sans"/>
                <a:cs typeface="Lucida Sans"/>
              </a:rPr>
              <a:t> </a:t>
            </a:r>
            <a:r>
              <a:rPr sz="1200" spc="-22">
                <a:latin typeface="Lucida Sans"/>
                <a:cs typeface="Lucida Sans"/>
              </a:rPr>
              <a:t>University</a:t>
            </a:r>
            <a:r>
              <a:rPr sz="1200" spc="-44">
                <a:latin typeface="Lucida Sans"/>
                <a:cs typeface="Lucida Sans"/>
              </a:rPr>
              <a:t> </a:t>
            </a:r>
            <a:r>
              <a:rPr sz="1200" spc="-26">
                <a:latin typeface="Lucida Sans"/>
                <a:cs typeface="Lucida Sans"/>
              </a:rPr>
              <a:t>of</a:t>
            </a:r>
            <a:r>
              <a:rPr sz="1200" spc="-40">
                <a:latin typeface="Lucida Sans"/>
                <a:cs typeface="Lucida Sans"/>
              </a:rPr>
              <a:t> </a:t>
            </a:r>
            <a:r>
              <a:rPr sz="1200" spc="-22">
                <a:latin typeface="Lucida Sans"/>
                <a:cs typeface="Lucida Sans"/>
              </a:rPr>
              <a:t>New </a:t>
            </a:r>
            <a:r>
              <a:rPr sz="1200" spc="-35">
                <a:latin typeface="Lucida Sans"/>
                <a:cs typeface="Lucida Sans"/>
              </a:rPr>
              <a:t>Mexico.</a:t>
            </a:r>
            <a:r>
              <a:rPr sz="1200" spc="-40">
                <a:latin typeface="Lucida Sans"/>
                <a:cs typeface="Lucida Sans"/>
              </a:rPr>
              <a:t> </a:t>
            </a:r>
            <a:r>
              <a:rPr sz="1200" spc="-22">
                <a:latin typeface="Lucida Sans"/>
                <a:cs typeface="Lucida Sans"/>
              </a:rPr>
              <a:t>Another</a:t>
            </a:r>
            <a:r>
              <a:rPr sz="1200" spc="-49">
                <a:latin typeface="Lucida Sans"/>
                <a:cs typeface="Lucida Sans"/>
              </a:rPr>
              <a:t> </a:t>
            </a:r>
            <a:r>
              <a:rPr sz="1200">
                <a:latin typeface="Lucida Sans"/>
                <a:cs typeface="Lucida Sans"/>
              </a:rPr>
              <a:t>60%</a:t>
            </a:r>
            <a:r>
              <a:rPr sz="1200" spc="-40">
                <a:latin typeface="Lucida Sans"/>
                <a:cs typeface="Lucida Sans"/>
              </a:rPr>
              <a:t> </a:t>
            </a:r>
            <a:r>
              <a:rPr sz="1200" spc="-26">
                <a:latin typeface="Lucida Sans"/>
                <a:cs typeface="Lucida Sans"/>
              </a:rPr>
              <a:t>indicated</a:t>
            </a:r>
            <a:r>
              <a:rPr sz="1200" spc="-40">
                <a:latin typeface="Lucida Sans"/>
                <a:cs typeface="Lucida Sans"/>
              </a:rPr>
              <a:t> </a:t>
            </a:r>
            <a:r>
              <a:rPr sz="1200" spc="-18">
                <a:latin typeface="Lucida Sans"/>
                <a:cs typeface="Lucida Sans"/>
              </a:rPr>
              <a:t>that</a:t>
            </a:r>
            <a:r>
              <a:rPr sz="1200" spc="-40">
                <a:latin typeface="Lucida Sans"/>
                <a:cs typeface="Lucida Sans"/>
              </a:rPr>
              <a:t> </a:t>
            </a:r>
            <a:r>
              <a:rPr sz="1200" spc="-18">
                <a:latin typeface="Lucida Sans"/>
                <a:cs typeface="Lucida Sans"/>
              </a:rPr>
              <a:t>they</a:t>
            </a:r>
            <a:r>
              <a:rPr sz="1200" spc="-40">
                <a:latin typeface="Lucida Sans"/>
                <a:cs typeface="Lucida Sans"/>
              </a:rPr>
              <a:t> </a:t>
            </a:r>
            <a:r>
              <a:rPr sz="1200" spc="-26">
                <a:latin typeface="Lucida Sans"/>
                <a:cs typeface="Lucida Sans"/>
              </a:rPr>
              <a:t>know</a:t>
            </a:r>
            <a:r>
              <a:rPr sz="1200" spc="-40">
                <a:latin typeface="Lucida Sans"/>
                <a:cs typeface="Lucida Sans"/>
              </a:rPr>
              <a:t> Title </a:t>
            </a:r>
            <a:r>
              <a:rPr sz="1200" spc="-22">
                <a:latin typeface="Lucida Sans"/>
                <a:cs typeface="Lucida Sans"/>
              </a:rPr>
              <a:t>IX </a:t>
            </a:r>
            <a:r>
              <a:rPr sz="1200" spc="-26">
                <a:latin typeface="Lucida Sans"/>
                <a:cs typeface="Lucida Sans"/>
              </a:rPr>
              <a:t>protections</a:t>
            </a:r>
            <a:r>
              <a:rPr sz="1200" spc="-13">
                <a:latin typeface="Lucida Sans"/>
                <a:cs typeface="Lucida Sans"/>
              </a:rPr>
              <a:t> </a:t>
            </a:r>
            <a:r>
              <a:rPr sz="1200" spc="-35">
                <a:latin typeface="Lucida Sans"/>
                <a:cs typeface="Lucida Sans"/>
              </a:rPr>
              <a:t>against</a:t>
            </a:r>
            <a:r>
              <a:rPr sz="1200" spc="-13">
                <a:latin typeface="Lucida Sans"/>
                <a:cs typeface="Lucida Sans"/>
              </a:rPr>
              <a:t> </a:t>
            </a:r>
            <a:r>
              <a:rPr sz="1200" spc="-18">
                <a:latin typeface="Lucida Sans"/>
                <a:cs typeface="Lucida Sans"/>
              </a:rPr>
              <a:t>SIV.</a:t>
            </a:r>
            <a:endParaRPr sz="1200">
              <a:latin typeface="Lucida Sans"/>
              <a:cs typeface="Lucida Sans"/>
            </a:endParaRPr>
          </a:p>
        </p:txBody>
      </p:sp>
      <p:sp>
        <p:nvSpPr>
          <p:cNvPr id="7" name="object 7"/>
          <p:cNvSpPr txBox="1"/>
          <p:nvPr/>
        </p:nvSpPr>
        <p:spPr>
          <a:xfrm>
            <a:off x="468779" y="3748143"/>
            <a:ext cx="5627221" cy="883477"/>
          </a:xfrm>
          <a:prstGeom prst="rect">
            <a:avLst/>
          </a:prstGeom>
        </p:spPr>
        <p:txBody>
          <a:bodyPr vert="horz" wrap="square" lIns="0" tIns="11206" rIns="0" bIns="0" rtlCol="0">
            <a:spAutoFit/>
          </a:bodyPr>
          <a:lstStyle/>
          <a:p>
            <a:pPr marL="11206" marR="4483">
              <a:lnSpc>
                <a:spcPct val="120800"/>
              </a:lnSpc>
              <a:spcBef>
                <a:spcPts val="88"/>
              </a:spcBef>
            </a:pPr>
            <a:r>
              <a:rPr sz="1200" spc="-35">
                <a:latin typeface="Lucida Sans"/>
                <a:cs typeface="Lucida Sans"/>
              </a:rPr>
              <a:t>Sixty-</a:t>
            </a:r>
            <a:r>
              <a:rPr sz="1200" spc="-18">
                <a:latin typeface="Lucida Sans"/>
                <a:cs typeface="Lucida Sans"/>
              </a:rPr>
              <a:t>two</a:t>
            </a:r>
            <a:r>
              <a:rPr sz="1200" spc="-49">
                <a:latin typeface="Lucida Sans"/>
                <a:cs typeface="Lucida Sans"/>
              </a:rPr>
              <a:t> </a:t>
            </a:r>
            <a:r>
              <a:rPr sz="1200" spc="-18">
                <a:latin typeface="Lucida Sans"/>
                <a:cs typeface="Lucida Sans"/>
              </a:rPr>
              <a:t>percent</a:t>
            </a:r>
            <a:r>
              <a:rPr sz="1200" spc="-40">
                <a:latin typeface="Lucida Sans"/>
                <a:cs typeface="Lucida Sans"/>
              </a:rPr>
              <a:t> </a:t>
            </a:r>
            <a:r>
              <a:rPr sz="1200" spc="-9">
                <a:latin typeface="Lucida Sans"/>
                <a:cs typeface="Lucida Sans"/>
              </a:rPr>
              <a:t>(62%)</a:t>
            </a:r>
            <a:r>
              <a:rPr sz="1200" spc="-40">
                <a:latin typeface="Lucida Sans"/>
                <a:cs typeface="Lucida Sans"/>
              </a:rPr>
              <a:t> </a:t>
            </a:r>
            <a:r>
              <a:rPr sz="1200" spc="-26">
                <a:latin typeface="Lucida Sans"/>
                <a:cs typeface="Lucida Sans"/>
              </a:rPr>
              <a:t>of</a:t>
            </a:r>
            <a:r>
              <a:rPr sz="1200" spc="-40">
                <a:latin typeface="Lucida Sans"/>
                <a:cs typeface="Lucida Sans"/>
              </a:rPr>
              <a:t> </a:t>
            </a:r>
            <a:r>
              <a:rPr sz="1200" spc="-22">
                <a:latin typeface="Lucida Sans"/>
                <a:cs typeface="Lucida Sans"/>
              </a:rPr>
              <a:t>students</a:t>
            </a:r>
            <a:r>
              <a:rPr sz="1200" spc="-40">
                <a:latin typeface="Lucida Sans"/>
                <a:cs typeface="Lucida Sans"/>
              </a:rPr>
              <a:t> </a:t>
            </a:r>
            <a:r>
              <a:rPr sz="1200" spc="-18">
                <a:latin typeface="Lucida Sans"/>
                <a:cs typeface="Lucida Sans"/>
              </a:rPr>
              <a:t>understood</a:t>
            </a:r>
            <a:r>
              <a:rPr sz="1200" spc="-40">
                <a:latin typeface="Lucida Sans"/>
                <a:cs typeface="Lucida Sans"/>
              </a:rPr>
              <a:t> </a:t>
            </a:r>
            <a:r>
              <a:rPr sz="1200" spc="-18">
                <a:latin typeface="Lucida Sans"/>
                <a:cs typeface="Lucida Sans"/>
              </a:rPr>
              <a:t>what happens</a:t>
            </a:r>
            <a:r>
              <a:rPr sz="1200" spc="-53">
                <a:latin typeface="Lucida Sans"/>
                <a:cs typeface="Lucida Sans"/>
              </a:rPr>
              <a:t> </a:t>
            </a:r>
            <a:r>
              <a:rPr sz="1200">
                <a:latin typeface="Lucida Sans"/>
                <a:cs typeface="Lucida Sans"/>
              </a:rPr>
              <a:t>when</a:t>
            </a:r>
            <a:r>
              <a:rPr sz="1200" spc="-49">
                <a:latin typeface="Lucida Sans"/>
                <a:cs typeface="Lucida Sans"/>
              </a:rPr>
              <a:t> </a:t>
            </a:r>
            <a:r>
              <a:rPr sz="1200">
                <a:latin typeface="Lucida Sans"/>
                <a:cs typeface="Lucida Sans"/>
              </a:rPr>
              <a:t>a</a:t>
            </a:r>
            <a:r>
              <a:rPr sz="1200" spc="-49">
                <a:latin typeface="Lucida Sans"/>
                <a:cs typeface="Lucida Sans"/>
              </a:rPr>
              <a:t> </a:t>
            </a:r>
            <a:r>
              <a:rPr sz="1200" spc="-22">
                <a:latin typeface="Lucida Sans"/>
                <a:cs typeface="Lucida Sans"/>
              </a:rPr>
              <a:t>student</a:t>
            </a:r>
            <a:r>
              <a:rPr sz="1200" spc="-49">
                <a:latin typeface="Lucida Sans"/>
                <a:cs typeface="Lucida Sans"/>
              </a:rPr>
              <a:t> </a:t>
            </a:r>
            <a:r>
              <a:rPr sz="1200" spc="-18">
                <a:latin typeface="Lucida Sans"/>
                <a:cs typeface="Lucida Sans"/>
              </a:rPr>
              <a:t>reports</a:t>
            </a:r>
            <a:r>
              <a:rPr sz="1200" spc="-49">
                <a:latin typeface="Lucida Sans"/>
                <a:cs typeface="Lucida Sans"/>
              </a:rPr>
              <a:t> </a:t>
            </a:r>
            <a:r>
              <a:rPr sz="1200" spc="-35">
                <a:latin typeface="Lucida Sans"/>
                <a:cs typeface="Lucida Sans"/>
              </a:rPr>
              <a:t>sexual</a:t>
            </a:r>
            <a:r>
              <a:rPr sz="1200" spc="-49">
                <a:latin typeface="Lucida Sans"/>
                <a:cs typeface="Lucida Sans"/>
              </a:rPr>
              <a:t> </a:t>
            </a:r>
            <a:r>
              <a:rPr sz="1200" spc="-9">
                <a:latin typeface="Lucida Sans"/>
                <a:cs typeface="Lucida Sans"/>
              </a:rPr>
              <a:t>and</a:t>
            </a:r>
            <a:r>
              <a:rPr sz="1200" spc="-49">
                <a:latin typeface="Lucida Sans"/>
                <a:cs typeface="Lucida Sans"/>
              </a:rPr>
              <a:t> </a:t>
            </a:r>
            <a:r>
              <a:rPr sz="1200" spc="-9">
                <a:latin typeface="Lucida Sans"/>
                <a:cs typeface="Lucida Sans"/>
              </a:rPr>
              <a:t>interpersonal </a:t>
            </a:r>
            <a:r>
              <a:rPr sz="1200" spc="-31">
                <a:latin typeface="Lucida Sans"/>
                <a:cs typeface="Lucida Sans"/>
              </a:rPr>
              <a:t>violence,</a:t>
            </a:r>
            <a:r>
              <a:rPr sz="1200" spc="-49">
                <a:latin typeface="Lucida Sans"/>
                <a:cs typeface="Lucida Sans"/>
              </a:rPr>
              <a:t> </a:t>
            </a:r>
            <a:r>
              <a:rPr sz="1200" spc="-9">
                <a:latin typeface="Lucida Sans"/>
                <a:cs typeface="Lucida Sans"/>
              </a:rPr>
              <a:t>and</a:t>
            </a:r>
            <a:r>
              <a:rPr sz="1200" spc="-53">
                <a:latin typeface="Lucida Sans"/>
                <a:cs typeface="Lucida Sans"/>
              </a:rPr>
              <a:t> </a:t>
            </a:r>
            <a:r>
              <a:rPr sz="1200">
                <a:latin typeface="Lucida Sans"/>
                <a:cs typeface="Lucida Sans"/>
              </a:rPr>
              <a:t>52%</a:t>
            </a:r>
            <a:r>
              <a:rPr sz="1200" spc="-49">
                <a:latin typeface="Lucida Sans"/>
                <a:cs typeface="Lucida Sans"/>
              </a:rPr>
              <a:t> </a:t>
            </a:r>
            <a:r>
              <a:rPr sz="1200" spc="-22">
                <a:latin typeface="Lucida Sans"/>
                <a:cs typeface="Lucida Sans"/>
              </a:rPr>
              <a:t>knew</a:t>
            </a:r>
            <a:r>
              <a:rPr sz="1200" spc="-49">
                <a:latin typeface="Lucida Sans"/>
                <a:cs typeface="Lucida Sans"/>
              </a:rPr>
              <a:t> </a:t>
            </a:r>
            <a:r>
              <a:rPr sz="1200">
                <a:latin typeface="Lucida Sans"/>
                <a:cs typeface="Lucida Sans"/>
              </a:rPr>
              <a:t>where</a:t>
            </a:r>
            <a:r>
              <a:rPr sz="1200" spc="-44">
                <a:latin typeface="Lucida Sans"/>
                <a:cs typeface="Lucida Sans"/>
              </a:rPr>
              <a:t> </a:t>
            </a:r>
            <a:r>
              <a:rPr sz="1200" spc="-18">
                <a:latin typeface="Lucida Sans"/>
                <a:cs typeface="Lucida Sans"/>
              </a:rPr>
              <a:t>at</a:t>
            </a:r>
            <a:r>
              <a:rPr sz="1200" spc="-57">
                <a:latin typeface="Lucida Sans"/>
                <a:cs typeface="Lucida Sans"/>
              </a:rPr>
              <a:t> </a:t>
            </a:r>
            <a:r>
              <a:rPr sz="1200" spc="-22">
                <a:latin typeface="Lucida Sans"/>
                <a:cs typeface="Lucida Sans"/>
              </a:rPr>
              <a:t>University</a:t>
            </a:r>
            <a:r>
              <a:rPr sz="1200" spc="-49">
                <a:latin typeface="Lucida Sans"/>
                <a:cs typeface="Lucida Sans"/>
              </a:rPr>
              <a:t> </a:t>
            </a:r>
            <a:r>
              <a:rPr sz="1200" spc="-26">
                <a:latin typeface="Lucida Sans"/>
                <a:cs typeface="Lucida Sans"/>
              </a:rPr>
              <a:t>of</a:t>
            </a:r>
            <a:r>
              <a:rPr sz="1200" spc="-49">
                <a:latin typeface="Lucida Sans"/>
                <a:cs typeface="Lucida Sans"/>
              </a:rPr>
              <a:t> </a:t>
            </a:r>
            <a:r>
              <a:rPr sz="1200">
                <a:latin typeface="Lucida Sans"/>
                <a:cs typeface="Lucida Sans"/>
              </a:rPr>
              <a:t>New</a:t>
            </a:r>
            <a:r>
              <a:rPr sz="1200" spc="-44">
                <a:latin typeface="Lucida Sans"/>
                <a:cs typeface="Lucida Sans"/>
              </a:rPr>
              <a:t> </a:t>
            </a:r>
            <a:r>
              <a:rPr sz="1200" spc="-9">
                <a:latin typeface="Lucida Sans"/>
                <a:cs typeface="Lucida Sans"/>
              </a:rPr>
              <a:t>Mexico </a:t>
            </a:r>
            <a:r>
              <a:rPr sz="1200" spc="-18">
                <a:latin typeface="Lucida Sans"/>
                <a:cs typeface="Lucida Sans"/>
              </a:rPr>
              <a:t>they</a:t>
            </a:r>
            <a:r>
              <a:rPr sz="1200" spc="-49">
                <a:latin typeface="Lucida Sans"/>
                <a:cs typeface="Lucida Sans"/>
              </a:rPr>
              <a:t> </a:t>
            </a:r>
            <a:r>
              <a:rPr sz="1200" spc="-26">
                <a:latin typeface="Lucida Sans"/>
                <a:cs typeface="Lucida Sans"/>
              </a:rPr>
              <a:t>could</a:t>
            </a:r>
            <a:r>
              <a:rPr sz="1200" spc="-49">
                <a:latin typeface="Lucida Sans"/>
                <a:cs typeface="Lucida Sans"/>
              </a:rPr>
              <a:t> </a:t>
            </a:r>
            <a:r>
              <a:rPr sz="1200" spc="-35">
                <a:latin typeface="Lucida Sans"/>
                <a:cs typeface="Lucida Sans"/>
              </a:rPr>
              <a:t>get</a:t>
            </a:r>
            <a:r>
              <a:rPr sz="1200" spc="-49">
                <a:latin typeface="Lucida Sans"/>
                <a:cs typeface="Lucida Sans"/>
              </a:rPr>
              <a:t> </a:t>
            </a:r>
            <a:r>
              <a:rPr sz="1200" spc="-18">
                <a:latin typeface="Lucida Sans"/>
                <a:cs typeface="Lucida Sans"/>
              </a:rPr>
              <a:t>help</a:t>
            </a:r>
            <a:r>
              <a:rPr sz="1200" spc="-44">
                <a:latin typeface="Lucida Sans"/>
                <a:cs typeface="Lucida Sans"/>
              </a:rPr>
              <a:t> if</a:t>
            </a:r>
            <a:r>
              <a:rPr sz="1200" spc="-49">
                <a:latin typeface="Lucida Sans"/>
                <a:cs typeface="Lucida Sans"/>
              </a:rPr>
              <a:t> </a:t>
            </a:r>
            <a:r>
              <a:rPr sz="1200" spc="-18">
                <a:latin typeface="Lucida Sans"/>
                <a:cs typeface="Lucida Sans"/>
              </a:rPr>
              <a:t>someone</a:t>
            </a:r>
            <a:r>
              <a:rPr sz="1200" spc="-49">
                <a:latin typeface="Lucida Sans"/>
                <a:cs typeface="Lucida Sans"/>
              </a:rPr>
              <a:t> </a:t>
            </a:r>
            <a:r>
              <a:rPr sz="1200" spc="-18">
                <a:latin typeface="Lucida Sans"/>
                <a:cs typeface="Lucida Sans"/>
              </a:rPr>
              <a:t>they</a:t>
            </a:r>
            <a:r>
              <a:rPr sz="1200" spc="-49">
                <a:latin typeface="Lucida Sans"/>
                <a:cs typeface="Lucida Sans"/>
              </a:rPr>
              <a:t> </a:t>
            </a:r>
            <a:r>
              <a:rPr sz="1200" spc="-26">
                <a:latin typeface="Lucida Sans"/>
                <a:cs typeface="Lucida Sans"/>
              </a:rPr>
              <a:t>know</a:t>
            </a:r>
            <a:r>
              <a:rPr sz="1200" spc="-44">
                <a:latin typeface="Lucida Sans"/>
                <a:cs typeface="Lucida Sans"/>
              </a:rPr>
              <a:t> </a:t>
            </a:r>
            <a:r>
              <a:rPr sz="1200" spc="-9">
                <a:latin typeface="Lucida Sans"/>
                <a:cs typeface="Lucida Sans"/>
              </a:rPr>
              <a:t>experiences </a:t>
            </a:r>
            <a:r>
              <a:rPr sz="1200" spc="-35">
                <a:latin typeface="Lucida Sans"/>
                <a:cs typeface="Lucida Sans"/>
              </a:rPr>
              <a:t>sexual </a:t>
            </a:r>
            <a:r>
              <a:rPr sz="1200" spc="-9">
                <a:latin typeface="Lucida Sans"/>
                <a:cs typeface="Lucida Sans"/>
              </a:rPr>
              <a:t>and</a:t>
            </a:r>
            <a:r>
              <a:rPr sz="1200" spc="-31">
                <a:latin typeface="Lucida Sans"/>
                <a:cs typeface="Lucida Sans"/>
              </a:rPr>
              <a:t> </a:t>
            </a:r>
            <a:r>
              <a:rPr sz="1200" spc="-22">
                <a:latin typeface="Lucida Sans"/>
                <a:cs typeface="Lucida Sans"/>
              </a:rPr>
              <a:t>interpersonal</a:t>
            </a:r>
            <a:r>
              <a:rPr sz="1200" spc="-31">
                <a:latin typeface="Lucida Sans"/>
                <a:cs typeface="Lucida Sans"/>
              </a:rPr>
              <a:t> </a:t>
            </a:r>
            <a:r>
              <a:rPr sz="1200" spc="-9">
                <a:latin typeface="Lucida Sans"/>
                <a:cs typeface="Lucida Sans"/>
              </a:rPr>
              <a:t>violence.</a:t>
            </a:r>
            <a:endParaRPr sz="1200">
              <a:latin typeface="Lucida Sans"/>
              <a:cs typeface="Lucida Sans"/>
            </a:endParaRPr>
          </a:p>
        </p:txBody>
      </p:sp>
      <p:sp>
        <p:nvSpPr>
          <p:cNvPr id="8" name="object 8"/>
          <p:cNvSpPr txBox="1"/>
          <p:nvPr/>
        </p:nvSpPr>
        <p:spPr>
          <a:xfrm>
            <a:off x="468780" y="4918038"/>
            <a:ext cx="5627220" cy="660019"/>
          </a:xfrm>
          <a:prstGeom prst="rect">
            <a:avLst/>
          </a:prstGeom>
        </p:spPr>
        <p:txBody>
          <a:bodyPr vert="horz" wrap="square" lIns="0" tIns="11206" rIns="0" bIns="0" rtlCol="0">
            <a:spAutoFit/>
          </a:bodyPr>
          <a:lstStyle/>
          <a:p>
            <a:pPr marL="11206" marR="4483">
              <a:lnSpc>
                <a:spcPct val="120800"/>
              </a:lnSpc>
              <a:spcBef>
                <a:spcPts val="88"/>
              </a:spcBef>
            </a:pPr>
            <a:r>
              <a:rPr sz="1200">
                <a:latin typeface="Lucida Sans"/>
                <a:cs typeface="Lucida Sans"/>
              </a:rPr>
              <a:t>When</a:t>
            </a:r>
            <a:r>
              <a:rPr sz="1200" spc="-49">
                <a:latin typeface="Lucida Sans"/>
                <a:cs typeface="Lucida Sans"/>
              </a:rPr>
              <a:t> </a:t>
            </a:r>
            <a:r>
              <a:rPr sz="1200" spc="-26">
                <a:latin typeface="Lucida Sans"/>
                <a:cs typeface="Lucida Sans"/>
              </a:rPr>
              <a:t>asked</a:t>
            </a:r>
            <a:r>
              <a:rPr sz="1200" spc="-44">
                <a:latin typeface="Lucida Sans"/>
                <a:cs typeface="Lucida Sans"/>
              </a:rPr>
              <a:t> </a:t>
            </a:r>
            <a:r>
              <a:rPr sz="1200" spc="-40">
                <a:latin typeface="Lucida Sans"/>
                <a:cs typeface="Lucida Sans"/>
              </a:rPr>
              <a:t>if</a:t>
            </a:r>
            <a:r>
              <a:rPr sz="1200" spc="-57">
                <a:latin typeface="Lucida Sans"/>
                <a:cs typeface="Lucida Sans"/>
              </a:rPr>
              <a:t> </a:t>
            </a:r>
            <a:r>
              <a:rPr sz="1200" spc="-22">
                <a:latin typeface="Lucida Sans"/>
                <a:cs typeface="Lucida Sans"/>
              </a:rPr>
              <a:t>University</a:t>
            </a:r>
            <a:r>
              <a:rPr sz="1200" spc="-44">
                <a:latin typeface="Lucida Sans"/>
                <a:cs typeface="Lucida Sans"/>
              </a:rPr>
              <a:t> </a:t>
            </a:r>
            <a:r>
              <a:rPr sz="1200" spc="-26">
                <a:latin typeface="Lucida Sans"/>
                <a:cs typeface="Lucida Sans"/>
              </a:rPr>
              <a:t>of</a:t>
            </a:r>
            <a:r>
              <a:rPr sz="1200" spc="-44">
                <a:latin typeface="Lucida Sans"/>
                <a:cs typeface="Lucida Sans"/>
              </a:rPr>
              <a:t> </a:t>
            </a:r>
            <a:r>
              <a:rPr sz="1200">
                <a:latin typeface="Lucida Sans"/>
                <a:cs typeface="Lucida Sans"/>
              </a:rPr>
              <a:t>New</a:t>
            </a:r>
            <a:r>
              <a:rPr sz="1200" spc="-49">
                <a:latin typeface="Lucida Sans"/>
                <a:cs typeface="Lucida Sans"/>
              </a:rPr>
              <a:t> </a:t>
            </a:r>
            <a:r>
              <a:rPr sz="1200" spc="-31">
                <a:latin typeface="Lucida Sans"/>
                <a:cs typeface="Lucida Sans"/>
              </a:rPr>
              <a:t>Mexico</a:t>
            </a:r>
            <a:r>
              <a:rPr sz="1200" spc="-57">
                <a:latin typeface="Lucida Sans"/>
                <a:cs typeface="Lucida Sans"/>
              </a:rPr>
              <a:t> </a:t>
            </a:r>
            <a:r>
              <a:rPr sz="1200" spc="-18">
                <a:latin typeface="Lucida Sans"/>
                <a:cs typeface="Lucida Sans"/>
              </a:rPr>
              <a:t>has</a:t>
            </a:r>
            <a:r>
              <a:rPr sz="1200" spc="-49">
                <a:latin typeface="Lucida Sans"/>
                <a:cs typeface="Lucida Sans"/>
              </a:rPr>
              <a:t> </a:t>
            </a:r>
            <a:r>
              <a:rPr sz="1200">
                <a:latin typeface="Lucida Sans"/>
                <a:cs typeface="Lucida Sans"/>
              </a:rPr>
              <a:t>a</a:t>
            </a:r>
            <a:r>
              <a:rPr sz="1200" spc="-44">
                <a:latin typeface="Lucida Sans"/>
                <a:cs typeface="Lucida Sans"/>
              </a:rPr>
              <a:t> </a:t>
            </a:r>
            <a:r>
              <a:rPr sz="1200" spc="-40">
                <a:latin typeface="Lucida Sans"/>
                <a:cs typeface="Lucida Sans"/>
              </a:rPr>
              <a:t>Title</a:t>
            </a:r>
            <a:r>
              <a:rPr sz="1200" spc="-49">
                <a:latin typeface="Lucida Sans"/>
                <a:cs typeface="Lucida Sans"/>
              </a:rPr>
              <a:t> </a:t>
            </a:r>
            <a:r>
              <a:rPr sz="1200" spc="-22">
                <a:latin typeface="Lucida Sans"/>
                <a:cs typeface="Lucida Sans"/>
              </a:rPr>
              <a:t>IX </a:t>
            </a:r>
            <a:r>
              <a:rPr sz="1200" spc="-26">
                <a:latin typeface="Lucida Sans"/>
                <a:cs typeface="Lucida Sans"/>
              </a:rPr>
              <a:t>Coordinator,</a:t>
            </a:r>
            <a:r>
              <a:rPr sz="1200" spc="-49">
                <a:latin typeface="Lucida Sans"/>
                <a:cs typeface="Lucida Sans"/>
              </a:rPr>
              <a:t> </a:t>
            </a:r>
            <a:r>
              <a:rPr sz="1200">
                <a:latin typeface="Lucida Sans"/>
                <a:cs typeface="Lucida Sans"/>
              </a:rPr>
              <a:t>49%</a:t>
            </a:r>
            <a:r>
              <a:rPr sz="1200" spc="-44">
                <a:latin typeface="Lucida Sans"/>
                <a:cs typeface="Lucida Sans"/>
              </a:rPr>
              <a:t> </a:t>
            </a:r>
            <a:r>
              <a:rPr sz="1200" spc="-26">
                <a:latin typeface="Lucida Sans"/>
                <a:cs typeface="Lucida Sans"/>
              </a:rPr>
              <a:t>of</a:t>
            </a:r>
            <a:r>
              <a:rPr sz="1200" spc="-44">
                <a:latin typeface="Lucida Sans"/>
                <a:cs typeface="Lucida Sans"/>
              </a:rPr>
              <a:t> </a:t>
            </a:r>
            <a:r>
              <a:rPr sz="1200" spc="-26">
                <a:latin typeface="Lucida Sans"/>
                <a:cs typeface="Lucida Sans"/>
              </a:rPr>
              <a:t>participants</a:t>
            </a:r>
            <a:r>
              <a:rPr sz="1200" spc="-44">
                <a:latin typeface="Lucida Sans"/>
                <a:cs typeface="Lucida Sans"/>
              </a:rPr>
              <a:t> </a:t>
            </a:r>
            <a:r>
              <a:rPr sz="1200" spc="-9">
                <a:latin typeface="Lucida Sans"/>
                <a:cs typeface="Lucida Sans"/>
              </a:rPr>
              <a:t>answered</a:t>
            </a:r>
            <a:r>
              <a:rPr sz="1200" spc="-44">
                <a:latin typeface="Lucida Sans"/>
                <a:cs typeface="Lucida Sans"/>
              </a:rPr>
              <a:t> </a:t>
            </a:r>
            <a:r>
              <a:rPr sz="1200" spc="-75">
                <a:latin typeface="Lucida Sans"/>
                <a:cs typeface="Lucida Sans"/>
              </a:rPr>
              <a:t>‘yes,’</a:t>
            </a:r>
            <a:r>
              <a:rPr sz="1200" spc="-44">
                <a:latin typeface="Lucida Sans"/>
                <a:cs typeface="Lucida Sans"/>
              </a:rPr>
              <a:t> </a:t>
            </a:r>
            <a:r>
              <a:rPr sz="1200" spc="-22">
                <a:latin typeface="Lucida Sans"/>
                <a:cs typeface="Lucida Sans"/>
              </a:rPr>
              <a:t>while</a:t>
            </a:r>
            <a:r>
              <a:rPr sz="1200" spc="-44">
                <a:latin typeface="Lucida Sans"/>
                <a:cs typeface="Lucida Sans"/>
              </a:rPr>
              <a:t> </a:t>
            </a:r>
            <a:r>
              <a:rPr sz="1200" spc="44">
                <a:latin typeface="Lucida Sans"/>
                <a:cs typeface="Lucida Sans"/>
              </a:rPr>
              <a:t>1%</a:t>
            </a:r>
            <a:r>
              <a:rPr sz="1200" spc="-44">
                <a:latin typeface="Lucida Sans"/>
                <a:cs typeface="Lucida Sans"/>
              </a:rPr>
              <a:t> </a:t>
            </a:r>
            <a:r>
              <a:rPr sz="1200" spc="-22">
                <a:latin typeface="Lucida Sans"/>
                <a:cs typeface="Lucida Sans"/>
              </a:rPr>
              <a:t>of </a:t>
            </a:r>
            <a:r>
              <a:rPr sz="1200" spc="-26">
                <a:latin typeface="Lucida Sans"/>
                <a:cs typeface="Lucida Sans"/>
              </a:rPr>
              <a:t>participants</a:t>
            </a:r>
            <a:r>
              <a:rPr sz="1200" spc="-53">
                <a:latin typeface="Lucida Sans"/>
                <a:cs typeface="Lucida Sans"/>
              </a:rPr>
              <a:t> </a:t>
            </a:r>
            <a:r>
              <a:rPr sz="1200" spc="-9">
                <a:latin typeface="Lucida Sans"/>
                <a:cs typeface="Lucida Sans"/>
              </a:rPr>
              <a:t>answered</a:t>
            </a:r>
            <a:r>
              <a:rPr sz="1200" spc="-49">
                <a:latin typeface="Lucida Sans"/>
                <a:cs typeface="Lucida Sans"/>
              </a:rPr>
              <a:t> </a:t>
            </a:r>
            <a:r>
              <a:rPr sz="1200" spc="-84">
                <a:latin typeface="Lucida Sans"/>
                <a:cs typeface="Lucida Sans"/>
              </a:rPr>
              <a:t>‘no’,</a:t>
            </a:r>
            <a:r>
              <a:rPr sz="1200" spc="-49">
                <a:latin typeface="Lucida Sans"/>
                <a:cs typeface="Lucida Sans"/>
              </a:rPr>
              <a:t> </a:t>
            </a:r>
            <a:r>
              <a:rPr sz="1200" spc="-9">
                <a:latin typeface="Lucida Sans"/>
                <a:cs typeface="Lucida Sans"/>
              </a:rPr>
              <a:t>and</a:t>
            </a:r>
            <a:r>
              <a:rPr sz="1200" spc="-49">
                <a:latin typeface="Lucida Sans"/>
                <a:cs typeface="Lucida Sans"/>
              </a:rPr>
              <a:t> </a:t>
            </a:r>
            <a:r>
              <a:rPr sz="1200" spc="-9">
                <a:latin typeface="Lucida Sans"/>
                <a:cs typeface="Lucida Sans"/>
              </a:rPr>
              <a:t>another</a:t>
            </a:r>
            <a:r>
              <a:rPr sz="1200" spc="-53">
                <a:latin typeface="Lucida Sans"/>
                <a:cs typeface="Lucida Sans"/>
              </a:rPr>
              <a:t> </a:t>
            </a:r>
            <a:r>
              <a:rPr sz="1200">
                <a:latin typeface="Lucida Sans"/>
                <a:cs typeface="Lucida Sans"/>
              </a:rPr>
              <a:t>50%</a:t>
            </a:r>
            <a:r>
              <a:rPr sz="1200" spc="-49">
                <a:latin typeface="Lucida Sans"/>
                <a:cs typeface="Lucida Sans"/>
              </a:rPr>
              <a:t> </a:t>
            </a:r>
            <a:r>
              <a:rPr sz="1200" spc="-9">
                <a:latin typeface="Lucida Sans"/>
                <a:cs typeface="Lucida Sans"/>
              </a:rPr>
              <a:t>answered</a:t>
            </a:r>
            <a:r>
              <a:rPr sz="1200" spc="-49">
                <a:latin typeface="Lucida Sans"/>
                <a:cs typeface="Lucida Sans"/>
              </a:rPr>
              <a:t> </a:t>
            </a:r>
            <a:r>
              <a:rPr sz="1200" spc="-18">
                <a:latin typeface="Lucida Sans"/>
                <a:cs typeface="Lucida Sans"/>
              </a:rPr>
              <a:t>that they</a:t>
            </a:r>
            <a:r>
              <a:rPr sz="1200" spc="-53">
                <a:latin typeface="Lucida Sans"/>
                <a:cs typeface="Lucida Sans"/>
              </a:rPr>
              <a:t> </a:t>
            </a:r>
            <a:r>
              <a:rPr sz="1200">
                <a:latin typeface="Lucida Sans"/>
                <a:cs typeface="Lucida Sans"/>
              </a:rPr>
              <a:t>were</a:t>
            </a:r>
            <a:r>
              <a:rPr sz="1200" spc="-49">
                <a:latin typeface="Lucida Sans"/>
                <a:cs typeface="Lucida Sans"/>
              </a:rPr>
              <a:t> </a:t>
            </a:r>
            <a:r>
              <a:rPr sz="1200" spc="-9">
                <a:latin typeface="Lucida Sans"/>
                <a:cs typeface="Lucida Sans"/>
              </a:rPr>
              <a:t>unsure.</a:t>
            </a:r>
            <a:endParaRPr sz="1200">
              <a:latin typeface="Lucida Sans"/>
              <a:cs typeface="Lucida Sans"/>
            </a:endParaRPr>
          </a:p>
        </p:txBody>
      </p:sp>
      <p:sp>
        <p:nvSpPr>
          <p:cNvPr id="9" name="object 9"/>
          <p:cNvSpPr txBox="1"/>
          <p:nvPr/>
        </p:nvSpPr>
        <p:spPr>
          <a:xfrm>
            <a:off x="458713" y="588209"/>
            <a:ext cx="3532654" cy="201367"/>
          </a:xfrm>
          <a:prstGeom prst="rect">
            <a:avLst/>
          </a:prstGeom>
        </p:spPr>
        <p:txBody>
          <a:bodyPr vert="horz" wrap="square" lIns="0" tIns="11206" rIns="0" bIns="0" rtlCol="0">
            <a:spAutoFit/>
          </a:bodyPr>
          <a:lstStyle/>
          <a:p>
            <a:pPr marL="11206">
              <a:spcBef>
                <a:spcPts val="88"/>
              </a:spcBef>
            </a:pPr>
            <a:r>
              <a:rPr sz="1235" spc="-101">
                <a:solidFill>
                  <a:srgbClr val="B6B6B6"/>
                </a:solidFill>
                <a:latin typeface="Arial Black"/>
                <a:cs typeface="Arial Black"/>
              </a:rPr>
              <a:t>KNOWLEDGE</a:t>
            </a:r>
            <a:r>
              <a:rPr sz="1235" spc="115">
                <a:solidFill>
                  <a:srgbClr val="B6B6B6"/>
                </a:solidFill>
                <a:latin typeface="Arial Black"/>
                <a:cs typeface="Arial Black"/>
              </a:rPr>
              <a:t> </a:t>
            </a:r>
            <a:r>
              <a:rPr sz="1235" spc="331">
                <a:solidFill>
                  <a:srgbClr val="B6B6B6"/>
                </a:solidFill>
                <a:latin typeface="Arial Black"/>
                <a:cs typeface="Arial Black"/>
              </a:rPr>
              <a:t>|</a:t>
            </a:r>
            <a:r>
              <a:rPr sz="1235" spc="-101">
                <a:solidFill>
                  <a:srgbClr val="B6B6B6"/>
                </a:solidFill>
                <a:latin typeface="Arial Black"/>
                <a:cs typeface="Arial Black"/>
              </a:rPr>
              <a:t> </a:t>
            </a:r>
            <a:r>
              <a:rPr sz="1235" spc="-31">
                <a:solidFill>
                  <a:srgbClr val="B6B6B6"/>
                </a:solidFill>
                <a:latin typeface="Lucida Sans"/>
                <a:cs typeface="Lucida Sans"/>
              </a:rPr>
              <a:t>Campus</a:t>
            </a:r>
            <a:r>
              <a:rPr sz="1235" spc="-71">
                <a:solidFill>
                  <a:srgbClr val="B6B6B6"/>
                </a:solidFill>
                <a:latin typeface="Lucida Sans"/>
                <a:cs typeface="Lucida Sans"/>
              </a:rPr>
              <a:t> </a:t>
            </a:r>
            <a:r>
              <a:rPr sz="1235" spc="-26">
                <a:solidFill>
                  <a:srgbClr val="B6B6B6"/>
                </a:solidFill>
                <a:latin typeface="Lucida Sans"/>
                <a:cs typeface="Lucida Sans"/>
              </a:rPr>
              <a:t>Resources</a:t>
            </a:r>
            <a:r>
              <a:rPr sz="1235" spc="-71">
                <a:solidFill>
                  <a:srgbClr val="B6B6B6"/>
                </a:solidFill>
                <a:latin typeface="Lucida Sans"/>
                <a:cs typeface="Lucida Sans"/>
              </a:rPr>
              <a:t> </a:t>
            </a:r>
            <a:r>
              <a:rPr sz="1235" spc="-9">
                <a:solidFill>
                  <a:srgbClr val="B6B6B6"/>
                </a:solidFill>
                <a:latin typeface="Lucida Sans"/>
                <a:cs typeface="Lucida Sans"/>
              </a:rPr>
              <a:t>and</a:t>
            </a:r>
            <a:r>
              <a:rPr sz="1235" spc="-88">
                <a:solidFill>
                  <a:srgbClr val="B6B6B6"/>
                </a:solidFill>
                <a:latin typeface="Lucida Sans"/>
                <a:cs typeface="Lucida Sans"/>
              </a:rPr>
              <a:t> </a:t>
            </a:r>
            <a:r>
              <a:rPr sz="1235" spc="-9">
                <a:solidFill>
                  <a:srgbClr val="B6B6B6"/>
                </a:solidFill>
                <a:latin typeface="Lucida Sans"/>
                <a:cs typeface="Lucida Sans"/>
              </a:rPr>
              <a:t>Policies</a:t>
            </a:r>
            <a:endParaRPr sz="1235">
              <a:latin typeface="Lucida Sans"/>
              <a:cs typeface="Lucida Sans"/>
            </a:endParaRPr>
          </a:p>
        </p:txBody>
      </p:sp>
      <p:sp>
        <p:nvSpPr>
          <p:cNvPr id="10" name="object 10"/>
          <p:cNvSpPr txBox="1"/>
          <p:nvPr/>
        </p:nvSpPr>
        <p:spPr>
          <a:xfrm>
            <a:off x="7305787" y="4596575"/>
            <a:ext cx="2777378" cy="310115"/>
          </a:xfrm>
          <a:prstGeom prst="rect">
            <a:avLst/>
          </a:prstGeom>
        </p:spPr>
        <p:txBody>
          <a:bodyPr vert="horz" wrap="square" lIns="0" tIns="11206" rIns="0" bIns="0" rtlCol="0">
            <a:spAutoFit/>
          </a:bodyPr>
          <a:lstStyle/>
          <a:p>
            <a:pPr marL="763722" marR="4483" indent="-753075">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23</a:t>
            </a:r>
            <a:r>
              <a:rPr sz="971" spc="-53">
                <a:solidFill>
                  <a:srgbClr val="585858"/>
                </a:solidFill>
                <a:latin typeface="Arial Black"/>
                <a:cs typeface="Arial Black"/>
              </a:rPr>
              <a:t> </a:t>
            </a:r>
            <a:r>
              <a:rPr sz="971" spc="-75">
                <a:solidFill>
                  <a:srgbClr val="585858"/>
                </a:solidFill>
                <a:latin typeface="Arial Black"/>
                <a:cs typeface="Arial Black"/>
              </a:rPr>
              <a:t>Does</a:t>
            </a:r>
            <a:r>
              <a:rPr sz="971" spc="-53">
                <a:solidFill>
                  <a:srgbClr val="585858"/>
                </a:solidFill>
                <a:latin typeface="Arial Black"/>
                <a:cs typeface="Arial Black"/>
              </a:rPr>
              <a:t> University </a:t>
            </a:r>
            <a:r>
              <a:rPr sz="971" spc="-31">
                <a:solidFill>
                  <a:srgbClr val="585858"/>
                </a:solidFill>
                <a:latin typeface="Arial Black"/>
                <a:cs typeface="Arial Black"/>
              </a:rPr>
              <a:t>of</a:t>
            </a:r>
            <a:r>
              <a:rPr sz="971" spc="-53">
                <a:solidFill>
                  <a:srgbClr val="585858"/>
                </a:solidFill>
                <a:latin typeface="Arial Black"/>
                <a:cs typeface="Arial Black"/>
              </a:rPr>
              <a:t> </a:t>
            </a:r>
            <a:r>
              <a:rPr sz="971" spc="-66">
                <a:solidFill>
                  <a:srgbClr val="585858"/>
                </a:solidFill>
                <a:latin typeface="Arial Black"/>
                <a:cs typeface="Arial Black"/>
              </a:rPr>
              <a:t>New</a:t>
            </a:r>
            <a:r>
              <a:rPr sz="971" spc="-53">
                <a:solidFill>
                  <a:srgbClr val="585858"/>
                </a:solidFill>
                <a:latin typeface="Arial Black"/>
                <a:cs typeface="Arial Black"/>
              </a:rPr>
              <a:t> </a:t>
            </a:r>
            <a:r>
              <a:rPr sz="971" spc="-75">
                <a:solidFill>
                  <a:srgbClr val="585858"/>
                </a:solidFill>
                <a:latin typeface="Arial Black"/>
                <a:cs typeface="Arial Black"/>
              </a:rPr>
              <a:t>Mexico</a:t>
            </a:r>
            <a:r>
              <a:rPr sz="971" spc="-53">
                <a:solidFill>
                  <a:srgbClr val="585858"/>
                </a:solidFill>
                <a:latin typeface="Arial Black"/>
                <a:cs typeface="Arial Black"/>
              </a:rPr>
              <a:t> </a:t>
            </a:r>
            <a:r>
              <a:rPr sz="971" spc="-57">
                <a:solidFill>
                  <a:srgbClr val="585858"/>
                </a:solidFill>
                <a:latin typeface="Arial Black"/>
                <a:cs typeface="Arial Black"/>
              </a:rPr>
              <a:t>have</a:t>
            </a:r>
            <a:r>
              <a:rPr sz="971" spc="-53">
                <a:solidFill>
                  <a:srgbClr val="585858"/>
                </a:solidFill>
                <a:latin typeface="Arial Black"/>
                <a:cs typeface="Arial Black"/>
              </a:rPr>
              <a:t> </a:t>
            </a:r>
            <a:r>
              <a:rPr sz="971" spc="-44">
                <a:solidFill>
                  <a:srgbClr val="585858"/>
                </a:solidFill>
                <a:latin typeface="Arial Black"/>
                <a:cs typeface="Arial Black"/>
              </a:rPr>
              <a:t>a </a:t>
            </a:r>
            <a:r>
              <a:rPr sz="971" spc="-66">
                <a:solidFill>
                  <a:srgbClr val="585858"/>
                </a:solidFill>
                <a:latin typeface="Arial Black"/>
                <a:cs typeface="Arial Black"/>
              </a:rPr>
              <a:t>Title</a:t>
            </a:r>
            <a:r>
              <a:rPr sz="971" spc="-57">
                <a:solidFill>
                  <a:srgbClr val="585858"/>
                </a:solidFill>
                <a:latin typeface="Arial Black"/>
                <a:cs typeface="Arial Black"/>
              </a:rPr>
              <a:t> </a:t>
            </a:r>
            <a:r>
              <a:rPr sz="971" spc="-88">
                <a:solidFill>
                  <a:srgbClr val="585858"/>
                </a:solidFill>
                <a:latin typeface="Arial Black"/>
                <a:cs typeface="Arial Black"/>
              </a:rPr>
              <a:t>IX</a:t>
            </a:r>
            <a:r>
              <a:rPr sz="971" spc="-57">
                <a:solidFill>
                  <a:srgbClr val="585858"/>
                </a:solidFill>
                <a:latin typeface="Arial Black"/>
                <a:cs typeface="Arial Black"/>
              </a:rPr>
              <a:t> </a:t>
            </a:r>
            <a:r>
              <a:rPr sz="971" spc="-9">
                <a:solidFill>
                  <a:srgbClr val="585858"/>
                </a:solidFill>
                <a:latin typeface="Arial Black"/>
                <a:cs typeface="Arial Black"/>
              </a:rPr>
              <a:t>coordinator?</a:t>
            </a:r>
            <a:endParaRPr sz="971">
              <a:latin typeface="Arial Black"/>
              <a:cs typeface="Arial Black"/>
            </a:endParaRPr>
          </a:p>
        </p:txBody>
      </p:sp>
      <p:graphicFrame>
        <p:nvGraphicFramePr>
          <p:cNvPr id="11" name="object 11"/>
          <p:cNvGraphicFramePr>
            <a:graphicFrameLocks noGrp="1"/>
          </p:cNvGraphicFramePr>
          <p:nvPr/>
        </p:nvGraphicFramePr>
        <p:xfrm>
          <a:off x="7052646" y="5115620"/>
          <a:ext cx="3064809" cy="807944"/>
        </p:xfrm>
        <a:graphic>
          <a:graphicData uri="http://schemas.openxmlformats.org/drawingml/2006/table">
            <a:tbl>
              <a:tblPr firstRow="1" bandRow="1">
                <a:tableStyleId>{2D5ABB26-0587-4C30-8999-92F81FD0307C}</a:tableStyleId>
              </a:tblPr>
              <a:tblGrid>
                <a:gridCol w="539003">
                  <a:extLst>
                    <a:ext uri="{9D8B030D-6E8A-4147-A177-3AD203B41FA5}">
                      <a16:colId xmlns:a16="http://schemas.microsoft.com/office/drawing/2014/main" val="20000"/>
                    </a:ext>
                  </a:extLst>
                </a:gridCol>
                <a:gridCol w="2239496">
                  <a:extLst>
                    <a:ext uri="{9D8B030D-6E8A-4147-A177-3AD203B41FA5}">
                      <a16:colId xmlns:a16="http://schemas.microsoft.com/office/drawing/2014/main" val="20001"/>
                    </a:ext>
                  </a:extLst>
                </a:gridCol>
                <a:gridCol w="286310">
                  <a:extLst>
                    <a:ext uri="{9D8B030D-6E8A-4147-A177-3AD203B41FA5}">
                      <a16:colId xmlns:a16="http://schemas.microsoft.com/office/drawing/2014/main" val="20002"/>
                    </a:ext>
                  </a:extLst>
                </a:gridCol>
              </a:tblGrid>
              <a:tr h="184897">
                <a:tc>
                  <a:txBody>
                    <a:bodyPr/>
                    <a:lstStyle/>
                    <a:p>
                      <a:pPr marR="139700" algn="r">
                        <a:lnSpc>
                          <a:spcPct val="100000"/>
                        </a:lnSpc>
                        <a:spcBef>
                          <a:spcPts val="150"/>
                        </a:spcBef>
                      </a:pPr>
                      <a:r>
                        <a:rPr sz="900" spc="-25">
                          <a:solidFill>
                            <a:srgbClr val="585858"/>
                          </a:solidFill>
                          <a:latin typeface="Lucida Sans"/>
                          <a:cs typeface="Lucida Sans"/>
                        </a:rPr>
                        <a:t>Yes</a:t>
                      </a:r>
                      <a:endParaRPr sz="900">
                        <a:latin typeface="Lucida Sans"/>
                        <a:cs typeface="Lucida Sans"/>
                      </a:endParaRPr>
                    </a:p>
                  </a:txBody>
                  <a:tcPr marL="0" marR="0" marT="16809" marB="0">
                    <a:lnR w="9525">
                      <a:solidFill>
                        <a:srgbClr val="8A8A8A"/>
                      </a:solidFill>
                      <a:prstDash val="solid"/>
                    </a:lnR>
                    <a:solidFill>
                      <a:srgbClr val="F7F7F7"/>
                    </a:solidFill>
                  </a:tcPr>
                </a:tc>
                <a:tc>
                  <a:txBody>
                    <a:bodyPr/>
                    <a:lstStyle/>
                    <a:p>
                      <a:pPr>
                        <a:lnSpc>
                          <a:spcPct val="100000"/>
                        </a:lnSpc>
                      </a:pPr>
                      <a:endParaRPr sz="1000">
                        <a:latin typeface="Times New Roman"/>
                        <a:cs typeface="Times New Roman"/>
                      </a:endParaRPr>
                    </a:p>
                  </a:txBody>
                  <a:tcPr marL="0" marR="0" marT="0" marB="0">
                    <a:lnL w="9525">
                      <a:solidFill>
                        <a:srgbClr val="8A8A8A"/>
                      </a:solidFill>
                      <a:prstDash val="solid"/>
                    </a:lnL>
                    <a:solidFill>
                      <a:srgbClr val="AC4E25"/>
                    </a:solidFill>
                  </a:tcPr>
                </a:tc>
                <a:tc>
                  <a:txBody>
                    <a:bodyPr/>
                    <a:lstStyle/>
                    <a:p>
                      <a:pPr algn="ctr">
                        <a:lnSpc>
                          <a:spcPct val="100000"/>
                        </a:lnSpc>
                        <a:spcBef>
                          <a:spcPts val="185"/>
                        </a:spcBef>
                      </a:pPr>
                      <a:r>
                        <a:rPr sz="900" spc="-25">
                          <a:solidFill>
                            <a:srgbClr val="585858"/>
                          </a:solidFill>
                          <a:latin typeface="Arial"/>
                          <a:cs typeface="Arial"/>
                        </a:rPr>
                        <a:t>49%</a:t>
                      </a:r>
                      <a:endParaRPr sz="900">
                        <a:latin typeface="Arial"/>
                        <a:cs typeface="Arial"/>
                      </a:endParaRPr>
                    </a:p>
                  </a:txBody>
                  <a:tcPr marL="0" marR="0" marT="20731" marB="0">
                    <a:solidFill>
                      <a:srgbClr val="F7F7F7"/>
                    </a:solidFill>
                  </a:tcPr>
                </a:tc>
                <a:extLst>
                  <a:ext uri="{0D108BD9-81ED-4DB2-BD59-A6C34878D82A}">
                    <a16:rowId xmlns:a16="http://schemas.microsoft.com/office/drawing/2014/main" val="10000"/>
                  </a:ext>
                </a:extLst>
              </a:tr>
              <a:tr h="100853">
                <a:tc>
                  <a:txBody>
                    <a:bodyPr/>
                    <a:lstStyle/>
                    <a:p>
                      <a:pPr>
                        <a:lnSpc>
                          <a:spcPct val="100000"/>
                        </a:lnSpc>
                      </a:pPr>
                      <a:endParaRPr sz="500">
                        <a:latin typeface="Times New Roman"/>
                        <a:cs typeface="Times New Roman"/>
                      </a:endParaRPr>
                    </a:p>
                  </a:txBody>
                  <a:tcPr marL="0" marR="0" marT="0" marB="0">
                    <a:lnR w="9525">
                      <a:solidFill>
                        <a:srgbClr val="8A8A8A"/>
                      </a:solidFill>
                      <a:prstDash val="solid"/>
                    </a:lnR>
                    <a:solidFill>
                      <a:srgbClr val="F7F7F7"/>
                    </a:solidFill>
                  </a:tcPr>
                </a:tc>
                <a:tc>
                  <a:txBody>
                    <a:bodyPr/>
                    <a:lstStyle/>
                    <a:p>
                      <a:pPr>
                        <a:lnSpc>
                          <a:spcPct val="100000"/>
                        </a:lnSpc>
                      </a:pPr>
                      <a:endParaRPr sz="500">
                        <a:latin typeface="Times New Roman"/>
                        <a:cs typeface="Times New Roman"/>
                      </a:endParaRPr>
                    </a:p>
                  </a:txBody>
                  <a:tcPr marL="0" marR="0" marT="0" marB="0">
                    <a:lnL w="9525">
                      <a:solidFill>
                        <a:srgbClr val="8A8A8A"/>
                      </a:solidFill>
                      <a:prstDash val="solid"/>
                    </a:lnL>
                    <a:solidFill>
                      <a:srgbClr val="F7F7F7"/>
                    </a:solidFill>
                  </a:tcPr>
                </a:tc>
                <a:tc>
                  <a:txBody>
                    <a:bodyPr/>
                    <a:lstStyle/>
                    <a:p>
                      <a:pPr>
                        <a:lnSpc>
                          <a:spcPct val="100000"/>
                        </a:lnSpc>
                      </a:pPr>
                      <a:endParaRPr sz="5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1"/>
                  </a:ext>
                </a:extLst>
              </a:tr>
              <a:tr h="184897">
                <a:tc>
                  <a:txBody>
                    <a:bodyPr/>
                    <a:lstStyle/>
                    <a:p>
                      <a:pPr marR="139700" algn="r">
                        <a:lnSpc>
                          <a:spcPct val="100000"/>
                        </a:lnSpc>
                        <a:spcBef>
                          <a:spcPts val="150"/>
                        </a:spcBef>
                      </a:pPr>
                      <a:r>
                        <a:rPr sz="900" spc="-10">
                          <a:solidFill>
                            <a:srgbClr val="585858"/>
                          </a:solidFill>
                          <a:latin typeface="Lucida Sans"/>
                          <a:cs typeface="Lucida Sans"/>
                        </a:rPr>
                        <a:t>Unsure</a:t>
                      </a:r>
                      <a:endParaRPr sz="900">
                        <a:latin typeface="Lucida Sans"/>
                        <a:cs typeface="Lucida Sans"/>
                      </a:endParaRPr>
                    </a:p>
                  </a:txBody>
                  <a:tcPr marL="0" marR="0" marT="16809" marB="0">
                    <a:lnR w="9525">
                      <a:solidFill>
                        <a:srgbClr val="8A8A8A"/>
                      </a:solidFill>
                      <a:prstDash val="solid"/>
                    </a:lnR>
                    <a:solidFill>
                      <a:srgbClr val="F7F7F7"/>
                    </a:solidFill>
                  </a:tcPr>
                </a:tc>
                <a:tc>
                  <a:txBody>
                    <a:bodyPr/>
                    <a:lstStyle/>
                    <a:p>
                      <a:pPr>
                        <a:lnSpc>
                          <a:spcPct val="100000"/>
                        </a:lnSpc>
                      </a:pPr>
                      <a:endParaRPr sz="1000">
                        <a:latin typeface="Times New Roman"/>
                        <a:cs typeface="Times New Roman"/>
                      </a:endParaRPr>
                    </a:p>
                  </a:txBody>
                  <a:tcPr marL="0" marR="0" marT="0" marB="0">
                    <a:lnL w="9525">
                      <a:solidFill>
                        <a:srgbClr val="8A8A8A"/>
                      </a:solidFill>
                      <a:prstDash val="solid"/>
                    </a:lnL>
                    <a:solidFill>
                      <a:srgbClr val="073C5D"/>
                    </a:solidFill>
                  </a:tcPr>
                </a:tc>
                <a:tc>
                  <a:txBody>
                    <a:bodyPr/>
                    <a:lstStyle/>
                    <a:p>
                      <a:pPr marL="10795" algn="ctr">
                        <a:lnSpc>
                          <a:spcPct val="100000"/>
                        </a:lnSpc>
                        <a:spcBef>
                          <a:spcPts val="185"/>
                        </a:spcBef>
                      </a:pPr>
                      <a:r>
                        <a:rPr sz="900" spc="-25">
                          <a:solidFill>
                            <a:srgbClr val="585858"/>
                          </a:solidFill>
                          <a:latin typeface="Arial"/>
                          <a:cs typeface="Arial"/>
                        </a:rPr>
                        <a:t>50%</a:t>
                      </a:r>
                      <a:endParaRPr sz="900">
                        <a:latin typeface="Arial"/>
                        <a:cs typeface="Arial"/>
                      </a:endParaRPr>
                    </a:p>
                  </a:txBody>
                  <a:tcPr marL="0" marR="0" marT="20731" marB="0">
                    <a:solidFill>
                      <a:srgbClr val="F7F7F7"/>
                    </a:solidFill>
                  </a:tcPr>
                </a:tc>
                <a:extLst>
                  <a:ext uri="{0D108BD9-81ED-4DB2-BD59-A6C34878D82A}">
                    <a16:rowId xmlns:a16="http://schemas.microsoft.com/office/drawing/2014/main" val="10002"/>
                  </a:ext>
                </a:extLst>
              </a:tr>
              <a:tr h="337297">
                <a:tc>
                  <a:txBody>
                    <a:bodyPr/>
                    <a:lstStyle/>
                    <a:p>
                      <a:pPr marR="139700" algn="r">
                        <a:lnSpc>
                          <a:spcPct val="100000"/>
                        </a:lnSpc>
                        <a:spcBef>
                          <a:spcPts val="1050"/>
                        </a:spcBef>
                      </a:pPr>
                      <a:r>
                        <a:rPr sz="900" spc="-25">
                          <a:solidFill>
                            <a:srgbClr val="585858"/>
                          </a:solidFill>
                          <a:latin typeface="Lucida Sans"/>
                          <a:cs typeface="Lucida Sans"/>
                        </a:rPr>
                        <a:t>No</a:t>
                      </a:r>
                      <a:endParaRPr sz="900">
                        <a:latin typeface="Lucida Sans"/>
                        <a:cs typeface="Lucida Sans"/>
                      </a:endParaRPr>
                    </a:p>
                  </a:txBody>
                  <a:tcPr marL="0" marR="0" marT="117662" marB="0">
                    <a:lnR w="28575">
                      <a:solidFill>
                        <a:srgbClr val="8A8A8A"/>
                      </a:solidFill>
                      <a:prstDash val="solid"/>
                    </a:lnR>
                    <a:solidFill>
                      <a:srgbClr val="F7F7F7"/>
                    </a:solidFill>
                  </a:tcPr>
                </a:tc>
                <a:tc>
                  <a:txBody>
                    <a:bodyPr/>
                    <a:lstStyle/>
                    <a:p>
                      <a:pPr marL="71120">
                        <a:lnSpc>
                          <a:spcPct val="100000"/>
                        </a:lnSpc>
                        <a:spcBef>
                          <a:spcPts val="1090"/>
                        </a:spcBef>
                      </a:pPr>
                      <a:r>
                        <a:rPr sz="900" spc="-25">
                          <a:solidFill>
                            <a:srgbClr val="585858"/>
                          </a:solidFill>
                          <a:latin typeface="Arial"/>
                          <a:cs typeface="Arial"/>
                        </a:rPr>
                        <a:t>1%</a:t>
                      </a:r>
                      <a:endParaRPr sz="900">
                        <a:latin typeface="Arial"/>
                        <a:cs typeface="Arial"/>
                      </a:endParaRPr>
                    </a:p>
                  </a:txBody>
                  <a:tcPr marL="0" marR="0" marT="122144" marB="0">
                    <a:lnL w="28575">
                      <a:solidFill>
                        <a:srgbClr val="8A8A8A"/>
                      </a:solidFill>
                      <a:prstDash val="solid"/>
                    </a:lnL>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3"/>
                  </a:ext>
                </a:extLst>
              </a:tr>
            </a:tbl>
          </a:graphicData>
        </a:graphic>
      </p:graphicFrame>
      <p:grpSp>
        <p:nvGrpSpPr>
          <p:cNvPr id="12" name="object 12"/>
          <p:cNvGrpSpPr/>
          <p:nvPr/>
        </p:nvGrpSpPr>
        <p:grpSpPr>
          <a:xfrm>
            <a:off x="7232276" y="810386"/>
            <a:ext cx="2929778" cy="3537136"/>
            <a:chOff x="6316979" y="918437"/>
            <a:chExt cx="3320415" cy="4008754"/>
          </a:xfrm>
        </p:grpSpPr>
        <p:sp>
          <p:nvSpPr>
            <p:cNvPr id="13" name="object 13"/>
            <p:cNvSpPr/>
            <p:nvPr/>
          </p:nvSpPr>
          <p:spPr>
            <a:xfrm>
              <a:off x="6316979" y="4920233"/>
              <a:ext cx="3320415" cy="0"/>
            </a:xfrm>
            <a:custGeom>
              <a:avLst/>
              <a:gdLst/>
              <a:ahLst/>
              <a:cxnLst/>
              <a:rect l="l" t="t" r="r" b="b"/>
              <a:pathLst>
                <a:path w="3320415">
                  <a:moveTo>
                    <a:pt x="0" y="0"/>
                  </a:moveTo>
                  <a:lnTo>
                    <a:pt x="3320414" y="0"/>
                  </a:lnTo>
                </a:path>
              </a:pathLst>
            </a:custGeom>
            <a:ln w="12700">
              <a:solidFill>
                <a:srgbClr val="B6B6B6"/>
              </a:solidFill>
            </a:ln>
          </p:spPr>
          <p:txBody>
            <a:bodyPr wrap="square" lIns="0" tIns="0" rIns="0" bIns="0" rtlCol="0"/>
            <a:lstStyle/>
            <a:p>
              <a:endParaRPr sz="1588"/>
            </a:p>
          </p:txBody>
        </p:sp>
        <p:sp>
          <p:nvSpPr>
            <p:cNvPr id="14" name="object 14"/>
            <p:cNvSpPr/>
            <p:nvPr/>
          </p:nvSpPr>
          <p:spPr>
            <a:xfrm>
              <a:off x="7296721" y="918437"/>
              <a:ext cx="0" cy="3671570"/>
            </a:xfrm>
            <a:custGeom>
              <a:avLst/>
              <a:gdLst/>
              <a:ahLst/>
              <a:cxnLst/>
              <a:rect l="l" t="t" r="r" b="b"/>
              <a:pathLst>
                <a:path h="3671570">
                  <a:moveTo>
                    <a:pt x="0" y="0"/>
                  </a:moveTo>
                  <a:lnTo>
                    <a:pt x="0" y="3671553"/>
                  </a:lnTo>
                </a:path>
              </a:pathLst>
            </a:custGeom>
            <a:ln w="9525">
              <a:solidFill>
                <a:srgbClr val="8A8A8A"/>
              </a:solidFill>
            </a:ln>
          </p:spPr>
          <p:txBody>
            <a:bodyPr wrap="square" lIns="0" tIns="0" rIns="0" bIns="0" rtlCol="0"/>
            <a:lstStyle/>
            <a:p>
              <a:endParaRPr sz="1588"/>
            </a:p>
          </p:txBody>
        </p:sp>
        <p:sp>
          <p:nvSpPr>
            <p:cNvPr id="15" name="object 15"/>
            <p:cNvSpPr/>
            <p:nvPr/>
          </p:nvSpPr>
          <p:spPr>
            <a:xfrm>
              <a:off x="7301484" y="1144523"/>
              <a:ext cx="1762125" cy="3211830"/>
            </a:xfrm>
            <a:custGeom>
              <a:avLst/>
              <a:gdLst/>
              <a:ahLst/>
              <a:cxnLst/>
              <a:rect l="l" t="t" r="r" b="b"/>
              <a:pathLst>
                <a:path w="1762125" h="3211829">
                  <a:moveTo>
                    <a:pt x="1476375" y="2753664"/>
                  </a:moveTo>
                  <a:lnTo>
                    <a:pt x="0" y="2753664"/>
                  </a:lnTo>
                  <a:lnTo>
                    <a:pt x="0" y="3211411"/>
                  </a:lnTo>
                  <a:lnTo>
                    <a:pt x="1476375" y="3211411"/>
                  </a:lnTo>
                  <a:lnTo>
                    <a:pt x="1476375" y="2753664"/>
                  </a:lnTo>
                  <a:close/>
                </a:path>
                <a:path w="1762125" h="3211829">
                  <a:moveTo>
                    <a:pt x="1600200" y="1835772"/>
                  </a:moveTo>
                  <a:lnTo>
                    <a:pt x="0" y="1835772"/>
                  </a:lnTo>
                  <a:lnTo>
                    <a:pt x="0" y="2293518"/>
                  </a:lnTo>
                  <a:lnTo>
                    <a:pt x="1600200" y="2293518"/>
                  </a:lnTo>
                  <a:lnTo>
                    <a:pt x="1600200" y="1835772"/>
                  </a:lnTo>
                  <a:close/>
                </a:path>
                <a:path w="1762125" h="3211829">
                  <a:moveTo>
                    <a:pt x="1714500" y="917879"/>
                  </a:moveTo>
                  <a:lnTo>
                    <a:pt x="0" y="917879"/>
                  </a:lnTo>
                  <a:lnTo>
                    <a:pt x="0" y="1375638"/>
                  </a:lnTo>
                  <a:lnTo>
                    <a:pt x="1714500" y="1375638"/>
                  </a:lnTo>
                  <a:lnTo>
                    <a:pt x="1714500" y="917879"/>
                  </a:lnTo>
                  <a:close/>
                </a:path>
                <a:path w="1762125" h="3211829">
                  <a:moveTo>
                    <a:pt x="1762125" y="0"/>
                  </a:moveTo>
                  <a:lnTo>
                    <a:pt x="0" y="0"/>
                  </a:lnTo>
                  <a:lnTo>
                    <a:pt x="0" y="457746"/>
                  </a:lnTo>
                  <a:lnTo>
                    <a:pt x="1762125" y="457746"/>
                  </a:lnTo>
                  <a:lnTo>
                    <a:pt x="1762125" y="0"/>
                  </a:lnTo>
                  <a:close/>
                </a:path>
              </a:pathLst>
            </a:custGeom>
            <a:solidFill>
              <a:srgbClr val="2D89B0"/>
            </a:solidFill>
          </p:spPr>
          <p:txBody>
            <a:bodyPr wrap="square" lIns="0" tIns="0" rIns="0" bIns="0" rtlCol="0"/>
            <a:lstStyle/>
            <a:p>
              <a:endParaRPr sz="1588"/>
            </a:p>
          </p:txBody>
        </p:sp>
      </p:grpSp>
      <p:sp>
        <p:nvSpPr>
          <p:cNvPr id="16" name="object 16"/>
          <p:cNvSpPr txBox="1"/>
          <p:nvPr/>
        </p:nvSpPr>
        <p:spPr>
          <a:xfrm>
            <a:off x="7212777" y="340984"/>
            <a:ext cx="3874321" cy="180593"/>
          </a:xfrm>
          <a:prstGeom prst="rect">
            <a:avLst/>
          </a:prstGeom>
        </p:spPr>
        <p:txBody>
          <a:bodyPr vert="horz" wrap="square" lIns="0" tIns="11206" rIns="0" bIns="0" rtlCol="0">
            <a:spAutoFit/>
          </a:bodyPr>
          <a:lstStyle/>
          <a:p>
            <a:pPr marL="1105519" marR="4483" indent="-1094873">
              <a:spcBef>
                <a:spcPts val="88"/>
              </a:spcBef>
            </a:pPr>
            <a:r>
              <a:rPr sz="1100" spc="-79">
                <a:solidFill>
                  <a:srgbClr val="585858"/>
                </a:solidFill>
                <a:latin typeface="Arial Black"/>
                <a:cs typeface="Arial Black"/>
              </a:rPr>
              <a:t>Fig.</a:t>
            </a:r>
            <a:r>
              <a:rPr sz="1100" spc="-44">
                <a:solidFill>
                  <a:srgbClr val="585858"/>
                </a:solidFill>
                <a:latin typeface="Arial Black"/>
                <a:cs typeface="Arial Black"/>
              </a:rPr>
              <a:t> </a:t>
            </a:r>
            <a:r>
              <a:rPr sz="1100" spc="-101">
                <a:solidFill>
                  <a:srgbClr val="585858"/>
                </a:solidFill>
                <a:latin typeface="Arial Black"/>
                <a:cs typeface="Arial Black"/>
              </a:rPr>
              <a:t>22</a:t>
            </a:r>
            <a:r>
              <a:rPr sz="1100" spc="-44">
                <a:solidFill>
                  <a:srgbClr val="585858"/>
                </a:solidFill>
                <a:latin typeface="Arial Black"/>
                <a:cs typeface="Arial Black"/>
              </a:rPr>
              <a:t> </a:t>
            </a:r>
            <a:r>
              <a:rPr sz="1100" spc="-79">
                <a:solidFill>
                  <a:srgbClr val="585858"/>
                </a:solidFill>
                <a:latin typeface="Arial Black"/>
                <a:cs typeface="Arial Black"/>
              </a:rPr>
              <a:t>Knowledge</a:t>
            </a:r>
            <a:r>
              <a:rPr sz="1100" spc="-44">
                <a:solidFill>
                  <a:srgbClr val="585858"/>
                </a:solidFill>
                <a:latin typeface="Arial Black"/>
                <a:cs typeface="Arial Black"/>
              </a:rPr>
              <a:t> </a:t>
            </a:r>
            <a:r>
              <a:rPr sz="1100" spc="-31">
                <a:solidFill>
                  <a:srgbClr val="585858"/>
                </a:solidFill>
                <a:latin typeface="Arial Black"/>
                <a:cs typeface="Arial Black"/>
              </a:rPr>
              <a:t>of</a:t>
            </a:r>
            <a:r>
              <a:rPr sz="1100" spc="-44">
                <a:solidFill>
                  <a:srgbClr val="585858"/>
                </a:solidFill>
                <a:latin typeface="Arial Black"/>
                <a:cs typeface="Arial Black"/>
              </a:rPr>
              <a:t> </a:t>
            </a:r>
            <a:r>
              <a:rPr sz="1100" spc="-75">
                <a:solidFill>
                  <a:srgbClr val="585858"/>
                </a:solidFill>
                <a:latin typeface="Arial Black"/>
                <a:cs typeface="Arial Black"/>
              </a:rPr>
              <a:t>campus</a:t>
            </a:r>
            <a:r>
              <a:rPr sz="1100" spc="-44">
                <a:solidFill>
                  <a:srgbClr val="585858"/>
                </a:solidFill>
                <a:latin typeface="Arial Black"/>
                <a:cs typeface="Arial Black"/>
              </a:rPr>
              <a:t> </a:t>
            </a:r>
            <a:r>
              <a:rPr sz="1100" spc="-75">
                <a:solidFill>
                  <a:srgbClr val="585858"/>
                </a:solidFill>
                <a:latin typeface="Arial Black"/>
                <a:cs typeface="Arial Black"/>
              </a:rPr>
              <a:t>resources</a:t>
            </a:r>
            <a:r>
              <a:rPr sz="1100" spc="-44">
                <a:solidFill>
                  <a:srgbClr val="585858"/>
                </a:solidFill>
                <a:latin typeface="Arial Black"/>
                <a:cs typeface="Arial Black"/>
              </a:rPr>
              <a:t> </a:t>
            </a:r>
            <a:r>
              <a:rPr sz="1100" spc="-22">
                <a:solidFill>
                  <a:srgbClr val="585858"/>
                </a:solidFill>
                <a:latin typeface="Arial Black"/>
                <a:cs typeface="Arial Black"/>
              </a:rPr>
              <a:t>and </a:t>
            </a:r>
            <a:r>
              <a:rPr sz="1100" spc="-9">
                <a:solidFill>
                  <a:srgbClr val="585858"/>
                </a:solidFill>
                <a:latin typeface="Arial Black"/>
                <a:cs typeface="Arial Black"/>
              </a:rPr>
              <a:t>policies</a:t>
            </a:r>
            <a:endParaRPr sz="1100">
              <a:latin typeface="Arial Black"/>
              <a:cs typeface="Arial Black"/>
            </a:endParaRPr>
          </a:p>
        </p:txBody>
      </p:sp>
      <p:sp>
        <p:nvSpPr>
          <p:cNvPr id="25" name="object 25"/>
          <p:cNvSpPr txBox="1">
            <a:spLocks noGrp="1"/>
          </p:cNvSpPr>
          <p:nvPr>
            <p:ph type="ftr" sz="quarter" idx="5"/>
          </p:nvPr>
        </p:nvSpPr>
        <p:spPr>
          <a:xfrm>
            <a:off x="669290" y="7536819"/>
            <a:ext cx="3111500"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11206">
              <a:spcBef>
                <a:spcPts val="141"/>
              </a:spcBef>
            </a:pPr>
            <a:r>
              <a:rPr lang="en-US" spc="-20"/>
              <a:t>University</a:t>
            </a:r>
            <a:r>
              <a:rPr lang="en-US" spc="-30"/>
              <a:t> </a:t>
            </a:r>
            <a:r>
              <a:rPr lang="en-US" spc="-20"/>
              <a:t>of</a:t>
            </a:r>
            <a:r>
              <a:rPr lang="en-US" spc="-30"/>
              <a:t> </a:t>
            </a:r>
            <a:r>
              <a:rPr lang="en-US"/>
              <a:t>New</a:t>
            </a:r>
            <a:r>
              <a:rPr lang="en-US" spc="-25"/>
              <a:t> </a:t>
            </a:r>
            <a:r>
              <a:rPr lang="en-US" spc="-30"/>
              <a:t>Mexico</a:t>
            </a:r>
            <a:r>
              <a:rPr lang="en-US" spc="-40"/>
              <a:t> </a:t>
            </a:r>
            <a:r>
              <a:rPr lang="en-US" spc="-10"/>
              <a:t>Student</a:t>
            </a:r>
            <a:r>
              <a:rPr lang="en-US" spc="-30"/>
              <a:t> </a:t>
            </a:r>
            <a:r>
              <a:rPr lang="en-US" spc="-25"/>
              <a:t>Experience</a:t>
            </a:r>
            <a:r>
              <a:rPr lang="en-US" spc="-30"/>
              <a:t> </a:t>
            </a:r>
            <a:r>
              <a:rPr lang="en-US" spc="-10"/>
              <a:t>Survey</a:t>
            </a:r>
            <a:r>
              <a:rPr lang="en-US" spc="-45"/>
              <a:t> </a:t>
            </a:r>
            <a:r>
              <a:rPr lang="en-US" spc="-20"/>
              <a:t>2026</a:t>
            </a:r>
            <a:endParaRPr spc="-18"/>
          </a:p>
        </p:txBody>
      </p:sp>
      <p:sp>
        <p:nvSpPr>
          <p:cNvPr id="26" name="object 26"/>
          <p:cNvSpPr txBox="1">
            <a:spLocks noGrp="1"/>
          </p:cNvSpPr>
          <p:nvPr>
            <p:ph type="sldNum" sz="quarter" idx="7"/>
          </p:nvPr>
        </p:nvSpPr>
        <p:spPr>
          <a:xfrm>
            <a:off x="9619233" y="7527294"/>
            <a:ext cx="219709"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fld id="{81D60167-4931-47E6-BA6A-407CBD079E47}" type="slidenum">
              <a:rPr lang="en-US" spc="-25" smtClean="0"/>
              <a:pPr marL="38100">
                <a:spcBef>
                  <a:spcPts val="160"/>
                </a:spcBef>
              </a:pPr>
              <a:t>20</a:t>
            </a:fld>
            <a:endParaRPr spc="-22"/>
          </a:p>
        </p:txBody>
      </p:sp>
      <p:sp>
        <p:nvSpPr>
          <p:cNvPr id="17" name="object 17"/>
          <p:cNvSpPr txBox="1"/>
          <p:nvPr/>
        </p:nvSpPr>
        <p:spPr>
          <a:xfrm>
            <a:off x="9678184" y="113049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62%</a:t>
            </a:r>
            <a:endParaRPr sz="882">
              <a:latin typeface="Arial"/>
              <a:cs typeface="Arial"/>
            </a:endParaRPr>
          </a:p>
        </p:txBody>
      </p:sp>
      <p:sp>
        <p:nvSpPr>
          <p:cNvPr id="18" name="object 18"/>
          <p:cNvSpPr txBox="1"/>
          <p:nvPr/>
        </p:nvSpPr>
        <p:spPr>
          <a:xfrm>
            <a:off x="9636162" y="193829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60%</a:t>
            </a:r>
            <a:endParaRPr sz="882">
              <a:latin typeface="Arial"/>
              <a:cs typeface="Arial"/>
            </a:endParaRPr>
          </a:p>
        </p:txBody>
      </p:sp>
      <p:sp>
        <p:nvSpPr>
          <p:cNvPr id="19" name="object 19"/>
          <p:cNvSpPr txBox="1"/>
          <p:nvPr/>
        </p:nvSpPr>
        <p:spPr>
          <a:xfrm>
            <a:off x="9535309" y="274608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56%</a:t>
            </a:r>
            <a:endParaRPr sz="882">
              <a:latin typeface="Arial"/>
              <a:cs typeface="Arial"/>
            </a:endParaRPr>
          </a:p>
        </p:txBody>
      </p:sp>
      <p:sp>
        <p:nvSpPr>
          <p:cNvPr id="20" name="object 20"/>
          <p:cNvSpPr txBox="1"/>
          <p:nvPr/>
        </p:nvSpPr>
        <p:spPr>
          <a:xfrm>
            <a:off x="9426051" y="355388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52%</a:t>
            </a:r>
            <a:endParaRPr sz="882">
              <a:latin typeface="Arial"/>
              <a:cs typeface="Arial"/>
            </a:endParaRPr>
          </a:p>
        </p:txBody>
      </p:sp>
      <p:sp>
        <p:nvSpPr>
          <p:cNvPr id="21" name="object 21"/>
          <p:cNvSpPr txBox="1"/>
          <p:nvPr/>
        </p:nvSpPr>
        <p:spPr>
          <a:xfrm>
            <a:off x="6953026" y="991596"/>
            <a:ext cx="1025899" cy="418543"/>
          </a:xfrm>
          <a:prstGeom prst="rect">
            <a:avLst/>
          </a:prstGeom>
        </p:spPr>
        <p:txBody>
          <a:bodyPr vert="horz" wrap="square" lIns="0" tIns="11206" rIns="0" bIns="0" rtlCol="0">
            <a:spAutoFit/>
          </a:bodyPr>
          <a:lstStyle/>
          <a:p>
            <a:pPr marL="11206" marR="4483" indent="95255" algn="r">
              <a:spcBef>
                <a:spcPts val="88"/>
              </a:spcBef>
            </a:pPr>
            <a:r>
              <a:rPr sz="882" spc="-9">
                <a:solidFill>
                  <a:srgbClr val="585858"/>
                </a:solidFill>
                <a:latin typeface="Lucida Sans"/>
                <a:cs typeface="Lucida Sans"/>
              </a:rPr>
              <a:t>Understand</a:t>
            </a:r>
            <a:r>
              <a:rPr sz="882" spc="-49">
                <a:solidFill>
                  <a:srgbClr val="585858"/>
                </a:solidFill>
                <a:latin typeface="Lucida Sans"/>
                <a:cs typeface="Lucida Sans"/>
              </a:rPr>
              <a:t> </a:t>
            </a:r>
            <a:r>
              <a:rPr sz="882" spc="-18">
                <a:solidFill>
                  <a:srgbClr val="585858"/>
                </a:solidFill>
                <a:latin typeface="Lucida Sans"/>
                <a:cs typeface="Lucida Sans"/>
              </a:rPr>
              <a:t>what happens</a:t>
            </a:r>
            <a:r>
              <a:rPr sz="882" spc="-31">
                <a:solidFill>
                  <a:srgbClr val="585858"/>
                </a:solidFill>
                <a:latin typeface="Lucida Sans"/>
                <a:cs typeface="Lucida Sans"/>
              </a:rPr>
              <a:t> </a:t>
            </a:r>
            <a:r>
              <a:rPr sz="882" spc="-9">
                <a:solidFill>
                  <a:srgbClr val="585858"/>
                </a:solidFill>
                <a:latin typeface="Lucida Sans"/>
                <a:cs typeface="Lucida Sans"/>
              </a:rPr>
              <a:t>when</a:t>
            </a:r>
            <a:r>
              <a:rPr sz="882" spc="-26">
                <a:solidFill>
                  <a:srgbClr val="585858"/>
                </a:solidFill>
                <a:latin typeface="Lucida Sans"/>
                <a:cs typeface="Lucida Sans"/>
              </a:rPr>
              <a:t> </a:t>
            </a:r>
            <a:r>
              <a:rPr sz="882" spc="-44">
                <a:solidFill>
                  <a:srgbClr val="585858"/>
                </a:solidFill>
                <a:latin typeface="Lucida Sans"/>
                <a:cs typeface="Lucida Sans"/>
              </a:rPr>
              <a:t>a </a:t>
            </a:r>
            <a:r>
              <a:rPr sz="882" spc="-22">
                <a:solidFill>
                  <a:srgbClr val="585858"/>
                </a:solidFill>
                <a:latin typeface="Lucida Sans"/>
                <a:cs typeface="Lucida Sans"/>
              </a:rPr>
              <a:t>student </a:t>
            </a:r>
            <a:r>
              <a:rPr sz="882" spc="-18">
                <a:solidFill>
                  <a:srgbClr val="585858"/>
                </a:solidFill>
                <a:latin typeface="Lucida Sans"/>
                <a:cs typeface="Lucida Sans"/>
              </a:rPr>
              <a:t>reports </a:t>
            </a:r>
            <a:r>
              <a:rPr sz="882" spc="-22">
                <a:solidFill>
                  <a:srgbClr val="585858"/>
                </a:solidFill>
                <a:latin typeface="Lucida Sans"/>
                <a:cs typeface="Lucida Sans"/>
              </a:rPr>
              <a:t>SIV</a:t>
            </a:r>
            <a:endParaRPr sz="882">
              <a:latin typeface="Lucida Sans"/>
              <a:cs typeface="Lucida Sans"/>
            </a:endParaRPr>
          </a:p>
        </p:txBody>
      </p:sp>
      <p:sp>
        <p:nvSpPr>
          <p:cNvPr id="22" name="object 22"/>
          <p:cNvSpPr txBox="1"/>
          <p:nvPr/>
        </p:nvSpPr>
        <p:spPr>
          <a:xfrm>
            <a:off x="7288418" y="1866710"/>
            <a:ext cx="690282" cy="282800"/>
          </a:xfrm>
          <a:prstGeom prst="rect">
            <a:avLst/>
          </a:prstGeom>
        </p:spPr>
        <p:txBody>
          <a:bodyPr vert="horz" wrap="square" lIns="0" tIns="11206" rIns="0" bIns="0" rtlCol="0">
            <a:spAutoFit/>
          </a:bodyPr>
          <a:lstStyle/>
          <a:p>
            <a:pPr marL="82368" marR="4483" indent="-71721">
              <a:spcBef>
                <a:spcPts val="88"/>
              </a:spcBef>
            </a:pPr>
            <a:r>
              <a:rPr sz="882" spc="-18">
                <a:solidFill>
                  <a:srgbClr val="585858"/>
                </a:solidFill>
                <a:latin typeface="Lucida Sans"/>
                <a:cs typeface="Lucida Sans"/>
              </a:rPr>
              <a:t>Know</a:t>
            </a:r>
            <a:r>
              <a:rPr sz="882" spc="-35">
                <a:solidFill>
                  <a:srgbClr val="585858"/>
                </a:solidFill>
                <a:latin typeface="Lucida Sans"/>
                <a:cs typeface="Lucida Sans"/>
              </a:rPr>
              <a:t> </a:t>
            </a:r>
            <a:r>
              <a:rPr sz="882" spc="-40">
                <a:solidFill>
                  <a:srgbClr val="585858"/>
                </a:solidFill>
                <a:latin typeface="Lucida Sans"/>
                <a:cs typeface="Lucida Sans"/>
              </a:rPr>
              <a:t>Title</a:t>
            </a:r>
            <a:r>
              <a:rPr sz="882" spc="-35">
                <a:solidFill>
                  <a:srgbClr val="585858"/>
                </a:solidFill>
                <a:latin typeface="Lucida Sans"/>
                <a:cs typeface="Lucida Sans"/>
              </a:rPr>
              <a:t> </a:t>
            </a:r>
            <a:r>
              <a:rPr sz="882" spc="-22">
                <a:solidFill>
                  <a:srgbClr val="585858"/>
                </a:solidFill>
                <a:latin typeface="Lucida Sans"/>
                <a:cs typeface="Lucida Sans"/>
              </a:rPr>
              <a:t>IX </a:t>
            </a:r>
            <a:r>
              <a:rPr sz="882" spc="-26">
                <a:solidFill>
                  <a:srgbClr val="585858"/>
                </a:solidFill>
                <a:latin typeface="Lucida Sans"/>
                <a:cs typeface="Lucida Sans"/>
              </a:rPr>
              <a:t>protections</a:t>
            </a:r>
            <a:endParaRPr sz="882">
              <a:latin typeface="Lucida Sans"/>
              <a:cs typeface="Lucida Sans"/>
            </a:endParaRPr>
          </a:p>
        </p:txBody>
      </p:sp>
      <p:sp>
        <p:nvSpPr>
          <p:cNvPr id="23" name="object 23"/>
          <p:cNvSpPr txBox="1"/>
          <p:nvPr/>
        </p:nvSpPr>
        <p:spPr>
          <a:xfrm>
            <a:off x="7001996" y="2548289"/>
            <a:ext cx="977153" cy="554285"/>
          </a:xfrm>
          <a:prstGeom prst="rect">
            <a:avLst/>
          </a:prstGeom>
        </p:spPr>
        <p:txBody>
          <a:bodyPr vert="horz" wrap="square" lIns="0" tIns="11206" rIns="0" bIns="0" rtlCol="0">
            <a:spAutoFit/>
          </a:bodyPr>
          <a:lstStyle/>
          <a:p>
            <a:pPr marL="24654" marR="4483" indent="-14008" algn="r">
              <a:spcBef>
                <a:spcPts val="88"/>
              </a:spcBef>
            </a:pPr>
            <a:r>
              <a:rPr sz="882" spc="-9">
                <a:solidFill>
                  <a:srgbClr val="585858"/>
                </a:solidFill>
                <a:latin typeface="Lucida Sans"/>
                <a:cs typeface="Lucida Sans"/>
              </a:rPr>
              <a:t>Learned</a:t>
            </a:r>
            <a:r>
              <a:rPr sz="882" spc="-35">
                <a:solidFill>
                  <a:srgbClr val="585858"/>
                </a:solidFill>
                <a:latin typeface="Lucida Sans"/>
                <a:cs typeface="Lucida Sans"/>
              </a:rPr>
              <a:t> </a:t>
            </a:r>
            <a:r>
              <a:rPr sz="882" spc="-18">
                <a:solidFill>
                  <a:srgbClr val="585858"/>
                </a:solidFill>
                <a:latin typeface="Lucida Sans"/>
                <a:cs typeface="Lucida Sans"/>
              </a:rPr>
              <a:t>about</a:t>
            </a:r>
            <a:r>
              <a:rPr sz="882" spc="-35">
                <a:solidFill>
                  <a:srgbClr val="585858"/>
                </a:solidFill>
                <a:latin typeface="Lucida Sans"/>
                <a:cs typeface="Lucida Sans"/>
              </a:rPr>
              <a:t> </a:t>
            </a:r>
            <a:r>
              <a:rPr sz="882" spc="-22">
                <a:solidFill>
                  <a:srgbClr val="585858"/>
                </a:solidFill>
                <a:latin typeface="Lucida Sans"/>
                <a:cs typeface="Lucida Sans"/>
              </a:rPr>
              <a:t>SIV </a:t>
            </a:r>
            <a:r>
              <a:rPr sz="882" spc="-26">
                <a:solidFill>
                  <a:srgbClr val="585858"/>
                </a:solidFill>
                <a:latin typeface="Lucida Sans"/>
                <a:cs typeface="Lucida Sans"/>
              </a:rPr>
              <a:t>through</a:t>
            </a:r>
            <a:r>
              <a:rPr sz="882" spc="-18">
                <a:solidFill>
                  <a:srgbClr val="585858"/>
                </a:solidFill>
                <a:latin typeface="Lucida Sans"/>
                <a:cs typeface="Lucida Sans"/>
              </a:rPr>
              <a:t> </a:t>
            </a:r>
            <a:r>
              <a:rPr sz="882" spc="-9">
                <a:solidFill>
                  <a:srgbClr val="585858"/>
                </a:solidFill>
                <a:latin typeface="Lucida Sans"/>
                <a:cs typeface="Lucida Sans"/>
              </a:rPr>
              <a:t>classes, </a:t>
            </a:r>
            <a:r>
              <a:rPr sz="882" spc="-35">
                <a:solidFill>
                  <a:srgbClr val="585858"/>
                </a:solidFill>
                <a:latin typeface="Lucida Sans"/>
                <a:cs typeface="Lucida Sans"/>
              </a:rPr>
              <a:t>trainings,</a:t>
            </a:r>
            <a:r>
              <a:rPr sz="882" spc="-22">
                <a:solidFill>
                  <a:srgbClr val="585858"/>
                </a:solidFill>
                <a:latin typeface="Lucida Sans"/>
                <a:cs typeface="Lucida Sans"/>
              </a:rPr>
              <a:t> </a:t>
            </a:r>
            <a:r>
              <a:rPr sz="882" spc="-9">
                <a:solidFill>
                  <a:srgbClr val="585858"/>
                </a:solidFill>
                <a:latin typeface="Lucida Sans"/>
                <a:cs typeface="Lucida Sans"/>
              </a:rPr>
              <a:t>or</a:t>
            </a:r>
            <a:r>
              <a:rPr sz="882" spc="-18">
                <a:solidFill>
                  <a:srgbClr val="585858"/>
                </a:solidFill>
                <a:latin typeface="Lucida Sans"/>
                <a:cs typeface="Lucida Sans"/>
              </a:rPr>
              <a:t> other</a:t>
            </a:r>
            <a:endParaRPr sz="882">
              <a:latin typeface="Lucida Sans"/>
              <a:cs typeface="Lucida Sans"/>
            </a:endParaRPr>
          </a:p>
          <a:p>
            <a:pPr marR="5043" algn="r">
              <a:spcBef>
                <a:spcPts val="4"/>
              </a:spcBef>
            </a:pPr>
            <a:r>
              <a:rPr sz="882" spc="-9">
                <a:solidFill>
                  <a:srgbClr val="585858"/>
                </a:solidFill>
                <a:latin typeface="Lucida Sans"/>
                <a:cs typeface="Lucida Sans"/>
              </a:rPr>
              <a:t>programs</a:t>
            </a:r>
            <a:endParaRPr sz="882">
              <a:latin typeface="Lucida Sans"/>
              <a:cs typeface="Lucida Sans"/>
            </a:endParaRPr>
          </a:p>
        </p:txBody>
      </p:sp>
      <p:sp>
        <p:nvSpPr>
          <p:cNvPr id="24" name="object 24"/>
          <p:cNvSpPr txBox="1"/>
          <p:nvPr/>
        </p:nvSpPr>
        <p:spPr>
          <a:xfrm>
            <a:off x="6977903" y="3490720"/>
            <a:ext cx="1001246" cy="282800"/>
          </a:xfrm>
          <a:prstGeom prst="rect">
            <a:avLst/>
          </a:prstGeom>
        </p:spPr>
        <p:txBody>
          <a:bodyPr vert="horz" wrap="square" lIns="0" tIns="11206" rIns="0" bIns="0" rtlCol="0">
            <a:spAutoFit/>
          </a:bodyPr>
          <a:lstStyle/>
          <a:p>
            <a:pPr marR="4483" algn="r">
              <a:spcBef>
                <a:spcPts val="88"/>
              </a:spcBef>
            </a:pPr>
            <a:r>
              <a:rPr sz="882" spc="-18">
                <a:solidFill>
                  <a:srgbClr val="585858"/>
                </a:solidFill>
                <a:latin typeface="Lucida Sans"/>
                <a:cs typeface="Lucida Sans"/>
              </a:rPr>
              <a:t>Know</a:t>
            </a:r>
            <a:r>
              <a:rPr sz="882" spc="-44">
                <a:solidFill>
                  <a:srgbClr val="585858"/>
                </a:solidFill>
                <a:latin typeface="Lucida Sans"/>
                <a:cs typeface="Lucida Sans"/>
              </a:rPr>
              <a:t> </a:t>
            </a:r>
            <a:r>
              <a:rPr sz="882" spc="-9">
                <a:solidFill>
                  <a:srgbClr val="585858"/>
                </a:solidFill>
                <a:latin typeface="Lucida Sans"/>
                <a:cs typeface="Lucida Sans"/>
              </a:rPr>
              <a:t>where</a:t>
            </a:r>
            <a:r>
              <a:rPr sz="882" spc="-44">
                <a:solidFill>
                  <a:srgbClr val="585858"/>
                </a:solidFill>
                <a:latin typeface="Lucida Sans"/>
                <a:cs typeface="Lucida Sans"/>
              </a:rPr>
              <a:t> </a:t>
            </a:r>
            <a:r>
              <a:rPr sz="882" spc="-18">
                <a:solidFill>
                  <a:srgbClr val="585858"/>
                </a:solidFill>
                <a:latin typeface="Lucida Sans"/>
                <a:cs typeface="Lucida Sans"/>
              </a:rPr>
              <a:t>to</a:t>
            </a:r>
            <a:r>
              <a:rPr sz="882" spc="-44">
                <a:solidFill>
                  <a:srgbClr val="585858"/>
                </a:solidFill>
                <a:latin typeface="Lucida Sans"/>
                <a:cs typeface="Lucida Sans"/>
              </a:rPr>
              <a:t> </a:t>
            </a:r>
            <a:r>
              <a:rPr sz="882" spc="-22">
                <a:solidFill>
                  <a:srgbClr val="585858"/>
                </a:solidFill>
                <a:latin typeface="Lucida Sans"/>
                <a:cs typeface="Lucida Sans"/>
              </a:rPr>
              <a:t>get</a:t>
            </a:r>
            <a:endParaRPr sz="882">
              <a:latin typeface="Lucida Sans"/>
              <a:cs typeface="Lucida Sans"/>
            </a:endParaRPr>
          </a:p>
          <a:p>
            <a:pPr marR="5043" algn="r"/>
            <a:r>
              <a:rPr sz="882" spc="-18">
                <a:solidFill>
                  <a:srgbClr val="585858"/>
                </a:solidFill>
                <a:latin typeface="Lucida Sans"/>
                <a:cs typeface="Lucida Sans"/>
              </a:rPr>
              <a:t>help</a:t>
            </a:r>
            <a:endParaRPr sz="882">
              <a:latin typeface="Lucida Sans"/>
              <a:cs typeface="Lucida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961440"/>
            <a:chOff x="-1879600" y="0"/>
            <a:chExt cx="13817599" cy="7889632"/>
          </a:xfrm>
        </p:grpSpPr>
        <p:sp>
          <p:nvSpPr>
            <p:cNvPr id="3" name="object 3"/>
            <p:cNvSpPr/>
            <p:nvPr/>
          </p:nvSpPr>
          <p:spPr>
            <a:xfrm>
              <a:off x="5532966" y="0"/>
              <a:ext cx="6405033" cy="7751191"/>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879600" y="7483346"/>
              <a:ext cx="13817598" cy="406286"/>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5" name="object 5"/>
            <p:cNvSpPr/>
            <p:nvPr/>
          </p:nvSpPr>
          <p:spPr>
            <a:xfrm>
              <a:off x="6999541" y="1151145"/>
              <a:ext cx="0" cy="5749925"/>
            </a:xfrm>
            <a:custGeom>
              <a:avLst/>
              <a:gdLst/>
              <a:ahLst/>
              <a:cxnLst/>
              <a:rect l="l" t="t" r="r" b="b"/>
              <a:pathLst>
                <a:path h="5749925">
                  <a:moveTo>
                    <a:pt x="0" y="0"/>
                  </a:moveTo>
                  <a:lnTo>
                    <a:pt x="0" y="5749383"/>
                  </a:lnTo>
                </a:path>
              </a:pathLst>
            </a:custGeom>
            <a:ln w="9525">
              <a:solidFill>
                <a:srgbClr val="8A8A8A"/>
              </a:solidFill>
            </a:ln>
          </p:spPr>
          <p:txBody>
            <a:bodyPr wrap="square" lIns="0" tIns="0" rIns="0" bIns="0" rtlCol="0"/>
            <a:lstStyle/>
            <a:p>
              <a:endParaRPr sz="1588"/>
            </a:p>
          </p:txBody>
        </p:sp>
        <p:sp>
          <p:nvSpPr>
            <p:cNvPr id="6" name="object 6"/>
            <p:cNvSpPr/>
            <p:nvPr/>
          </p:nvSpPr>
          <p:spPr>
            <a:xfrm>
              <a:off x="7004304" y="1232509"/>
              <a:ext cx="2457450" cy="2857500"/>
            </a:xfrm>
            <a:custGeom>
              <a:avLst/>
              <a:gdLst/>
              <a:ahLst/>
              <a:cxnLst/>
              <a:rect l="l" t="t" r="r" b="b"/>
              <a:pathLst>
                <a:path w="2457450" h="2857500">
                  <a:moveTo>
                    <a:pt x="1933575" y="2723400"/>
                  </a:moveTo>
                  <a:lnTo>
                    <a:pt x="0" y="2723400"/>
                  </a:lnTo>
                  <a:lnTo>
                    <a:pt x="0" y="2856877"/>
                  </a:lnTo>
                  <a:lnTo>
                    <a:pt x="1933575" y="2856877"/>
                  </a:lnTo>
                  <a:lnTo>
                    <a:pt x="1933575" y="2723400"/>
                  </a:lnTo>
                  <a:close/>
                </a:path>
                <a:path w="2457450" h="2857500">
                  <a:moveTo>
                    <a:pt x="1933575" y="2420797"/>
                  </a:moveTo>
                  <a:lnTo>
                    <a:pt x="0" y="2420797"/>
                  </a:lnTo>
                  <a:lnTo>
                    <a:pt x="0" y="2554274"/>
                  </a:lnTo>
                  <a:lnTo>
                    <a:pt x="1933575" y="2554274"/>
                  </a:lnTo>
                  <a:lnTo>
                    <a:pt x="1933575" y="2420797"/>
                  </a:lnTo>
                  <a:close/>
                </a:path>
                <a:path w="2457450" h="2857500">
                  <a:moveTo>
                    <a:pt x="1933575" y="2118195"/>
                  </a:moveTo>
                  <a:lnTo>
                    <a:pt x="0" y="2118195"/>
                  </a:lnTo>
                  <a:lnTo>
                    <a:pt x="0" y="2251684"/>
                  </a:lnTo>
                  <a:lnTo>
                    <a:pt x="1933575" y="2251684"/>
                  </a:lnTo>
                  <a:lnTo>
                    <a:pt x="1933575" y="2118195"/>
                  </a:lnTo>
                  <a:close/>
                </a:path>
                <a:path w="2457450" h="2857500">
                  <a:moveTo>
                    <a:pt x="1962150" y="1815592"/>
                  </a:moveTo>
                  <a:lnTo>
                    <a:pt x="0" y="1815592"/>
                  </a:lnTo>
                  <a:lnTo>
                    <a:pt x="0" y="1949081"/>
                  </a:lnTo>
                  <a:lnTo>
                    <a:pt x="1962150" y="1949081"/>
                  </a:lnTo>
                  <a:lnTo>
                    <a:pt x="1962150" y="1815592"/>
                  </a:lnTo>
                  <a:close/>
                </a:path>
                <a:path w="2457450" h="2857500">
                  <a:moveTo>
                    <a:pt x="1962150" y="1513001"/>
                  </a:moveTo>
                  <a:lnTo>
                    <a:pt x="0" y="1513001"/>
                  </a:lnTo>
                  <a:lnTo>
                    <a:pt x="0" y="1646478"/>
                  </a:lnTo>
                  <a:lnTo>
                    <a:pt x="1962150" y="1646478"/>
                  </a:lnTo>
                  <a:lnTo>
                    <a:pt x="1962150" y="1513001"/>
                  </a:lnTo>
                  <a:close/>
                </a:path>
                <a:path w="2457450" h="2857500">
                  <a:moveTo>
                    <a:pt x="2028825" y="1210398"/>
                  </a:moveTo>
                  <a:lnTo>
                    <a:pt x="0" y="1210398"/>
                  </a:lnTo>
                  <a:lnTo>
                    <a:pt x="0" y="1343888"/>
                  </a:lnTo>
                  <a:lnTo>
                    <a:pt x="2028825" y="1343888"/>
                  </a:lnTo>
                  <a:lnTo>
                    <a:pt x="2028825" y="1210398"/>
                  </a:lnTo>
                  <a:close/>
                </a:path>
                <a:path w="2457450" h="2857500">
                  <a:moveTo>
                    <a:pt x="2057400" y="907796"/>
                  </a:moveTo>
                  <a:lnTo>
                    <a:pt x="0" y="907796"/>
                  </a:lnTo>
                  <a:lnTo>
                    <a:pt x="0" y="1041285"/>
                  </a:lnTo>
                  <a:lnTo>
                    <a:pt x="2057400" y="1041285"/>
                  </a:lnTo>
                  <a:lnTo>
                    <a:pt x="2057400" y="907796"/>
                  </a:lnTo>
                  <a:close/>
                </a:path>
                <a:path w="2457450" h="2857500">
                  <a:moveTo>
                    <a:pt x="2095500" y="605205"/>
                  </a:moveTo>
                  <a:lnTo>
                    <a:pt x="0" y="605205"/>
                  </a:lnTo>
                  <a:lnTo>
                    <a:pt x="0" y="738682"/>
                  </a:lnTo>
                  <a:lnTo>
                    <a:pt x="2095500" y="738682"/>
                  </a:lnTo>
                  <a:lnTo>
                    <a:pt x="2095500" y="605205"/>
                  </a:lnTo>
                  <a:close/>
                </a:path>
                <a:path w="2457450" h="2857500">
                  <a:moveTo>
                    <a:pt x="2352675" y="302602"/>
                  </a:moveTo>
                  <a:lnTo>
                    <a:pt x="0" y="302602"/>
                  </a:lnTo>
                  <a:lnTo>
                    <a:pt x="0" y="436092"/>
                  </a:lnTo>
                  <a:lnTo>
                    <a:pt x="2352675" y="436092"/>
                  </a:lnTo>
                  <a:lnTo>
                    <a:pt x="2352675" y="302602"/>
                  </a:lnTo>
                  <a:close/>
                </a:path>
                <a:path w="2457450" h="2857500">
                  <a:moveTo>
                    <a:pt x="2457450" y="0"/>
                  </a:moveTo>
                  <a:lnTo>
                    <a:pt x="0" y="0"/>
                  </a:lnTo>
                  <a:lnTo>
                    <a:pt x="0" y="133489"/>
                  </a:lnTo>
                  <a:lnTo>
                    <a:pt x="2457450" y="133489"/>
                  </a:lnTo>
                  <a:lnTo>
                    <a:pt x="2457450" y="0"/>
                  </a:lnTo>
                  <a:close/>
                </a:path>
              </a:pathLst>
            </a:custGeom>
            <a:solidFill>
              <a:srgbClr val="073C5D"/>
            </a:solidFill>
          </p:spPr>
          <p:txBody>
            <a:bodyPr wrap="square" lIns="0" tIns="0" rIns="0" bIns="0" rtlCol="0"/>
            <a:lstStyle/>
            <a:p>
              <a:endParaRPr sz="1588"/>
            </a:p>
          </p:txBody>
        </p:sp>
        <p:sp>
          <p:nvSpPr>
            <p:cNvPr id="7" name="object 7"/>
            <p:cNvSpPr/>
            <p:nvPr/>
          </p:nvSpPr>
          <p:spPr>
            <a:xfrm>
              <a:off x="7004304" y="4258497"/>
              <a:ext cx="1866900" cy="133985"/>
            </a:xfrm>
            <a:custGeom>
              <a:avLst/>
              <a:gdLst/>
              <a:ahLst/>
              <a:cxnLst/>
              <a:rect l="l" t="t" r="r" b="b"/>
              <a:pathLst>
                <a:path w="1866900" h="133985">
                  <a:moveTo>
                    <a:pt x="0" y="0"/>
                  </a:moveTo>
                  <a:lnTo>
                    <a:pt x="0" y="133484"/>
                  </a:lnTo>
                  <a:lnTo>
                    <a:pt x="1866899" y="133484"/>
                  </a:lnTo>
                  <a:lnTo>
                    <a:pt x="1866899" y="0"/>
                  </a:lnTo>
                  <a:lnTo>
                    <a:pt x="0" y="0"/>
                  </a:lnTo>
                  <a:close/>
                </a:path>
              </a:pathLst>
            </a:custGeom>
            <a:solidFill>
              <a:srgbClr val="AC4E25"/>
            </a:solidFill>
          </p:spPr>
          <p:txBody>
            <a:bodyPr wrap="square" lIns="0" tIns="0" rIns="0" bIns="0" rtlCol="0"/>
            <a:lstStyle/>
            <a:p>
              <a:endParaRPr sz="1588"/>
            </a:p>
          </p:txBody>
        </p:sp>
        <p:sp>
          <p:nvSpPr>
            <p:cNvPr id="8" name="object 8"/>
            <p:cNvSpPr/>
            <p:nvPr/>
          </p:nvSpPr>
          <p:spPr>
            <a:xfrm>
              <a:off x="7004304" y="4561103"/>
              <a:ext cx="1866900" cy="2251710"/>
            </a:xfrm>
            <a:custGeom>
              <a:avLst/>
              <a:gdLst/>
              <a:ahLst/>
              <a:cxnLst/>
              <a:rect l="l" t="t" r="r" b="b"/>
              <a:pathLst>
                <a:path w="1866900" h="2251709">
                  <a:moveTo>
                    <a:pt x="1666875" y="2118195"/>
                  </a:moveTo>
                  <a:lnTo>
                    <a:pt x="0" y="2118195"/>
                  </a:lnTo>
                  <a:lnTo>
                    <a:pt x="0" y="2251672"/>
                  </a:lnTo>
                  <a:lnTo>
                    <a:pt x="1666875" y="2251672"/>
                  </a:lnTo>
                  <a:lnTo>
                    <a:pt x="1666875" y="2118195"/>
                  </a:lnTo>
                  <a:close/>
                </a:path>
                <a:path w="1866900" h="2251709">
                  <a:moveTo>
                    <a:pt x="1733550" y="1815592"/>
                  </a:moveTo>
                  <a:lnTo>
                    <a:pt x="0" y="1815592"/>
                  </a:lnTo>
                  <a:lnTo>
                    <a:pt x="0" y="1949081"/>
                  </a:lnTo>
                  <a:lnTo>
                    <a:pt x="1733550" y="1949081"/>
                  </a:lnTo>
                  <a:lnTo>
                    <a:pt x="1733550" y="1815592"/>
                  </a:lnTo>
                  <a:close/>
                </a:path>
                <a:path w="1866900" h="2251709">
                  <a:moveTo>
                    <a:pt x="1762125" y="1512989"/>
                  </a:moveTo>
                  <a:lnTo>
                    <a:pt x="0" y="1512989"/>
                  </a:lnTo>
                  <a:lnTo>
                    <a:pt x="0" y="1646478"/>
                  </a:lnTo>
                  <a:lnTo>
                    <a:pt x="1762125" y="1646478"/>
                  </a:lnTo>
                  <a:lnTo>
                    <a:pt x="1762125" y="1512989"/>
                  </a:lnTo>
                  <a:close/>
                </a:path>
                <a:path w="1866900" h="2251709">
                  <a:moveTo>
                    <a:pt x="1800225" y="1210398"/>
                  </a:moveTo>
                  <a:lnTo>
                    <a:pt x="0" y="1210398"/>
                  </a:lnTo>
                  <a:lnTo>
                    <a:pt x="0" y="1343875"/>
                  </a:lnTo>
                  <a:lnTo>
                    <a:pt x="1800225" y="1343875"/>
                  </a:lnTo>
                  <a:lnTo>
                    <a:pt x="1800225" y="1210398"/>
                  </a:lnTo>
                  <a:close/>
                </a:path>
                <a:path w="1866900" h="2251709">
                  <a:moveTo>
                    <a:pt x="1800225" y="907796"/>
                  </a:moveTo>
                  <a:lnTo>
                    <a:pt x="0" y="907796"/>
                  </a:lnTo>
                  <a:lnTo>
                    <a:pt x="0" y="1041285"/>
                  </a:lnTo>
                  <a:lnTo>
                    <a:pt x="1800225" y="1041285"/>
                  </a:lnTo>
                  <a:lnTo>
                    <a:pt x="1800225" y="907796"/>
                  </a:lnTo>
                  <a:close/>
                </a:path>
                <a:path w="1866900" h="2251709">
                  <a:moveTo>
                    <a:pt x="1828800" y="605193"/>
                  </a:moveTo>
                  <a:lnTo>
                    <a:pt x="0" y="605193"/>
                  </a:lnTo>
                  <a:lnTo>
                    <a:pt x="0" y="738682"/>
                  </a:lnTo>
                  <a:lnTo>
                    <a:pt x="1828800" y="738682"/>
                  </a:lnTo>
                  <a:lnTo>
                    <a:pt x="1828800" y="605193"/>
                  </a:lnTo>
                  <a:close/>
                </a:path>
                <a:path w="1866900" h="2251709">
                  <a:moveTo>
                    <a:pt x="1828800" y="302602"/>
                  </a:moveTo>
                  <a:lnTo>
                    <a:pt x="0" y="302602"/>
                  </a:lnTo>
                  <a:lnTo>
                    <a:pt x="0" y="436079"/>
                  </a:lnTo>
                  <a:lnTo>
                    <a:pt x="1828800" y="436079"/>
                  </a:lnTo>
                  <a:lnTo>
                    <a:pt x="1828800" y="302602"/>
                  </a:lnTo>
                  <a:close/>
                </a:path>
                <a:path w="1866900" h="2251709">
                  <a:moveTo>
                    <a:pt x="1866900" y="0"/>
                  </a:moveTo>
                  <a:lnTo>
                    <a:pt x="0" y="0"/>
                  </a:lnTo>
                  <a:lnTo>
                    <a:pt x="0" y="133489"/>
                  </a:lnTo>
                  <a:lnTo>
                    <a:pt x="1866900" y="133489"/>
                  </a:lnTo>
                  <a:lnTo>
                    <a:pt x="1866900" y="0"/>
                  </a:lnTo>
                  <a:close/>
                </a:path>
              </a:pathLst>
            </a:custGeom>
            <a:solidFill>
              <a:srgbClr val="073C5D"/>
            </a:solidFill>
          </p:spPr>
          <p:txBody>
            <a:bodyPr wrap="square" lIns="0" tIns="0" rIns="0" bIns="0" rtlCol="0"/>
            <a:lstStyle/>
            <a:p>
              <a:endParaRPr sz="1588"/>
            </a:p>
          </p:txBody>
        </p:sp>
      </p:grpSp>
      <p:sp>
        <p:nvSpPr>
          <p:cNvPr id="9" name="object 9"/>
          <p:cNvSpPr txBox="1"/>
          <p:nvPr/>
        </p:nvSpPr>
        <p:spPr>
          <a:xfrm>
            <a:off x="669289" y="1099745"/>
            <a:ext cx="5424133" cy="1688634"/>
          </a:xfrm>
          <a:prstGeom prst="rect">
            <a:avLst/>
          </a:prstGeom>
        </p:spPr>
        <p:txBody>
          <a:bodyPr vert="horz" wrap="square" lIns="0" tIns="11206" rIns="0" bIns="0" rtlCol="0">
            <a:spAutoFit/>
          </a:bodyPr>
          <a:lstStyle/>
          <a:p>
            <a:pPr marL="11206" marR="144564">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46">
                <a:solidFill>
                  <a:srgbClr val="063D5E"/>
                </a:solidFill>
                <a:latin typeface="Arial Black"/>
                <a:cs typeface="Arial Black"/>
              </a:rPr>
              <a:t>Knowledge </a:t>
            </a:r>
            <a:r>
              <a:rPr sz="2400" spc="-71">
                <a:solidFill>
                  <a:srgbClr val="063D5E"/>
                </a:solidFill>
                <a:latin typeface="Arial Black"/>
                <a:cs typeface="Arial Black"/>
              </a:rPr>
              <a:t>of</a:t>
            </a:r>
            <a:r>
              <a:rPr sz="2400" spc="-141">
                <a:solidFill>
                  <a:srgbClr val="063D5E"/>
                </a:solidFill>
                <a:latin typeface="Arial Black"/>
                <a:cs typeface="Arial Black"/>
              </a:rPr>
              <a:t> </a:t>
            </a:r>
            <a:r>
              <a:rPr sz="2400" spc="-176">
                <a:solidFill>
                  <a:srgbClr val="063D5E"/>
                </a:solidFill>
                <a:latin typeface="Arial Black"/>
                <a:cs typeface="Arial Black"/>
              </a:rPr>
              <a:t>Resources</a:t>
            </a:r>
            <a:r>
              <a:rPr sz="2400" spc="-137">
                <a:solidFill>
                  <a:srgbClr val="063D5E"/>
                </a:solidFill>
                <a:latin typeface="Arial Black"/>
                <a:cs typeface="Arial Black"/>
              </a:rPr>
              <a:t> </a:t>
            </a:r>
            <a:r>
              <a:rPr sz="2400" spc="-88">
                <a:solidFill>
                  <a:srgbClr val="063D5E"/>
                </a:solidFill>
                <a:latin typeface="Arial Black"/>
                <a:cs typeface="Arial Black"/>
              </a:rPr>
              <a:t>and</a:t>
            </a:r>
            <a:r>
              <a:rPr sz="2400" spc="-141">
                <a:solidFill>
                  <a:srgbClr val="063D5E"/>
                </a:solidFill>
                <a:latin typeface="Arial Black"/>
                <a:cs typeface="Arial Black"/>
              </a:rPr>
              <a:t> </a:t>
            </a:r>
            <a:r>
              <a:rPr sz="2400" spc="-101">
                <a:solidFill>
                  <a:srgbClr val="063D5E"/>
                </a:solidFill>
                <a:latin typeface="Arial Black"/>
                <a:cs typeface="Arial Black"/>
              </a:rPr>
              <a:t>Policies</a:t>
            </a:r>
            <a:endParaRPr sz="2400">
              <a:latin typeface="Arial Black"/>
              <a:cs typeface="Arial Black"/>
            </a:endParaRPr>
          </a:p>
          <a:p>
            <a:pPr marL="11206" marR="4483">
              <a:lnSpc>
                <a:spcPct val="120800"/>
              </a:lnSpc>
              <a:spcBef>
                <a:spcPts val="1787"/>
              </a:spcBef>
            </a:pPr>
            <a:r>
              <a:rPr sz="1200">
                <a:solidFill>
                  <a:srgbClr val="242424"/>
                </a:solidFill>
                <a:latin typeface="Lucida Sans"/>
                <a:cs typeface="Lucida Sans"/>
              </a:rPr>
              <a:t>Some</a:t>
            </a:r>
            <a:r>
              <a:rPr sz="1200" spc="-53">
                <a:solidFill>
                  <a:srgbClr val="242424"/>
                </a:solidFill>
                <a:latin typeface="Lucida Sans"/>
                <a:cs typeface="Lucida Sans"/>
              </a:rPr>
              <a:t> </a:t>
            </a:r>
            <a:r>
              <a:rPr sz="1200" spc="-26">
                <a:solidFill>
                  <a:srgbClr val="242424"/>
                </a:solidFill>
                <a:latin typeface="Lucida Sans"/>
                <a:cs typeface="Lucida Sans"/>
              </a:rPr>
              <a:t>demographic</a:t>
            </a:r>
            <a:r>
              <a:rPr sz="1200" spc="-49">
                <a:solidFill>
                  <a:srgbClr val="242424"/>
                </a:solidFill>
                <a:latin typeface="Lucida Sans"/>
                <a:cs typeface="Lucida Sans"/>
              </a:rPr>
              <a:t> </a:t>
            </a:r>
            <a:r>
              <a:rPr sz="1200" spc="-31">
                <a:solidFill>
                  <a:srgbClr val="242424"/>
                </a:solidFill>
                <a:latin typeface="Lucida Sans"/>
                <a:cs typeface="Lucida Sans"/>
              </a:rPr>
              <a:t>groups</a:t>
            </a:r>
            <a:r>
              <a:rPr sz="1200" spc="-49">
                <a:solidFill>
                  <a:srgbClr val="242424"/>
                </a:solidFill>
                <a:latin typeface="Lucida Sans"/>
                <a:cs typeface="Lucida Sans"/>
              </a:rPr>
              <a:t> </a:t>
            </a:r>
            <a:r>
              <a:rPr sz="1200">
                <a:solidFill>
                  <a:srgbClr val="242424"/>
                </a:solidFill>
                <a:latin typeface="Lucida Sans"/>
                <a:cs typeface="Lucida Sans"/>
              </a:rPr>
              <a:t>were</a:t>
            </a:r>
            <a:r>
              <a:rPr sz="1200" spc="-49">
                <a:solidFill>
                  <a:srgbClr val="242424"/>
                </a:solidFill>
                <a:latin typeface="Lucida Sans"/>
                <a:cs typeface="Lucida Sans"/>
              </a:rPr>
              <a:t> </a:t>
            </a:r>
            <a:r>
              <a:rPr sz="1200" spc="-31">
                <a:solidFill>
                  <a:srgbClr val="242424"/>
                </a:solidFill>
                <a:latin typeface="Lucida Sans"/>
                <a:cs typeface="Lucida Sans"/>
              </a:rPr>
              <a:t>less</a:t>
            </a:r>
            <a:r>
              <a:rPr sz="1200" spc="-53">
                <a:solidFill>
                  <a:srgbClr val="242424"/>
                </a:solidFill>
                <a:latin typeface="Lucida Sans"/>
                <a:cs typeface="Lucida Sans"/>
              </a:rPr>
              <a:t> </a:t>
            </a:r>
            <a:r>
              <a:rPr sz="1200" spc="-40">
                <a:solidFill>
                  <a:srgbClr val="242424"/>
                </a:solidFill>
                <a:latin typeface="Lucida Sans"/>
                <a:cs typeface="Lucida Sans"/>
              </a:rPr>
              <a:t>likely</a:t>
            </a:r>
            <a:r>
              <a:rPr sz="1200" spc="-49">
                <a:solidFill>
                  <a:srgbClr val="242424"/>
                </a:solidFill>
                <a:latin typeface="Lucida Sans"/>
                <a:cs typeface="Lucida Sans"/>
              </a:rPr>
              <a:t> </a:t>
            </a:r>
            <a:r>
              <a:rPr sz="1200" spc="-18">
                <a:solidFill>
                  <a:srgbClr val="242424"/>
                </a:solidFill>
                <a:latin typeface="Lucida Sans"/>
                <a:cs typeface="Lucida Sans"/>
              </a:rPr>
              <a:t>to</a:t>
            </a:r>
            <a:r>
              <a:rPr sz="1200" spc="-49">
                <a:solidFill>
                  <a:srgbClr val="242424"/>
                </a:solidFill>
                <a:latin typeface="Lucida Sans"/>
                <a:cs typeface="Lucida Sans"/>
              </a:rPr>
              <a:t> </a:t>
            </a:r>
            <a:r>
              <a:rPr sz="1200" spc="-18">
                <a:solidFill>
                  <a:srgbClr val="242424"/>
                </a:solidFill>
                <a:latin typeface="Lucida Sans"/>
                <a:cs typeface="Lucida Sans"/>
              </a:rPr>
              <a:t>agree</a:t>
            </a:r>
            <a:r>
              <a:rPr sz="1200" spc="-49">
                <a:solidFill>
                  <a:srgbClr val="242424"/>
                </a:solidFill>
                <a:latin typeface="Lucida Sans"/>
                <a:cs typeface="Lucida Sans"/>
              </a:rPr>
              <a:t> </a:t>
            </a:r>
            <a:r>
              <a:rPr sz="1200" spc="-18">
                <a:solidFill>
                  <a:srgbClr val="242424"/>
                </a:solidFill>
                <a:latin typeface="Lucida Sans"/>
                <a:cs typeface="Lucida Sans"/>
              </a:rPr>
              <a:t>that they</a:t>
            </a:r>
            <a:r>
              <a:rPr sz="1200" spc="-49">
                <a:solidFill>
                  <a:srgbClr val="242424"/>
                </a:solidFill>
                <a:latin typeface="Lucida Sans"/>
                <a:cs typeface="Lucida Sans"/>
              </a:rPr>
              <a:t> </a:t>
            </a:r>
            <a:r>
              <a:rPr sz="1200" spc="-22">
                <a:solidFill>
                  <a:srgbClr val="242424"/>
                </a:solidFill>
                <a:latin typeface="Lucida Sans"/>
                <a:cs typeface="Lucida Sans"/>
              </a:rPr>
              <a:t>knew</a:t>
            </a:r>
            <a:r>
              <a:rPr sz="1200" spc="-44">
                <a:solidFill>
                  <a:srgbClr val="242424"/>
                </a:solidFill>
                <a:latin typeface="Lucida Sans"/>
                <a:cs typeface="Lucida Sans"/>
              </a:rPr>
              <a:t> </a:t>
            </a:r>
            <a:r>
              <a:rPr sz="1200" spc="-18">
                <a:solidFill>
                  <a:srgbClr val="242424"/>
                </a:solidFill>
                <a:latin typeface="Lucida Sans"/>
                <a:cs typeface="Lucida Sans"/>
              </a:rPr>
              <a:t>about</a:t>
            </a:r>
            <a:r>
              <a:rPr sz="1200" spc="-44">
                <a:solidFill>
                  <a:srgbClr val="242424"/>
                </a:solidFill>
                <a:latin typeface="Lucida Sans"/>
                <a:cs typeface="Lucida Sans"/>
              </a:rPr>
              <a:t> </a:t>
            </a:r>
            <a:r>
              <a:rPr sz="1200" spc="-22">
                <a:solidFill>
                  <a:srgbClr val="242424"/>
                </a:solidFill>
                <a:latin typeface="Lucida Sans"/>
                <a:cs typeface="Lucida Sans"/>
              </a:rPr>
              <a:t>campus</a:t>
            </a:r>
            <a:r>
              <a:rPr sz="1200" spc="-44">
                <a:solidFill>
                  <a:srgbClr val="242424"/>
                </a:solidFill>
                <a:latin typeface="Lucida Sans"/>
                <a:cs typeface="Lucida Sans"/>
              </a:rPr>
              <a:t> </a:t>
            </a:r>
            <a:r>
              <a:rPr sz="1200" spc="-22">
                <a:solidFill>
                  <a:srgbClr val="242424"/>
                </a:solidFill>
                <a:latin typeface="Lucida Sans"/>
                <a:cs typeface="Lucida Sans"/>
              </a:rPr>
              <a:t>resources</a:t>
            </a:r>
            <a:r>
              <a:rPr sz="1200" spc="-44">
                <a:solidFill>
                  <a:srgbClr val="242424"/>
                </a:solidFill>
                <a:latin typeface="Lucida Sans"/>
                <a:cs typeface="Lucida Sans"/>
              </a:rPr>
              <a:t> </a:t>
            </a:r>
            <a:r>
              <a:rPr sz="1200" spc="-9">
                <a:solidFill>
                  <a:srgbClr val="242424"/>
                </a:solidFill>
                <a:latin typeface="Lucida Sans"/>
                <a:cs typeface="Lucida Sans"/>
              </a:rPr>
              <a:t>and</a:t>
            </a:r>
            <a:r>
              <a:rPr sz="1200" spc="-44">
                <a:solidFill>
                  <a:srgbClr val="242424"/>
                </a:solidFill>
                <a:latin typeface="Lucida Sans"/>
                <a:cs typeface="Lucida Sans"/>
              </a:rPr>
              <a:t> </a:t>
            </a:r>
            <a:r>
              <a:rPr sz="1200" spc="-31">
                <a:solidFill>
                  <a:srgbClr val="242424"/>
                </a:solidFill>
                <a:latin typeface="Lucida Sans"/>
                <a:cs typeface="Lucida Sans"/>
              </a:rPr>
              <a:t>policies</a:t>
            </a:r>
            <a:r>
              <a:rPr sz="1200" spc="-44">
                <a:solidFill>
                  <a:srgbClr val="242424"/>
                </a:solidFill>
                <a:latin typeface="Lucida Sans"/>
                <a:cs typeface="Lucida Sans"/>
              </a:rPr>
              <a:t> </a:t>
            </a:r>
            <a:r>
              <a:rPr sz="1200" spc="-9">
                <a:solidFill>
                  <a:srgbClr val="242424"/>
                </a:solidFill>
                <a:latin typeface="Lucida Sans"/>
                <a:cs typeface="Lucida Sans"/>
              </a:rPr>
              <a:t>relevant </a:t>
            </a:r>
            <a:r>
              <a:rPr sz="1200" spc="-26">
                <a:solidFill>
                  <a:srgbClr val="242424"/>
                </a:solidFill>
                <a:latin typeface="Lucida Sans"/>
                <a:cs typeface="Lucida Sans"/>
              </a:rPr>
              <a:t>to</a:t>
            </a:r>
            <a:r>
              <a:rPr sz="1200" spc="-40">
                <a:solidFill>
                  <a:srgbClr val="242424"/>
                </a:solidFill>
                <a:latin typeface="Lucida Sans"/>
                <a:cs typeface="Lucida Sans"/>
              </a:rPr>
              <a:t> </a:t>
            </a:r>
            <a:r>
              <a:rPr sz="1200" spc="-35">
                <a:latin typeface="Lucida Sans"/>
                <a:cs typeface="Lucida Sans"/>
              </a:rPr>
              <a:t>sexual </a:t>
            </a:r>
            <a:r>
              <a:rPr sz="1200" spc="-9">
                <a:latin typeface="Lucida Sans"/>
                <a:cs typeface="Lucida Sans"/>
              </a:rPr>
              <a:t>and</a:t>
            </a:r>
            <a:r>
              <a:rPr sz="1200" spc="-35">
                <a:latin typeface="Lucida Sans"/>
                <a:cs typeface="Lucida Sans"/>
              </a:rPr>
              <a:t> </a:t>
            </a:r>
            <a:r>
              <a:rPr sz="1200" spc="-22">
                <a:latin typeface="Lucida Sans"/>
                <a:cs typeface="Lucida Sans"/>
              </a:rPr>
              <a:t>interpersonal</a:t>
            </a:r>
            <a:r>
              <a:rPr sz="1200" spc="-35">
                <a:latin typeface="Lucida Sans"/>
                <a:cs typeface="Lucida Sans"/>
              </a:rPr>
              <a:t> </a:t>
            </a:r>
            <a:r>
              <a:rPr sz="1200" spc="-9">
                <a:latin typeface="Lucida Sans"/>
                <a:cs typeface="Lucida Sans"/>
              </a:rPr>
              <a:t>violence</a:t>
            </a:r>
            <a:r>
              <a:rPr sz="1200" spc="-9">
                <a:solidFill>
                  <a:srgbClr val="242424"/>
                </a:solidFill>
                <a:latin typeface="Lucida Sans"/>
                <a:cs typeface="Lucida Sans"/>
              </a:rPr>
              <a:t>.</a:t>
            </a:r>
            <a:endParaRPr sz="1200">
              <a:latin typeface="Lucida Sans"/>
              <a:cs typeface="Lucida Sans"/>
            </a:endParaRPr>
          </a:p>
        </p:txBody>
      </p:sp>
      <p:sp>
        <p:nvSpPr>
          <p:cNvPr id="50" name="object 50"/>
          <p:cNvSpPr txBox="1">
            <a:spLocks noGrp="1"/>
          </p:cNvSpPr>
          <p:nvPr>
            <p:ph type="sldNum" sz="quarter" idx="7"/>
          </p:nvPr>
        </p:nvSpPr>
        <p:spPr>
          <a:xfrm>
            <a:off x="9619233" y="7527294"/>
            <a:ext cx="219709" cy="13849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endParaRPr spc="-22"/>
          </a:p>
        </p:txBody>
      </p:sp>
      <p:sp>
        <p:nvSpPr>
          <p:cNvPr id="10" name="object 10"/>
          <p:cNvSpPr txBox="1"/>
          <p:nvPr/>
        </p:nvSpPr>
        <p:spPr>
          <a:xfrm>
            <a:off x="669289" y="2997018"/>
            <a:ext cx="5424132" cy="883477"/>
          </a:xfrm>
          <a:prstGeom prst="rect">
            <a:avLst/>
          </a:prstGeom>
        </p:spPr>
        <p:txBody>
          <a:bodyPr vert="horz" wrap="square" lIns="0" tIns="11206" rIns="0" bIns="0" rtlCol="0">
            <a:spAutoFit/>
          </a:bodyPr>
          <a:lstStyle/>
          <a:p>
            <a:pPr marL="11206" marR="4483">
              <a:lnSpc>
                <a:spcPct val="120800"/>
              </a:lnSpc>
              <a:spcBef>
                <a:spcPts val="88"/>
              </a:spcBef>
            </a:pPr>
            <a:r>
              <a:rPr sz="1200" spc="-9">
                <a:solidFill>
                  <a:srgbClr val="242424"/>
                </a:solidFill>
                <a:latin typeface="Lucida Sans"/>
                <a:cs typeface="Lucida Sans"/>
              </a:rPr>
              <a:t>Men,</a:t>
            </a:r>
            <a:r>
              <a:rPr sz="1200" spc="-31">
                <a:solidFill>
                  <a:srgbClr val="242424"/>
                </a:solidFill>
                <a:latin typeface="Lucida Sans"/>
                <a:cs typeface="Lucida Sans"/>
              </a:rPr>
              <a:t> residents, </a:t>
            </a:r>
            <a:r>
              <a:rPr sz="1200" spc="-22">
                <a:solidFill>
                  <a:srgbClr val="242424"/>
                </a:solidFill>
                <a:latin typeface="Lucida Sans"/>
                <a:cs typeface="Lucida Sans"/>
              </a:rPr>
              <a:t>women,</a:t>
            </a:r>
            <a:r>
              <a:rPr sz="1200" spc="-26">
                <a:solidFill>
                  <a:srgbClr val="242424"/>
                </a:solidFill>
                <a:latin typeface="Lucida Sans"/>
                <a:cs typeface="Lucida Sans"/>
              </a:rPr>
              <a:t> </a:t>
            </a:r>
            <a:r>
              <a:rPr sz="1200" spc="-35">
                <a:solidFill>
                  <a:srgbClr val="242424"/>
                </a:solidFill>
                <a:latin typeface="Lucida Sans"/>
                <a:cs typeface="Lucida Sans"/>
              </a:rPr>
              <a:t>straight</a:t>
            </a:r>
            <a:r>
              <a:rPr sz="1200" spc="-31">
                <a:solidFill>
                  <a:srgbClr val="242424"/>
                </a:solidFill>
                <a:latin typeface="Lucida Sans"/>
                <a:cs typeface="Lucida Sans"/>
              </a:rPr>
              <a:t> students, </a:t>
            </a:r>
            <a:r>
              <a:rPr sz="1200" spc="-9">
                <a:solidFill>
                  <a:srgbClr val="242424"/>
                </a:solidFill>
                <a:latin typeface="Lucida Sans"/>
                <a:cs typeface="Lucida Sans"/>
              </a:rPr>
              <a:t>BIPOC </a:t>
            </a:r>
            <a:r>
              <a:rPr sz="1200" spc="-31">
                <a:solidFill>
                  <a:srgbClr val="242424"/>
                </a:solidFill>
                <a:latin typeface="Lucida Sans"/>
                <a:cs typeface="Lucida Sans"/>
              </a:rPr>
              <a:t>students,</a:t>
            </a:r>
            <a:r>
              <a:rPr sz="1200" spc="-35">
                <a:solidFill>
                  <a:srgbClr val="242424"/>
                </a:solidFill>
                <a:latin typeface="Lucida Sans"/>
                <a:cs typeface="Lucida Sans"/>
              </a:rPr>
              <a:t> </a:t>
            </a:r>
            <a:r>
              <a:rPr sz="1200" spc="-18">
                <a:solidFill>
                  <a:srgbClr val="242424"/>
                </a:solidFill>
                <a:latin typeface="Lucida Sans"/>
                <a:cs typeface="Lucida Sans"/>
              </a:rPr>
              <a:t>undergraduate</a:t>
            </a:r>
            <a:r>
              <a:rPr sz="1200" spc="-35">
                <a:solidFill>
                  <a:srgbClr val="242424"/>
                </a:solidFill>
                <a:latin typeface="Lucida Sans"/>
                <a:cs typeface="Lucida Sans"/>
              </a:rPr>
              <a:t> </a:t>
            </a:r>
            <a:r>
              <a:rPr sz="1200" spc="-31">
                <a:solidFill>
                  <a:srgbClr val="242424"/>
                </a:solidFill>
                <a:latin typeface="Lucida Sans"/>
                <a:cs typeface="Lucida Sans"/>
              </a:rPr>
              <a:t>students,</a:t>
            </a:r>
            <a:r>
              <a:rPr sz="1200" spc="-35">
                <a:solidFill>
                  <a:srgbClr val="242424"/>
                </a:solidFill>
                <a:latin typeface="Lucida Sans"/>
                <a:cs typeface="Lucida Sans"/>
              </a:rPr>
              <a:t> </a:t>
            </a:r>
            <a:r>
              <a:rPr sz="1200" spc="-9">
                <a:solidFill>
                  <a:srgbClr val="242424"/>
                </a:solidFill>
                <a:latin typeface="Lucida Sans"/>
                <a:cs typeface="Lucida Sans"/>
              </a:rPr>
              <a:t>Pell</a:t>
            </a:r>
            <a:r>
              <a:rPr sz="1200" spc="-35">
                <a:solidFill>
                  <a:srgbClr val="242424"/>
                </a:solidFill>
                <a:latin typeface="Lucida Sans"/>
                <a:cs typeface="Lucida Sans"/>
              </a:rPr>
              <a:t> </a:t>
            </a:r>
            <a:r>
              <a:rPr sz="1200" spc="-9">
                <a:solidFill>
                  <a:srgbClr val="242424"/>
                </a:solidFill>
                <a:latin typeface="Lucida Sans"/>
                <a:cs typeface="Lucida Sans"/>
              </a:rPr>
              <a:t>Grant</a:t>
            </a:r>
            <a:r>
              <a:rPr sz="1200" spc="-35">
                <a:solidFill>
                  <a:srgbClr val="242424"/>
                </a:solidFill>
                <a:latin typeface="Lucida Sans"/>
                <a:cs typeface="Lucida Sans"/>
              </a:rPr>
              <a:t> </a:t>
            </a:r>
            <a:r>
              <a:rPr sz="1200" spc="-18">
                <a:solidFill>
                  <a:srgbClr val="242424"/>
                </a:solidFill>
                <a:latin typeface="Lucida Sans"/>
                <a:cs typeface="Lucida Sans"/>
              </a:rPr>
              <a:t>recipients, </a:t>
            </a:r>
            <a:r>
              <a:rPr sz="1200" spc="-9">
                <a:solidFill>
                  <a:srgbClr val="242424"/>
                </a:solidFill>
                <a:latin typeface="Lucida Sans"/>
                <a:cs typeface="Lucida Sans"/>
              </a:rPr>
              <a:t>and</a:t>
            </a:r>
            <a:r>
              <a:rPr sz="1200" spc="-53">
                <a:solidFill>
                  <a:srgbClr val="242424"/>
                </a:solidFill>
                <a:latin typeface="Lucida Sans"/>
                <a:cs typeface="Lucida Sans"/>
              </a:rPr>
              <a:t> </a:t>
            </a:r>
            <a:r>
              <a:rPr sz="1200" spc="-18">
                <a:solidFill>
                  <a:srgbClr val="242424"/>
                </a:solidFill>
                <a:latin typeface="Lucida Sans"/>
                <a:cs typeface="Lucida Sans"/>
              </a:rPr>
              <a:t>transfer</a:t>
            </a:r>
            <a:r>
              <a:rPr sz="1200" spc="-53">
                <a:solidFill>
                  <a:srgbClr val="242424"/>
                </a:solidFill>
                <a:latin typeface="Lucida Sans"/>
                <a:cs typeface="Lucida Sans"/>
              </a:rPr>
              <a:t> </a:t>
            </a:r>
            <a:r>
              <a:rPr sz="1200" spc="-22">
                <a:solidFill>
                  <a:srgbClr val="242424"/>
                </a:solidFill>
                <a:latin typeface="Lucida Sans"/>
                <a:cs typeface="Lucida Sans"/>
              </a:rPr>
              <a:t>students</a:t>
            </a:r>
            <a:r>
              <a:rPr sz="1200" spc="-53">
                <a:solidFill>
                  <a:srgbClr val="242424"/>
                </a:solidFill>
                <a:latin typeface="Lucida Sans"/>
                <a:cs typeface="Lucida Sans"/>
              </a:rPr>
              <a:t> </a:t>
            </a:r>
            <a:r>
              <a:rPr sz="1200">
                <a:solidFill>
                  <a:srgbClr val="242424"/>
                </a:solidFill>
                <a:latin typeface="Lucida Sans"/>
                <a:cs typeface="Lucida Sans"/>
              </a:rPr>
              <a:t>were</a:t>
            </a:r>
            <a:r>
              <a:rPr sz="1200" spc="-53">
                <a:solidFill>
                  <a:srgbClr val="242424"/>
                </a:solidFill>
                <a:latin typeface="Lucida Sans"/>
                <a:cs typeface="Lucida Sans"/>
              </a:rPr>
              <a:t> </a:t>
            </a:r>
            <a:r>
              <a:rPr sz="1200" spc="-31">
                <a:solidFill>
                  <a:srgbClr val="242424"/>
                </a:solidFill>
                <a:latin typeface="Lucida Sans"/>
                <a:cs typeface="Lucida Sans"/>
              </a:rPr>
              <a:t>less</a:t>
            </a:r>
            <a:r>
              <a:rPr sz="1200" spc="-53">
                <a:solidFill>
                  <a:srgbClr val="242424"/>
                </a:solidFill>
                <a:latin typeface="Lucida Sans"/>
                <a:cs typeface="Lucida Sans"/>
              </a:rPr>
              <a:t> </a:t>
            </a:r>
            <a:r>
              <a:rPr sz="1200" spc="-40">
                <a:solidFill>
                  <a:srgbClr val="242424"/>
                </a:solidFill>
                <a:latin typeface="Lucida Sans"/>
                <a:cs typeface="Lucida Sans"/>
              </a:rPr>
              <a:t>likely</a:t>
            </a:r>
            <a:r>
              <a:rPr sz="1200" spc="-53">
                <a:solidFill>
                  <a:srgbClr val="242424"/>
                </a:solidFill>
                <a:latin typeface="Lucida Sans"/>
                <a:cs typeface="Lucida Sans"/>
              </a:rPr>
              <a:t> </a:t>
            </a:r>
            <a:r>
              <a:rPr sz="1200" spc="-18">
                <a:solidFill>
                  <a:srgbClr val="242424"/>
                </a:solidFill>
                <a:latin typeface="Lucida Sans"/>
                <a:cs typeface="Lucida Sans"/>
              </a:rPr>
              <a:t>to</a:t>
            </a:r>
            <a:r>
              <a:rPr sz="1200" spc="-49">
                <a:solidFill>
                  <a:srgbClr val="242424"/>
                </a:solidFill>
                <a:latin typeface="Lucida Sans"/>
                <a:cs typeface="Lucida Sans"/>
              </a:rPr>
              <a:t> </a:t>
            </a:r>
            <a:r>
              <a:rPr sz="1200" spc="-18">
                <a:solidFill>
                  <a:srgbClr val="242424"/>
                </a:solidFill>
                <a:latin typeface="Lucida Sans"/>
                <a:cs typeface="Lucida Sans"/>
              </a:rPr>
              <a:t>agree</a:t>
            </a:r>
            <a:r>
              <a:rPr sz="1200" spc="-53">
                <a:solidFill>
                  <a:srgbClr val="242424"/>
                </a:solidFill>
                <a:latin typeface="Lucida Sans"/>
                <a:cs typeface="Lucida Sans"/>
              </a:rPr>
              <a:t> </a:t>
            </a:r>
            <a:r>
              <a:rPr sz="1200" spc="-18">
                <a:solidFill>
                  <a:srgbClr val="242424"/>
                </a:solidFill>
                <a:latin typeface="Lucida Sans"/>
                <a:cs typeface="Lucida Sans"/>
              </a:rPr>
              <a:t>that</a:t>
            </a:r>
            <a:r>
              <a:rPr sz="1200" spc="-53">
                <a:solidFill>
                  <a:srgbClr val="242424"/>
                </a:solidFill>
                <a:latin typeface="Lucida Sans"/>
                <a:cs typeface="Lucida Sans"/>
              </a:rPr>
              <a:t> </a:t>
            </a:r>
            <a:r>
              <a:rPr sz="1200" spc="-18">
                <a:solidFill>
                  <a:srgbClr val="242424"/>
                </a:solidFill>
                <a:latin typeface="Lucida Sans"/>
                <a:cs typeface="Lucida Sans"/>
              </a:rPr>
              <a:t>they </a:t>
            </a:r>
            <a:r>
              <a:rPr sz="1200" spc="-22">
                <a:solidFill>
                  <a:srgbClr val="242424"/>
                </a:solidFill>
                <a:latin typeface="Lucida Sans"/>
                <a:cs typeface="Lucida Sans"/>
              </a:rPr>
              <a:t>knew</a:t>
            </a:r>
            <a:r>
              <a:rPr sz="1200" spc="-40">
                <a:solidFill>
                  <a:srgbClr val="242424"/>
                </a:solidFill>
                <a:latin typeface="Lucida Sans"/>
                <a:cs typeface="Lucida Sans"/>
              </a:rPr>
              <a:t> </a:t>
            </a:r>
            <a:r>
              <a:rPr sz="1200" spc="-31">
                <a:solidFill>
                  <a:srgbClr val="242424"/>
                </a:solidFill>
                <a:latin typeface="Lucida Sans"/>
                <a:cs typeface="Lucida Sans"/>
              </a:rPr>
              <a:t>this</a:t>
            </a:r>
            <a:r>
              <a:rPr sz="1200" spc="-35">
                <a:solidFill>
                  <a:srgbClr val="242424"/>
                </a:solidFill>
                <a:latin typeface="Lucida Sans"/>
                <a:cs typeface="Lucida Sans"/>
              </a:rPr>
              <a:t> </a:t>
            </a:r>
            <a:r>
              <a:rPr sz="1200" spc="-26">
                <a:solidFill>
                  <a:srgbClr val="242424"/>
                </a:solidFill>
                <a:latin typeface="Lucida Sans"/>
                <a:cs typeface="Lucida Sans"/>
              </a:rPr>
              <a:t>information</a:t>
            </a:r>
            <a:r>
              <a:rPr sz="1200" spc="-40">
                <a:solidFill>
                  <a:srgbClr val="242424"/>
                </a:solidFill>
                <a:latin typeface="Lucida Sans"/>
                <a:cs typeface="Lucida Sans"/>
              </a:rPr>
              <a:t> </a:t>
            </a:r>
            <a:r>
              <a:rPr sz="1200" spc="-18">
                <a:solidFill>
                  <a:srgbClr val="242424"/>
                </a:solidFill>
                <a:latin typeface="Lucida Sans"/>
                <a:cs typeface="Lucida Sans"/>
              </a:rPr>
              <a:t>compared</a:t>
            </a:r>
            <a:r>
              <a:rPr sz="1200" spc="-35">
                <a:solidFill>
                  <a:srgbClr val="242424"/>
                </a:solidFill>
                <a:latin typeface="Lucida Sans"/>
                <a:cs typeface="Lucida Sans"/>
              </a:rPr>
              <a:t> </a:t>
            </a:r>
            <a:r>
              <a:rPr sz="1200" spc="-18">
                <a:solidFill>
                  <a:srgbClr val="242424"/>
                </a:solidFill>
                <a:latin typeface="Lucida Sans"/>
                <a:cs typeface="Lucida Sans"/>
              </a:rPr>
              <a:t>to</a:t>
            </a:r>
            <a:r>
              <a:rPr sz="1200" spc="-40">
                <a:solidFill>
                  <a:srgbClr val="242424"/>
                </a:solidFill>
                <a:latin typeface="Lucida Sans"/>
                <a:cs typeface="Lucida Sans"/>
              </a:rPr>
              <a:t> </a:t>
            </a:r>
            <a:r>
              <a:rPr sz="1200" spc="-18">
                <a:solidFill>
                  <a:srgbClr val="242424"/>
                </a:solidFill>
                <a:latin typeface="Lucida Sans"/>
                <a:cs typeface="Lucida Sans"/>
              </a:rPr>
              <a:t>their</a:t>
            </a:r>
            <a:r>
              <a:rPr sz="1200" spc="-35">
                <a:solidFill>
                  <a:srgbClr val="242424"/>
                </a:solidFill>
                <a:latin typeface="Lucida Sans"/>
                <a:cs typeface="Lucida Sans"/>
              </a:rPr>
              <a:t> </a:t>
            </a:r>
            <a:r>
              <a:rPr sz="1200" spc="-9">
                <a:solidFill>
                  <a:srgbClr val="242424"/>
                </a:solidFill>
                <a:latin typeface="Lucida Sans"/>
                <a:cs typeface="Lucida Sans"/>
              </a:rPr>
              <a:t>respective counterparts.</a:t>
            </a:r>
            <a:endParaRPr sz="1200">
              <a:latin typeface="Lucida Sans"/>
              <a:cs typeface="Lucida Sans"/>
            </a:endParaRPr>
          </a:p>
        </p:txBody>
      </p:sp>
      <p:sp>
        <p:nvSpPr>
          <p:cNvPr id="11" name="object 11"/>
          <p:cNvSpPr txBox="1"/>
          <p:nvPr/>
        </p:nvSpPr>
        <p:spPr>
          <a:xfrm>
            <a:off x="669289" y="600778"/>
            <a:ext cx="3187513" cy="201367"/>
          </a:xfrm>
          <a:prstGeom prst="rect">
            <a:avLst/>
          </a:prstGeom>
        </p:spPr>
        <p:txBody>
          <a:bodyPr vert="horz" wrap="square" lIns="0" tIns="11206" rIns="0" bIns="0" rtlCol="0">
            <a:spAutoFit/>
          </a:bodyPr>
          <a:lstStyle/>
          <a:p>
            <a:pPr marL="11206">
              <a:spcBef>
                <a:spcPts val="88"/>
              </a:spcBef>
            </a:pPr>
            <a:r>
              <a:rPr sz="1235" spc="-128">
                <a:solidFill>
                  <a:srgbClr val="B6B6B6"/>
                </a:solidFill>
                <a:latin typeface="Arial Black"/>
                <a:cs typeface="Arial Black"/>
              </a:rPr>
              <a:t>KNOWLEDGE</a:t>
            </a:r>
            <a:r>
              <a:rPr sz="1235" spc="-53">
                <a:solidFill>
                  <a:srgbClr val="B6B6B6"/>
                </a:solidFill>
                <a:latin typeface="Arial Black"/>
                <a:cs typeface="Arial Black"/>
              </a:rPr>
              <a:t> </a:t>
            </a:r>
            <a:r>
              <a:rPr sz="1235" spc="331">
                <a:solidFill>
                  <a:srgbClr val="B6B6B6"/>
                </a:solidFill>
                <a:latin typeface="Arial Black"/>
                <a:cs typeface="Arial Black"/>
              </a:rPr>
              <a:t>|</a:t>
            </a:r>
            <a:r>
              <a:rPr sz="1235" spc="-57">
                <a:solidFill>
                  <a:srgbClr val="B6B6B6"/>
                </a:solidFill>
                <a:latin typeface="Arial Black"/>
                <a:cs typeface="Arial Black"/>
              </a:rPr>
              <a:t> </a:t>
            </a:r>
            <a:r>
              <a:rPr sz="1235" spc="-31">
                <a:solidFill>
                  <a:srgbClr val="B6B6B6"/>
                </a:solidFill>
                <a:latin typeface="Lucida Sans"/>
                <a:cs typeface="Lucida Sans"/>
              </a:rPr>
              <a:t>Demographic </a:t>
            </a:r>
            <a:r>
              <a:rPr sz="1235" spc="-9">
                <a:solidFill>
                  <a:srgbClr val="B6B6B6"/>
                </a:solidFill>
                <a:latin typeface="Lucida Sans"/>
                <a:cs typeface="Lucida Sans"/>
              </a:rPr>
              <a:t>Comparisons</a:t>
            </a:r>
            <a:endParaRPr sz="1235">
              <a:latin typeface="Lucida Sans"/>
              <a:cs typeface="Lucida Sans"/>
            </a:endParaRPr>
          </a:p>
        </p:txBody>
      </p:sp>
      <p:sp>
        <p:nvSpPr>
          <p:cNvPr id="12" name="object 12"/>
          <p:cNvSpPr txBox="1"/>
          <p:nvPr/>
        </p:nvSpPr>
        <p:spPr>
          <a:xfrm>
            <a:off x="7500096" y="546405"/>
            <a:ext cx="2150409" cy="310115"/>
          </a:xfrm>
          <a:prstGeom prst="rect">
            <a:avLst/>
          </a:prstGeom>
        </p:spPr>
        <p:txBody>
          <a:bodyPr vert="horz" wrap="square" lIns="0" tIns="11206" rIns="0" bIns="0" rtlCol="0">
            <a:spAutoFit/>
          </a:bodyPr>
          <a:lstStyle/>
          <a:p>
            <a:pPr marL="137279" marR="4483" indent="-126633">
              <a:spcBef>
                <a:spcPts val="88"/>
              </a:spcBef>
            </a:pPr>
            <a:r>
              <a:rPr sz="971" spc="-79">
                <a:solidFill>
                  <a:srgbClr val="585858"/>
                </a:solidFill>
                <a:latin typeface="Arial Black"/>
                <a:cs typeface="Arial Black"/>
              </a:rPr>
              <a:t>Fig.</a:t>
            </a:r>
            <a:r>
              <a:rPr sz="971" spc="-44">
                <a:solidFill>
                  <a:srgbClr val="585858"/>
                </a:solidFill>
                <a:latin typeface="Arial Black"/>
                <a:cs typeface="Arial Black"/>
              </a:rPr>
              <a:t> </a:t>
            </a:r>
            <a:r>
              <a:rPr sz="971" spc="-101">
                <a:solidFill>
                  <a:srgbClr val="585858"/>
                </a:solidFill>
                <a:latin typeface="Arial Black"/>
                <a:cs typeface="Arial Black"/>
              </a:rPr>
              <a:t>24</a:t>
            </a:r>
            <a:r>
              <a:rPr sz="971" spc="-44">
                <a:solidFill>
                  <a:srgbClr val="585858"/>
                </a:solidFill>
                <a:latin typeface="Arial Black"/>
                <a:cs typeface="Arial Black"/>
              </a:rPr>
              <a:t> </a:t>
            </a:r>
            <a:r>
              <a:rPr sz="971" spc="-62">
                <a:solidFill>
                  <a:srgbClr val="585858"/>
                </a:solidFill>
                <a:latin typeface="Arial Black"/>
                <a:cs typeface="Arial Black"/>
              </a:rPr>
              <a:t>Differences</a:t>
            </a:r>
            <a:r>
              <a:rPr sz="971" spc="-40">
                <a:solidFill>
                  <a:srgbClr val="585858"/>
                </a:solidFill>
                <a:latin typeface="Arial Black"/>
                <a:cs typeface="Arial Black"/>
              </a:rPr>
              <a:t> </a:t>
            </a:r>
            <a:r>
              <a:rPr sz="971" spc="-26">
                <a:solidFill>
                  <a:srgbClr val="585858"/>
                </a:solidFill>
                <a:latin typeface="Arial Black"/>
                <a:cs typeface="Arial Black"/>
              </a:rPr>
              <a:t>in</a:t>
            </a:r>
            <a:r>
              <a:rPr sz="971" spc="-44">
                <a:solidFill>
                  <a:srgbClr val="585858"/>
                </a:solidFill>
                <a:latin typeface="Arial Black"/>
                <a:cs typeface="Arial Black"/>
              </a:rPr>
              <a:t> </a:t>
            </a:r>
            <a:r>
              <a:rPr sz="971" spc="-66">
                <a:solidFill>
                  <a:srgbClr val="585858"/>
                </a:solidFill>
                <a:latin typeface="Arial Black"/>
                <a:cs typeface="Arial Black"/>
              </a:rPr>
              <a:t>knowledge</a:t>
            </a:r>
            <a:r>
              <a:rPr sz="971" spc="-40">
                <a:solidFill>
                  <a:srgbClr val="585858"/>
                </a:solidFill>
                <a:latin typeface="Arial Black"/>
                <a:cs typeface="Arial Black"/>
              </a:rPr>
              <a:t> </a:t>
            </a:r>
            <a:r>
              <a:rPr sz="971" spc="-22">
                <a:solidFill>
                  <a:srgbClr val="585858"/>
                </a:solidFill>
                <a:latin typeface="Arial Black"/>
                <a:cs typeface="Arial Black"/>
              </a:rPr>
              <a:t>of </a:t>
            </a:r>
            <a:r>
              <a:rPr sz="971" spc="-75">
                <a:solidFill>
                  <a:srgbClr val="585858"/>
                </a:solidFill>
                <a:latin typeface="Arial Black"/>
                <a:cs typeface="Arial Black"/>
              </a:rPr>
              <a:t>campus</a:t>
            </a:r>
            <a:r>
              <a:rPr sz="971" spc="-44">
                <a:solidFill>
                  <a:srgbClr val="585858"/>
                </a:solidFill>
                <a:latin typeface="Arial Black"/>
                <a:cs typeface="Arial Black"/>
              </a:rPr>
              <a:t> </a:t>
            </a:r>
            <a:r>
              <a:rPr sz="971" spc="-75">
                <a:solidFill>
                  <a:srgbClr val="585858"/>
                </a:solidFill>
                <a:latin typeface="Arial Black"/>
                <a:cs typeface="Arial Black"/>
              </a:rPr>
              <a:t>resources</a:t>
            </a:r>
            <a:r>
              <a:rPr sz="971" spc="-40">
                <a:solidFill>
                  <a:srgbClr val="585858"/>
                </a:solidFill>
                <a:latin typeface="Arial Black"/>
                <a:cs typeface="Arial Black"/>
              </a:rPr>
              <a:t> </a:t>
            </a:r>
            <a:r>
              <a:rPr sz="971" spc="-44">
                <a:solidFill>
                  <a:srgbClr val="585858"/>
                </a:solidFill>
                <a:latin typeface="Arial Black"/>
                <a:cs typeface="Arial Black"/>
              </a:rPr>
              <a:t>and</a:t>
            </a:r>
            <a:r>
              <a:rPr sz="971" spc="-35">
                <a:solidFill>
                  <a:srgbClr val="585858"/>
                </a:solidFill>
                <a:latin typeface="Arial Black"/>
                <a:cs typeface="Arial Black"/>
              </a:rPr>
              <a:t> </a:t>
            </a:r>
            <a:r>
              <a:rPr sz="971" spc="-9">
                <a:solidFill>
                  <a:srgbClr val="585858"/>
                </a:solidFill>
                <a:latin typeface="Arial Black"/>
                <a:cs typeface="Arial Black"/>
              </a:rPr>
              <a:t>policies</a:t>
            </a:r>
            <a:endParaRPr sz="971">
              <a:latin typeface="Arial Black"/>
              <a:cs typeface="Arial Black"/>
            </a:endParaRPr>
          </a:p>
        </p:txBody>
      </p:sp>
      <p:sp>
        <p:nvSpPr>
          <p:cNvPr id="13" name="object 13"/>
          <p:cNvSpPr txBox="1"/>
          <p:nvPr/>
        </p:nvSpPr>
        <p:spPr>
          <a:xfrm>
            <a:off x="10029488" y="106654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75%</a:t>
            </a:r>
            <a:endParaRPr sz="882">
              <a:latin typeface="Arial"/>
              <a:cs typeface="Arial"/>
            </a:endParaRPr>
          </a:p>
        </p:txBody>
      </p:sp>
      <p:sp>
        <p:nvSpPr>
          <p:cNvPr id="14" name="object 14"/>
          <p:cNvSpPr txBox="1"/>
          <p:nvPr/>
        </p:nvSpPr>
        <p:spPr>
          <a:xfrm>
            <a:off x="9937040" y="132734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72%</a:t>
            </a:r>
            <a:endParaRPr sz="882">
              <a:latin typeface="Arial"/>
              <a:cs typeface="Arial"/>
            </a:endParaRPr>
          </a:p>
        </p:txBody>
      </p:sp>
      <p:sp>
        <p:nvSpPr>
          <p:cNvPr id="15" name="object 15"/>
          <p:cNvSpPr txBox="1"/>
          <p:nvPr/>
        </p:nvSpPr>
        <p:spPr>
          <a:xfrm>
            <a:off x="9710121" y="159655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64%</a:t>
            </a:r>
            <a:endParaRPr sz="882">
              <a:latin typeface="Arial"/>
              <a:cs typeface="Arial"/>
            </a:endParaRPr>
          </a:p>
        </p:txBody>
      </p:sp>
      <p:sp>
        <p:nvSpPr>
          <p:cNvPr id="16" name="object 16"/>
          <p:cNvSpPr txBox="1"/>
          <p:nvPr/>
        </p:nvSpPr>
        <p:spPr>
          <a:xfrm>
            <a:off x="9676503" y="186577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63%</a:t>
            </a:r>
            <a:endParaRPr sz="882">
              <a:latin typeface="Arial"/>
              <a:cs typeface="Arial"/>
            </a:endParaRPr>
          </a:p>
        </p:txBody>
      </p:sp>
      <p:sp>
        <p:nvSpPr>
          <p:cNvPr id="17" name="object 17"/>
          <p:cNvSpPr txBox="1"/>
          <p:nvPr/>
        </p:nvSpPr>
        <p:spPr>
          <a:xfrm>
            <a:off x="9651290" y="212657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62%</a:t>
            </a:r>
            <a:endParaRPr sz="882">
              <a:latin typeface="Arial"/>
              <a:cs typeface="Arial"/>
            </a:endParaRPr>
          </a:p>
        </p:txBody>
      </p:sp>
      <p:sp>
        <p:nvSpPr>
          <p:cNvPr id="18" name="object 18"/>
          <p:cNvSpPr txBox="1"/>
          <p:nvPr/>
        </p:nvSpPr>
        <p:spPr>
          <a:xfrm>
            <a:off x="9592459" y="239578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60%</a:t>
            </a:r>
            <a:endParaRPr sz="882">
              <a:latin typeface="Arial"/>
              <a:cs typeface="Arial"/>
            </a:endParaRPr>
          </a:p>
        </p:txBody>
      </p:sp>
      <p:sp>
        <p:nvSpPr>
          <p:cNvPr id="19" name="object 19"/>
          <p:cNvSpPr txBox="1"/>
          <p:nvPr/>
        </p:nvSpPr>
        <p:spPr>
          <a:xfrm>
            <a:off x="9592459" y="266499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60%</a:t>
            </a:r>
            <a:endParaRPr sz="882">
              <a:latin typeface="Arial"/>
              <a:cs typeface="Arial"/>
            </a:endParaRPr>
          </a:p>
        </p:txBody>
      </p:sp>
      <p:sp>
        <p:nvSpPr>
          <p:cNvPr id="20" name="object 20"/>
          <p:cNvSpPr txBox="1"/>
          <p:nvPr/>
        </p:nvSpPr>
        <p:spPr>
          <a:xfrm>
            <a:off x="9567246" y="293421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59%</a:t>
            </a:r>
            <a:endParaRPr sz="882">
              <a:latin typeface="Arial"/>
              <a:cs typeface="Arial"/>
            </a:endParaRPr>
          </a:p>
        </p:txBody>
      </p:sp>
      <p:sp>
        <p:nvSpPr>
          <p:cNvPr id="21" name="object 21"/>
          <p:cNvSpPr txBox="1"/>
          <p:nvPr/>
        </p:nvSpPr>
        <p:spPr>
          <a:xfrm>
            <a:off x="9567246" y="319501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59%</a:t>
            </a:r>
            <a:endParaRPr sz="882">
              <a:latin typeface="Arial"/>
              <a:cs typeface="Arial"/>
            </a:endParaRPr>
          </a:p>
        </p:txBody>
      </p:sp>
      <p:sp>
        <p:nvSpPr>
          <p:cNvPr id="22" name="object 22"/>
          <p:cNvSpPr txBox="1"/>
          <p:nvPr/>
        </p:nvSpPr>
        <p:spPr>
          <a:xfrm>
            <a:off x="9567246" y="346422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59%</a:t>
            </a:r>
            <a:endParaRPr sz="882">
              <a:latin typeface="Arial"/>
              <a:cs typeface="Arial"/>
            </a:endParaRPr>
          </a:p>
        </p:txBody>
      </p:sp>
      <p:sp>
        <p:nvSpPr>
          <p:cNvPr id="23" name="object 23"/>
          <p:cNvSpPr txBox="1"/>
          <p:nvPr/>
        </p:nvSpPr>
        <p:spPr>
          <a:xfrm>
            <a:off x="9508415" y="373343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57%</a:t>
            </a:r>
            <a:endParaRPr sz="882">
              <a:latin typeface="Arial"/>
              <a:cs typeface="Arial"/>
            </a:endParaRPr>
          </a:p>
        </p:txBody>
      </p:sp>
      <p:sp>
        <p:nvSpPr>
          <p:cNvPr id="24" name="object 24"/>
          <p:cNvSpPr txBox="1"/>
          <p:nvPr/>
        </p:nvSpPr>
        <p:spPr>
          <a:xfrm>
            <a:off x="9508415" y="400265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57%</a:t>
            </a:r>
            <a:endParaRPr sz="882">
              <a:latin typeface="Arial"/>
              <a:cs typeface="Arial"/>
            </a:endParaRPr>
          </a:p>
        </p:txBody>
      </p:sp>
      <p:sp>
        <p:nvSpPr>
          <p:cNvPr id="25" name="object 25"/>
          <p:cNvSpPr txBox="1"/>
          <p:nvPr/>
        </p:nvSpPr>
        <p:spPr>
          <a:xfrm>
            <a:off x="9474797" y="426345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56%</a:t>
            </a:r>
            <a:endParaRPr sz="882">
              <a:latin typeface="Arial"/>
              <a:cs typeface="Arial"/>
            </a:endParaRPr>
          </a:p>
        </p:txBody>
      </p:sp>
      <p:sp>
        <p:nvSpPr>
          <p:cNvPr id="26" name="object 26"/>
          <p:cNvSpPr txBox="1"/>
          <p:nvPr/>
        </p:nvSpPr>
        <p:spPr>
          <a:xfrm>
            <a:off x="9474797" y="453266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56%</a:t>
            </a:r>
            <a:endParaRPr sz="882">
              <a:latin typeface="Arial"/>
              <a:cs typeface="Arial"/>
            </a:endParaRPr>
          </a:p>
        </p:txBody>
      </p:sp>
      <p:sp>
        <p:nvSpPr>
          <p:cNvPr id="27" name="object 27"/>
          <p:cNvSpPr txBox="1"/>
          <p:nvPr/>
        </p:nvSpPr>
        <p:spPr>
          <a:xfrm>
            <a:off x="9449584" y="480187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55%</a:t>
            </a:r>
            <a:endParaRPr sz="882">
              <a:latin typeface="Arial"/>
              <a:cs typeface="Arial"/>
            </a:endParaRPr>
          </a:p>
        </p:txBody>
      </p:sp>
      <p:sp>
        <p:nvSpPr>
          <p:cNvPr id="28" name="object 28"/>
          <p:cNvSpPr txBox="1"/>
          <p:nvPr/>
        </p:nvSpPr>
        <p:spPr>
          <a:xfrm>
            <a:off x="9449584" y="507109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55%</a:t>
            </a:r>
            <a:endParaRPr sz="882">
              <a:latin typeface="Arial"/>
              <a:cs typeface="Arial"/>
            </a:endParaRPr>
          </a:p>
        </p:txBody>
      </p:sp>
      <p:sp>
        <p:nvSpPr>
          <p:cNvPr id="29" name="object 29"/>
          <p:cNvSpPr txBox="1"/>
          <p:nvPr/>
        </p:nvSpPr>
        <p:spPr>
          <a:xfrm>
            <a:off x="9415966" y="533189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54%</a:t>
            </a:r>
            <a:endParaRPr sz="882">
              <a:latin typeface="Arial"/>
              <a:cs typeface="Arial"/>
            </a:endParaRPr>
          </a:p>
        </p:txBody>
      </p:sp>
      <p:sp>
        <p:nvSpPr>
          <p:cNvPr id="30" name="object 30"/>
          <p:cNvSpPr txBox="1"/>
          <p:nvPr/>
        </p:nvSpPr>
        <p:spPr>
          <a:xfrm>
            <a:off x="9390753" y="560110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53%</a:t>
            </a:r>
            <a:endParaRPr sz="882">
              <a:latin typeface="Arial"/>
              <a:cs typeface="Arial"/>
            </a:endParaRPr>
          </a:p>
        </p:txBody>
      </p:sp>
      <p:sp>
        <p:nvSpPr>
          <p:cNvPr id="31" name="object 31"/>
          <p:cNvSpPr txBox="1"/>
          <p:nvPr/>
        </p:nvSpPr>
        <p:spPr>
          <a:xfrm>
            <a:off x="9331922" y="587031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51%</a:t>
            </a:r>
            <a:endParaRPr sz="882">
              <a:latin typeface="Arial"/>
              <a:cs typeface="Arial"/>
            </a:endParaRPr>
          </a:p>
        </p:txBody>
      </p:sp>
      <p:sp>
        <p:nvSpPr>
          <p:cNvPr id="32" name="object 32"/>
          <p:cNvSpPr txBox="1"/>
          <p:nvPr/>
        </p:nvSpPr>
        <p:spPr>
          <a:xfrm>
            <a:off x="7114166" y="1073272"/>
            <a:ext cx="601756"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Professional</a:t>
            </a:r>
            <a:endParaRPr sz="794">
              <a:latin typeface="Lucida Sans"/>
              <a:cs typeface="Lucida Sans"/>
            </a:endParaRPr>
          </a:p>
        </p:txBody>
      </p:sp>
      <p:sp>
        <p:nvSpPr>
          <p:cNvPr id="33" name="object 33"/>
          <p:cNvSpPr txBox="1"/>
          <p:nvPr/>
        </p:nvSpPr>
        <p:spPr>
          <a:xfrm>
            <a:off x="7291779" y="1342485"/>
            <a:ext cx="424143" cy="403602"/>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Doctoral</a:t>
            </a:r>
            <a:endParaRPr sz="794">
              <a:latin typeface="Lucida Sans"/>
              <a:cs typeface="Lucida Sans"/>
            </a:endParaRPr>
          </a:p>
          <a:p>
            <a:pPr>
              <a:spcBef>
                <a:spcPts val="163"/>
              </a:spcBef>
            </a:pPr>
            <a:endParaRPr sz="794">
              <a:latin typeface="Lucida Sans"/>
              <a:cs typeface="Lucida Sans"/>
            </a:endParaRPr>
          </a:p>
          <a:p>
            <a:pPr marL="128875"/>
            <a:r>
              <a:rPr sz="794" spc="-18">
                <a:solidFill>
                  <a:srgbClr val="585858"/>
                </a:solidFill>
                <a:latin typeface="Lucida Sans"/>
                <a:cs typeface="Lucida Sans"/>
              </a:rPr>
              <a:t>TGQN</a:t>
            </a:r>
            <a:endParaRPr sz="794">
              <a:latin typeface="Lucida Sans"/>
              <a:cs typeface="Lucida Sans"/>
            </a:endParaRPr>
          </a:p>
        </p:txBody>
      </p:sp>
      <p:sp>
        <p:nvSpPr>
          <p:cNvPr id="34" name="object 34"/>
          <p:cNvSpPr txBox="1"/>
          <p:nvPr/>
        </p:nvSpPr>
        <p:spPr>
          <a:xfrm>
            <a:off x="7087049" y="1872499"/>
            <a:ext cx="629210"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International</a:t>
            </a:r>
            <a:endParaRPr sz="794">
              <a:latin typeface="Lucida Sans"/>
              <a:cs typeface="Lucida Sans"/>
            </a:endParaRPr>
          </a:p>
        </p:txBody>
      </p:sp>
      <p:sp>
        <p:nvSpPr>
          <p:cNvPr id="35" name="object 35"/>
          <p:cNvSpPr txBox="1"/>
          <p:nvPr/>
        </p:nvSpPr>
        <p:spPr>
          <a:xfrm>
            <a:off x="7054103" y="2141712"/>
            <a:ext cx="662268"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Non-Resident</a:t>
            </a:r>
            <a:endParaRPr sz="794">
              <a:latin typeface="Lucida Sans"/>
              <a:cs typeface="Lucida Sans"/>
            </a:endParaRPr>
          </a:p>
        </p:txBody>
      </p:sp>
      <p:sp>
        <p:nvSpPr>
          <p:cNvPr id="36" name="object 36"/>
          <p:cNvSpPr txBox="1"/>
          <p:nvPr/>
        </p:nvSpPr>
        <p:spPr>
          <a:xfrm>
            <a:off x="7444404" y="2410925"/>
            <a:ext cx="271743"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LGB+</a:t>
            </a:r>
            <a:endParaRPr sz="794">
              <a:latin typeface="Lucida Sans"/>
              <a:cs typeface="Lucida Sans"/>
            </a:endParaRPr>
          </a:p>
        </p:txBody>
      </p:sp>
      <p:sp>
        <p:nvSpPr>
          <p:cNvPr id="37" name="object 37"/>
          <p:cNvSpPr txBox="1"/>
          <p:nvPr/>
        </p:nvSpPr>
        <p:spPr>
          <a:xfrm>
            <a:off x="7420423" y="2671726"/>
            <a:ext cx="295835"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White</a:t>
            </a:r>
            <a:endParaRPr sz="794">
              <a:latin typeface="Lucida Sans"/>
              <a:cs typeface="Lucida Sans"/>
            </a:endParaRPr>
          </a:p>
        </p:txBody>
      </p:sp>
      <p:sp>
        <p:nvSpPr>
          <p:cNvPr id="38" name="object 38"/>
          <p:cNvSpPr txBox="1"/>
          <p:nvPr/>
        </p:nvSpPr>
        <p:spPr>
          <a:xfrm>
            <a:off x="6999978" y="2940939"/>
            <a:ext cx="716616"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Non-Pell</a:t>
            </a:r>
            <a:r>
              <a:rPr sz="794" spc="-31">
                <a:solidFill>
                  <a:srgbClr val="585858"/>
                </a:solidFill>
                <a:latin typeface="Lucida Sans"/>
                <a:cs typeface="Lucida Sans"/>
              </a:rPr>
              <a:t> </a:t>
            </a:r>
            <a:r>
              <a:rPr sz="794" spc="-9">
                <a:solidFill>
                  <a:srgbClr val="585858"/>
                </a:solidFill>
                <a:latin typeface="Lucida Sans"/>
                <a:cs typeface="Lucida Sans"/>
              </a:rPr>
              <a:t>Grant</a:t>
            </a:r>
            <a:endParaRPr sz="794">
              <a:latin typeface="Lucida Sans"/>
              <a:cs typeface="Lucida Sans"/>
            </a:endParaRPr>
          </a:p>
        </p:txBody>
      </p:sp>
      <p:sp>
        <p:nvSpPr>
          <p:cNvPr id="39" name="object 39"/>
          <p:cNvSpPr txBox="1"/>
          <p:nvPr/>
        </p:nvSpPr>
        <p:spPr>
          <a:xfrm>
            <a:off x="7087721" y="3210151"/>
            <a:ext cx="628650"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Non-transfer</a:t>
            </a:r>
            <a:endParaRPr sz="794">
              <a:latin typeface="Lucida Sans"/>
              <a:cs typeface="Lucida Sans"/>
            </a:endParaRPr>
          </a:p>
        </p:txBody>
      </p:sp>
      <p:sp>
        <p:nvSpPr>
          <p:cNvPr id="40" name="object 40"/>
          <p:cNvSpPr txBox="1"/>
          <p:nvPr/>
        </p:nvSpPr>
        <p:spPr>
          <a:xfrm>
            <a:off x="7250877" y="3479364"/>
            <a:ext cx="465044"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Graduate</a:t>
            </a:r>
            <a:endParaRPr sz="794">
              <a:latin typeface="Lucida Sans"/>
              <a:cs typeface="Lucida Sans"/>
            </a:endParaRPr>
          </a:p>
        </p:txBody>
      </p:sp>
      <p:sp>
        <p:nvSpPr>
          <p:cNvPr id="41" name="object 41"/>
          <p:cNvSpPr txBox="1"/>
          <p:nvPr/>
        </p:nvSpPr>
        <p:spPr>
          <a:xfrm>
            <a:off x="7359687" y="3740165"/>
            <a:ext cx="356347"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Overall</a:t>
            </a:r>
            <a:endParaRPr sz="794">
              <a:latin typeface="Lucida Sans"/>
              <a:cs typeface="Lucida Sans"/>
            </a:endParaRPr>
          </a:p>
        </p:txBody>
      </p:sp>
      <p:sp>
        <p:nvSpPr>
          <p:cNvPr id="42" name="object 42"/>
          <p:cNvSpPr txBox="1"/>
          <p:nvPr/>
        </p:nvSpPr>
        <p:spPr>
          <a:xfrm>
            <a:off x="7484185" y="4009378"/>
            <a:ext cx="231962"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Man</a:t>
            </a:r>
            <a:endParaRPr sz="794">
              <a:latin typeface="Lucida Sans"/>
              <a:cs typeface="Lucida Sans"/>
            </a:endParaRPr>
          </a:p>
        </p:txBody>
      </p:sp>
      <p:sp>
        <p:nvSpPr>
          <p:cNvPr id="43" name="object 43"/>
          <p:cNvSpPr txBox="1"/>
          <p:nvPr/>
        </p:nvSpPr>
        <p:spPr>
          <a:xfrm>
            <a:off x="7285168" y="4278591"/>
            <a:ext cx="430866" cy="403602"/>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Resident</a:t>
            </a:r>
            <a:endParaRPr sz="794">
              <a:latin typeface="Lucida Sans"/>
              <a:cs typeface="Lucida Sans"/>
            </a:endParaRPr>
          </a:p>
          <a:p>
            <a:pPr>
              <a:spcBef>
                <a:spcPts val="163"/>
              </a:spcBef>
            </a:pPr>
            <a:endParaRPr sz="794">
              <a:latin typeface="Lucida Sans"/>
              <a:cs typeface="Lucida Sans"/>
            </a:endParaRPr>
          </a:p>
          <a:p>
            <a:pPr marL="52670"/>
            <a:r>
              <a:rPr sz="794" spc="-9">
                <a:solidFill>
                  <a:srgbClr val="585858"/>
                </a:solidFill>
                <a:latin typeface="Lucida Sans"/>
                <a:cs typeface="Lucida Sans"/>
              </a:rPr>
              <a:t>Woman</a:t>
            </a:r>
            <a:endParaRPr sz="794">
              <a:latin typeface="Lucida Sans"/>
              <a:cs typeface="Lucida Sans"/>
            </a:endParaRPr>
          </a:p>
        </p:txBody>
      </p:sp>
      <p:sp>
        <p:nvSpPr>
          <p:cNvPr id="44" name="object 44"/>
          <p:cNvSpPr txBox="1"/>
          <p:nvPr/>
        </p:nvSpPr>
        <p:spPr>
          <a:xfrm>
            <a:off x="7327078" y="4808604"/>
            <a:ext cx="389404"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Straight</a:t>
            </a:r>
            <a:endParaRPr sz="794">
              <a:latin typeface="Lucida Sans"/>
              <a:cs typeface="Lucida Sans"/>
            </a:endParaRPr>
          </a:p>
        </p:txBody>
      </p:sp>
      <p:sp>
        <p:nvSpPr>
          <p:cNvPr id="45" name="object 45"/>
          <p:cNvSpPr txBox="1"/>
          <p:nvPr/>
        </p:nvSpPr>
        <p:spPr>
          <a:xfrm>
            <a:off x="7397115" y="5077817"/>
            <a:ext cx="318807"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BIPOC</a:t>
            </a:r>
            <a:endParaRPr sz="794">
              <a:latin typeface="Lucida Sans"/>
              <a:cs typeface="Lucida Sans"/>
            </a:endParaRPr>
          </a:p>
        </p:txBody>
      </p:sp>
      <p:sp>
        <p:nvSpPr>
          <p:cNvPr id="46" name="object 46"/>
          <p:cNvSpPr txBox="1"/>
          <p:nvPr/>
        </p:nvSpPr>
        <p:spPr>
          <a:xfrm>
            <a:off x="6974428" y="5347031"/>
            <a:ext cx="741829"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Undergraduate</a:t>
            </a:r>
            <a:endParaRPr sz="794">
              <a:latin typeface="Lucida Sans"/>
              <a:cs typeface="Lucida Sans"/>
            </a:endParaRPr>
          </a:p>
        </p:txBody>
      </p:sp>
      <p:sp>
        <p:nvSpPr>
          <p:cNvPr id="47" name="object 47"/>
          <p:cNvSpPr txBox="1"/>
          <p:nvPr/>
        </p:nvSpPr>
        <p:spPr>
          <a:xfrm>
            <a:off x="7231043" y="5607831"/>
            <a:ext cx="485215"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Pell</a:t>
            </a:r>
            <a:r>
              <a:rPr sz="794" spc="-53">
                <a:solidFill>
                  <a:srgbClr val="585858"/>
                </a:solidFill>
                <a:latin typeface="Lucida Sans"/>
                <a:cs typeface="Lucida Sans"/>
              </a:rPr>
              <a:t> </a:t>
            </a:r>
            <a:r>
              <a:rPr sz="794" spc="-9">
                <a:solidFill>
                  <a:srgbClr val="585858"/>
                </a:solidFill>
                <a:latin typeface="Lucida Sans"/>
                <a:cs typeface="Lucida Sans"/>
              </a:rPr>
              <a:t>Grant</a:t>
            </a:r>
            <a:endParaRPr sz="794">
              <a:latin typeface="Lucida Sans"/>
              <a:cs typeface="Lucida Sans"/>
            </a:endParaRPr>
          </a:p>
        </p:txBody>
      </p:sp>
      <p:sp>
        <p:nvSpPr>
          <p:cNvPr id="48" name="object 48"/>
          <p:cNvSpPr txBox="1"/>
          <p:nvPr/>
        </p:nvSpPr>
        <p:spPr>
          <a:xfrm>
            <a:off x="7298615" y="5877045"/>
            <a:ext cx="417419"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Transfer</a:t>
            </a:r>
            <a:endParaRPr sz="794">
              <a:latin typeface="Lucida Sans"/>
              <a:cs typeface="Lucida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114"/>
            <a:ext cx="5572012" cy="6876312"/>
            <a:chOff x="5623052" y="127"/>
            <a:chExt cx="4507389" cy="7483601"/>
          </a:xfrm>
        </p:grpSpPr>
        <p:sp>
          <p:nvSpPr>
            <p:cNvPr id="3" name="object 3"/>
            <p:cNvSpPr/>
            <p:nvPr/>
          </p:nvSpPr>
          <p:spPr>
            <a:xfrm>
              <a:off x="5623052" y="127"/>
              <a:ext cx="4507389" cy="6253480"/>
            </a:xfrm>
            <a:custGeom>
              <a:avLst/>
              <a:gdLst/>
              <a:ahLst/>
              <a:cxnLst/>
              <a:rect l="l" t="t" r="r" b="b"/>
              <a:pathLst>
                <a:path w="4435475" h="6253480">
                  <a:moveTo>
                    <a:pt x="0" y="6252971"/>
                  </a:moveTo>
                  <a:lnTo>
                    <a:pt x="4435347" y="6252971"/>
                  </a:lnTo>
                  <a:lnTo>
                    <a:pt x="4435347" y="0"/>
                  </a:lnTo>
                  <a:lnTo>
                    <a:pt x="0" y="0"/>
                  </a:lnTo>
                  <a:lnTo>
                    <a:pt x="0" y="6252971"/>
                  </a:lnTo>
                  <a:close/>
                </a:path>
              </a:pathLst>
            </a:custGeom>
            <a:solidFill>
              <a:srgbClr val="F7F7F7"/>
            </a:solidFill>
          </p:spPr>
          <p:txBody>
            <a:bodyPr wrap="square" lIns="0" tIns="0" rIns="0" bIns="0" rtlCol="0"/>
            <a:lstStyle/>
            <a:p>
              <a:endParaRPr sz="1588"/>
            </a:p>
          </p:txBody>
        </p:sp>
        <p:sp>
          <p:nvSpPr>
            <p:cNvPr id="4" name="object 4"/>
            <p:cNvSpPr/>
            <p:nvPr/>
          </p:nvSpPr>
          <p:spPr>
            <a:xfrm>
              <a:off x="5623052" y="6067862"/>
              <a:ext cx="4507389" cy="1415866"/>
            </a:xfrm>
            <a:custGeom>
              <a:avLst/>
              <a:gdLst/>
              <a:ahLst/>
              <a:cxnLst/>
              <a:rect l="l" t="t" r="r" b="b"/>
              <a:pathLst>
                <a:path w="4435475" h="1230629">
                  <a:moveTo>
                    <a:pt x="0" y="1230248"/>
                  </a:moveTo>
                  <a:lnTo>
                    <a:pt x="4435347" y="1230248"/>
                  </a:lnTo>
                  <a:lnTo>
                    <a:pt x="4435347" y="0"/>
                  </a:lnTo>
                  <a:lnTo>
                    <a:pt x="0" y="0"/>
                  </a:lnTo>
                  <a:lnTo>
                    <a:pt x="0" y="1230248"/>
                  </a:lnTo>
                  <a:close/>
                </a:path>
              </a:pathLst>
            </a:custGeom>
            <a:solidFill>
              <a:srgbClr val="2C88B0"/>
            </a:solidFill>
          </p:spPr>
          <p:txBody>
            <a:bodyPr wrap="square" lIns="0" tIns="0" rIns="0" bIns="0" rtlCol="0"/>
            <a:lstStyle/>
            <a:p>
              <a:endParaRPr sz="1588"/>
            </a:p>
          </p:txBody>
        </p:sp>
      </p:grpSp>
      <p:sp>
        <p:nvSpPr>
          <p:cNvPr id="5" name="object 5"/>
          <p:cNvSpPr txBox="1"/>
          <p:nvPr/>
        </p:nvSpPr>
        <p:spPr>
          <a:xfrm>
            <a:off x="7536628" y="5757468"/>
            <a:ext cx="4464872" cy="448936"/>
          </a:xfrm>
          <a:prstGeom prst="rect">
            <a:avLst/>
          </a:prstGeom>
        </p:spPr>
        <p:txBody>
          <a:bodyPr vert="horz" wrap="square" lIns="0" tIns="11206" rIns="0" bIns="0" rtlCol="0">
            <a:spAutoFit/>
          </a:bodyPr>
          <a:lstStyle/>
          <a:p>
            <a:pPr marR="4483">
              <a:lnSpc>
                <a:spcPct val="120800"/>
              </a:lnSpc>
              <a:spcBef>
                <a:spcPts val="88"/>
              </a:spcBef>
            </a:pPr>
            <a:r>
              <a:rPr sz="1235" spc="-26">
                <a:solidFill>
                  <a:srgbClr val="FFFFFF"/>
                </a:solidFill>
                <a:latin typeface="Lucida Sans"/>
                <a:cs typeface="Lucida Sans"/>
              </a:rPr>
              <a:t>experienced</a:t>
            </a:r>
            <a:r>
              <a:rPr sz="1235" spc="-62">
                <a:solidFill>
                  <a:srgbClr val="FFFFFF"/>
                </a:solidFill>
                <a:latin typeface="Lucida Sans"/>
                <a:cs typeface="Lucida Sans"/>
              </a:rPr>
              <a:t> </a:t>
            </a:r>
            <a:r>
              <a:rPr sz="1235" spc="-71">
                <a:solidFill>
                  <a:srgbClr val="FFFFFF"/>
                </a:solidFill>
                <a:latin typeface="Arial Black"/>
                <a:cs typeface="Arial Black"/>
              </a:rPr>
              <a:t>two</a:t>
            </a:r>
            <a:r>
              <a:rPr sz="1235" spc="-66">
                <a:solidFill>
                  <a:srgbClr val="FFFFFF"/>
                </a:solidFill>
                <a:latin typeface="Arial Black"/>
                <a:cs typeface="Arial Black"/>
              </a:rPr>
              <a:t> </a:t>
            </a:r>
            <a:r>
              <a:rPr sz="1235" spc="-35">
                <a:solidFill>
                  <a:srgbClr val="FFFFFF"/>
                </a:solidFill>
                <a:latin typeface="Arial Black"/>
                <a:cs typeface="Arial Black"/>
              </a:rPr>
              <a:t>or</a:t>
            </a:r>
            <a:r>
              <a:rPr sz="1235" spc="-71">
                <a:solidFill>
                  <a:srgbClr val="FFFFFF"/>
                </a:solidFill>
                <a:latin typeface="Arial Black"/>
                <a:cs typeface="Arial Black"/>
              </a:rPr>
              <a:t> </a:t>
            </a:r>
            <a:r>
              <a:rPr sz="1235" spc="-53">
                <a:solidFill>
                  <a:srgbClr val="FFFFFF"/>
                </a:solidFill>
                <a:latin typeface="Arial Black"/>
                <a:cs typeface="Arial Black"/>
              </a:rPr>
              <a:t>more</a:t>
            </a:r>
            <a:r>
              <a:rPr sz="1235" spc="-75">
                <a:solidFill>
                  <a:srgbClr val="FFFFFF"/>
                </a:solidFill>
                <a:latin typeface="Arial Black"/>
                <a:cs typeface="Arial Black"/>
              </a:rPr>
              <a:t> </a:t>
            </a:r>
            <a:r>
              <a:rPr sz="1235" spc="-9">
                <a:solidFill>
                  <a:srgbClr val="FFFFFF"/>
                </a:solidFill>
                <a:latin typeface="Lucida Sans"/>
                <a:cs typeface="Lucida Sans"/>
              </a:rPr>
              <a:t>instances </a:t>
            </a:r>
            <a:r>
              <a:rPr sz="1235" spc="-31">
                <a:solidFill>
                  <a:srgbClr val="FFFFFF"/>
                </a:solidFill>
                <a:latin typeface="Lucida Sans"/>
                <a:cs typeface="Lucida Sans"/>
              </a:rPr>
              <a:t>of</a:t>
            </a:r>
            <a:r>
              <a:rPr sz="1235" spc="-57">
                <a:solidFill>
                  <a:srgbClr val="FFFFFF"/>
                </a:solidFill>
                <a:latin typeface="Lucida Sans"/>
                <a:cs typeface="Lucida Sans"/>
              </a:rPr>
              <a:t> </a:t>
            </a:r>
            <a:r>
              <a:rPr sz="1235" spc="-40">
                <a:solidFill>
                  <a:srgbClr val="FFFFFF"/>
                </a:solidFill>
                <a:latin typeface="Lucida Sans"/>
                <a:cs typeface="Lucida Sans"/>
              </a:rPr>
              <a:t>sexual</a:t>
            </a:r>
            <a:r>
              <a:rPr sz="1235" spc="-53">
                <a:solidFill>
                  <a:srgbClr val="FFFFFF"/>
                </a:solidFill>
                <a:latin typeface="Lucida Sans"/>
                <a:cs typeface="Lucida Sans"/>
              </a:rPr>
              <a:t> </a:t>
            </a:r>
            <a:r>
              <a:rPr sz="1235" spc="-9">
                <a:solidFill>
                  <a:srgbClr val="FFFFFF"/>
                </a:solidFill>
                <a:latin typeface="Lucida Sans"/>
                <a:cs typeface="Lucida Sans"/>
              </a:rPr>
              <a:t>and</a:t>
            </a:r>
            <a:r>
              <a:rPr sz="1235" spc="-53">
                <a:solidFill>
                  <a:srgbClr val="FFFFFF"/>
                </a:solidFill>
                <a:latin typeface="Lucida Sans"/>
                <a:cs typeface="Lucida Sans"/>
              </a:rPr>
              <a:t> </a:t>
            </a:r>
            <a:r>
              <a:rPr sz="1235" spc="-22">
                <a:solidFill>
                  <a:srgbClr val="FFFFFF"/>
                </a:solidFill>
                <a:latin typeface="Lucida Sans"/>
                <a:cs typeface="Lucida Sans"/>
              </a:rPr>
              <a:t>interpersonal</a:t>
            </a:r>
            <a:r>
              <a:rPr sz="1235" spc="-49">
                <a:solidFill>
                  <a:srgbClr val="FFFFFF"/>
                </a:solidFill>
                <a:latin typeface="Lucida Sans"/>
                <a:cs typeface="Lucida Sans"/>
              </a:rPr>
              <a:t> </a:t>
            </a:r>
            <a:r>
              <a:rPr sz="1235" spc="-22">
                <a:solidFill>
                  <a:srgbClr val="FFFFFF"/>
                </a:solidFill>
                <a:latin typeface="Lucida Sans"/>
                <a:cs typeface="Lucida Sans"/>
              </a:rPr>
              <a:t>violence.</a:t>
            </a:r>
            <a:endParaRPr sz="1235">
              <a:latin typeface="Lucida Sans"/>
              <a:cs typeface="Lucida Sans"/>
            </a:endParaRPr>
          </a:p>
        </p:txBody>
      </p:sp>
      <p:grpSp>
        <p:nvGrpSpPr>
          <p:cNvPr id="6" name="object 6"/>
          <p:cNvGrpSpPr/>
          <p:nvPr/>
        </p:nvGrpSpPr>
        <p:grpSpPr>
          <a:xfrm>
            <a:off x="8148134" y="1316506"/>
            <a:ext cx="2176743" cy="4286250"/>
            <a:chOff x="7354951" y="1492040"/>
            <a:chExt cx="2466975" cy="4857750"/>
          </a:xfrm>
        </p:grpSpPr>
        <p:sp>
          <p:nvSpPr>
            <p:cNvPr id="7" name="object 7"/>
            <p:cNvSpPr/>
            <p:nvPr/>
          </p:nvSpPr>
          <p:spPr>
            <a:xfrm>
              <a:off x="9579101" y="6224524"/>
              <a:ext cx="243204" cy="125095"/>
            </a:xfrm>
            <a:custGeom>
              <a:avLst/>
              <a:gdLst/>
              <a:ahLst/>
              <a:cxnLst/>
              <a:rect l="l" t="t" r="r" b="b"/>
              <a:pathLst>
                <a:path w="243204" h="125095">
                  <a:moveTo>
                    <a:pt x="121411" y="124713"/>
                  </a:moveTo>
                  <a:lnTo>
                    <a:pt x="242696" y="0"/>
                  </a:lnTo>
                  <a:lnTo>
                    <a:pt x="0" y="0"/>
                  </a:lnTo>
                  <a:lnTo>
                    <a:pt x="121411" y="124713"/>
                  </a:lnTo>
                  <a:close/>
                </a:path>
              </a:pathLst>
            </a:custGeom>
            <a:solidFill>
              <a:srgbClr val="F7F7F7"/>
            </a:solidFill>
          </p:spPr>
          <p:txBody>
            <a:bodyPr wrap="square" lIns="0" tIns="0" rIns="0" bIns="0" rtlCol="0"/>
            <a:lstStyle/>
            <a:p>
              <a:endParaRPr sz="1588"/>
            </a:p>
          </p:txBody>
        </p:sp>
        <p:sp>
          <p:nvSpPr>
            <p:cNvPr id="8" name="object 8"/>
            <p:cNvSpPr/>
            <p:nvPr/>
          </p:nvSpPr>
          <p:spPr>
            <a:xfrm>
              <a:off x="7359714" y="1496802"/>
              <a:ext cx="0" cy="4086860"/>
            </a:xfrm>
            <a:custGeom>
              <a:avLst/>
              <a:gdLst/>
              <a:ahLst/>
              <a:cxnLst/>
              <a:rect l="l" t="t" r="r" b="b"/>
              <a:pathLst>
                <a:path h="4086860">
                  <a:moveTo>
                    <a:pt x="0" y="0"/>
                  </a:moveTo>
                  <a:lnTo>
                    <a:pt x="0" y="4086242"/>
                  </a:lnTo>
                </a:path>
              </a:pathLst>
            </a:custGeom>
            <a:ln w="9525">
              <a:solidFill>
                <a:srgbClr val="8A8A8A"/>
              </a:solidFill>
            </a:ln>
          </p:spPr>
          <p:txBody>
            <a:bodyPr wrap="square" lIns="0" tIns="0" rIns="0" bIns="0" rtlCol="0"/>
            <a:lstStyle/>
            <a:p>
              <a:endParaRPr sz="1588"/>
            </a:p>
          </p:txBody>
        </p:sp>
        <p:sp>
          <p:nvSpPr>
            <p:cNvPr id="9" name="object 9"/>
            <p:cNvSpPr/>
            <p:nvPr/>
          </p:nvSpPr>
          <p:spPr>
            <a:xfrm>
              <a:off x="7364476" y="1643074"/>
              <a:ext cx="1838325" cy="3793490"/>
            </a:xfrm>
            <a:custGeom>
              <a:avLst/>
              <a:gdLst/>
              <a:ahLst/>
              <a:cxnLst/>
              <a:rect l="l" t="t" r="r" b="b"/>
              <a:pathLst>
                <a:path w="1838325" h="3793490">
                  <a:moveTo>
                    <a:pt x="85725" y="3268992"/>
                  </a:moveTo>
                  <a:lnTo>
                    <a:pt x="0" y="3268992"/>
                  </a:lnTo>
                  <a:lnTo>
                    <a:pt x="0" y="3792867"/>
                  </a:lnTo>
                  <a:lnTo>
                    <a:pt x="85725" y="3792867"/>
                  </a:lnTo>
                  <a:lnTo>
                    <a:pt x="85725" y="3268992"/>
                  </a:lnTo>
                  <a:close/>
                </a:path>
                <a:path w="1838325" h="3793490">
                  <a:moveTo>
                    <a:pt x="457200" y="2451747"/>
                  </a:moveTo>
                  <a:lnTo>
                    <a:pt x="0" y="2451747"/>
                  </a:lnTo>
                  <a:lnTo>
                    <a:pt x="0" y="2975622"/>
                  </a:lnTo>
                  <a:lnTo>
                    <a:pt x="457200" y="2975622"/>
                  </a:lnTo>
                  <a:lnTo>
                    <a:pt x="457200" y="2451747"/>
                  </a:lnTo>
                  <a:close/>
                </a:path>
                <a:path w="1838325" h="3793490">
                  <a:moveTo>
                    <a:pt x="1009650" y="1634502"/>
                  </a:moveTo>
                  <a:lnTo>
                    <a:pt x="0" y="1634502"/>
                  </a:lnTo>
                  <a:lnTo>
                    <a:pt x="0" y="2158377"/>
                  </a:lnTo>
                  <a:lnTo>
                    <a:pt x="1009650" y="2158377"/>
                  </a:lnTo>
                  <a:lnTo>
                    <a:pt x="1009650" y="1634502"/>
                  </a:lnTo>
                  <a:close/>
                </a:path>
                <a:path w="1838325" h="3793490">
                  <a:moveTo>
                    <a:pt x="1190625" y="817245"/>
                  </a:moveTo>
                  <a:lnTo>
                    <a:pt x="0" y="817245"/>
                  </a:lnTo>
                  <a:lnTo>
                    <a:pt x="0" y="1341132"/>
                  </a:lnTo>
                  <a:lnTo>
                    <a:pt x="1190625" y="1341132"/>
                  </a:lnTo>
                  <a:lnTo>
                    <a:pt x="1190625" y="817245"/>
                  </a:lnTo>
                  <a:close/>
                </a:path>
                <a:path w="1838325" h="3793490">
                  <a:moveTo>
                    <a:pt x="1838325" y="0"/>
                  </a:moveTo>
                  <a:lnTo>
                    <a:pt x="0" y="0"/>
                  </a:lnTo>
                  <a:lnTo>
                    <a:pt x="0" y="523875"/>
                  </a:lnTo>
                  <a:lnTo>
                    <a:pt x="1838325" y="523875"/>
                  </a:lnTo>
                  <a:lnTo>
                    <a:pt x="1838325" y="0"/>
                  </a:lnTo>
                  <a:close/>
                </a:path>
              </a:pathLst>
            </a:custGeom>
            <a:solidFill>
              <a:srgbClr val="2D89B0"/>
            </a:solidFill>
          </p:spPr>
          <p:txBody>
            <a:bodyPr wrap="square" lIns="0" tIns="0" rIns="0" bIns="0" rtlCol="0"/>
            <a:lstStyle/>
            <a:p>
              <a:endParaRPr sz="1588"/>
            </a:p>
          </p:txBody>
        </p:sp>
      </p:grpSp>
      <p:sp>
        <p:nvSpPr>
          <p:cNvPr id="10" name="object 10"/>
          <p:cNvSpPr txBox="1"/>
          <p:nvPr/>
        </p:nvSpPr>
        <p:spPr>
          <a:xfrm>
            <a:off x="568924" y="1002366"/>
            <a:ext cx="5572012" cy="3710277"/>
          </a:xfrm>
          <a:prstGeom prst="rect">
            <a:avLst/>
          </a:prstGeom>
        </p:spPr>
        <p:txBody>
          <a:bodyPr vert="horz" wrap="square" lIns="0" tIns="11206" rIns="0" bIns="0" rtlCol="0">
            <a:spAutoFit/>
          </a:bodyPr>
          <a:lstStyle/>
          <a:p>
            <a:pPr marL="11206" marR="4483">
              <a:lnSpc>
                <a:spcPct val="108300"/>
              </a:lnSpc>
              <a:spcBef>
                <a:spcPts val="88"/>
              </a:spcBef>
            </a:pPr>
            <a:r>
              <a:rPr sz="2400" spc="-212">
                <a:solidFill>
                  <a:srgbClr val="063D5E"/>
                </a:solidFill>
                <a:latin typeface="Arial Black"/>
                <a:cs typeface="Arial Black"/>
              </a:rPr>
              <a:t>43%</a:t>
            </a:r>
            <a:r>
              <a:rPr sz="2400" spc="-141">
                <a:solidFill>
                  <a:srgbClr val="063D5E"/>
                </a:solidFill>
                <a:latin typeface="Arial Black"/>
                <a:cs typeface="Arial Black"/>
              </a:rPr>
              <a:t> </a:t>
            </a:r>
            <a:r>
              <a:rPr sz="2400" spc="-71">
                <a:solidFill>
                  <a:srgbClr val="063D5E"/>
                </a:solidFill>
                <a:latin typeface="Arial Black"/>
                <a:cs typeface="Arial Black"/>
              </a:rPr>
              <a:t>of</a:t>
            </a:r>
            <a:r>
              <a:rPr sz="2400" spc="-137">
                <a:solidFill>
                  <a:srgbClr val="063D5E"/>
                </a:solidFill>
                <a:latin typeface="Arial Black"/>
                <a:cs typeface="Arial Black"/>
              </a:rPr>
              <a:t> </a:t>
            </a:r>
            <a:r>
              <a:rPr sz="2400" spc="-128">
                <a:solidFill>
                  <a:srgbClr val="063D5E"/>
                </a:solidFill>
                <a:latin typeface="Arial Black"/>
                <a:cs typeface="Arial Black"/>
              </a:rPr>
              <a:t>Students</a:t>
            </a:r>
            <a:r>
              <a:rPr sz="2400" spc="-141">
                <a:solidFill>
                  <a:srgbClr val="063D5E"/>
                </a:solidFill>
                <a:latin typeface="Arial Black"/>
                <a:cs typeface="Arial Black"/>
              </a:rPr>
              <a:t> Experienced </a:t>
            </a:r>
            <a:r>
              <a:rPr sz="2400" spc="-168">
                <a:solidFill>
                  <a:srgbClr val="063D5E"/>
                </a:solidFill>
                <a:latin typeface="Arial Black"/>
                <a:cs typeface="Arial Black"/>
              </a:rPr>
              <a:t>Sexual</a:t>
            </a:r>
            <a:r>
              <a:rPr sz="2400" spc="-141">
                <a:solidFill>
                  <a:srgbClr val="063D5E"/>
                </a:solidFill>
                <a:latin typeface="Arial Black"/>
                <a:cs typeface="Arial Black"/>
              </a:rPr>
              <a:t> </a:t>
            </a:r>
            <a:r>
              <a:rPr sz="2400" spc="-88">
                <a:solidFill>
                  <a:srgbClr val="063D5E"/>
                </a:solidFill>
                <a:latin typeface="Arial Black"/>
                <a:cs typeface="Arial Black"/>
              </a:rPr>
              <a:t>and</a:t>
            </a:r>
            <a:r>
              <a:rPr sz="2400" spc="-141">
                <a:solidFill>
                  <a:srgbClr val="063D5E"/>
                </a:solidFill>
                <a:latin typeface="Arial Black"/>
                <a:cs typeface="Arial Black"/>
              </a:rPr>
              <a:t> </a:t>
            </a:r>
            <a:r>
              <a:rPr sz="2400" spc="-22">
                <a:solidFill>
                  <a:srgbClr val="063D5E"/>
                </a:solidFill>
                <a:latin typeface="Arial Black"/>
                <a:cs typeface="Arial Black"/>
              </a:rPr>
              <a:t>Interpersonal </a:t>
            </a:r>
            <a:r>
              <a:rPr sz="2400" spc="-159">
                <a:solidFill>
                  <a:srgbClr val="063D5E"/>
                </a:solidFill>
                <a:latin typeface="Arial Black"/>
                <a:cs typeface="Arial Black"/>
              </a:rPr>
              <a:t>Violence</a:t>
            </a:r>
            <a:r>
              <a:rPr sz="2400" spc="-132">
                <a:solidFill>
                  <a:srgbClr val="063D5E"/>
                </a:solidFill>
                <a:latin typeface="Arial Black"/>
                <a:cs typeface="Arial Black"/>
              </a:rPr>
              <a:t> </a:t>
            </a:r>
            <a:r>
              <a:rPr sz="2400" spc="-57">
                <a:solidFill>
                  <a:srgbClr val="063D5E"/>
                </a:solidFill>
                <a:latin typeface="Arial Black"/>
                <a:cs typeface="Arial Black"/>
              </a:rPr>
              <a:t>or</a:t>
            </a:r>
            <a:r>
              <a:rPr sz="2400" spc="-132">
                <a:solidFill>
                  <a:srgbClr val="063D5E"/>
                </a:solidFill>
                <a:latin typeface="Arial Black"/>
                <a:cs typeface="Arial Black"/>
              </a:rPr>
              <a:t> </a:t>
            </a:r>
            <a:r>
              <a:rPr sz="2400" spc="-26">
                <a:solidFill>
                  <a:srgbClr val="063D5E"/>
                </a:solidFill>
                <a:latin typeface="Arial Black"/>
                <a:cs typeface="Arial Black"/>
              </a:rPr>
              <a:t>Harassment</a:t>
            </a:r>
            <a:endParaRPr sz="2400">
              <a:latin typeface="Arial Black"/>
              <a:cs typeface="Arial Black"/>
            </a:endParaRPr>
          </a:p>
          <a:p>
            <a:pPr marL="11206" marR="128875">
              <a:lnSpc>
                <a:spcPct val="120800"/>
              </a:lnSpc>
              <a:spcBef>
                <a:spcPts val="838"/>
              </a:spcBef>
            </a:pPr>
            <a:r>
              <a:rPr sz="1200" spc="-40">
                <a:solidFill>
                  <a:srgbClr val="242424"/>
                </a:solidFill>
                <a:latin typeface="Lucida Sans"/>
                <a:cs typeface="Lucida Sans"/>
              </a:rPr>
              <a:t>The</a:t>
            </a:r>
            <a:r>
              <a:rPr sz="1200" spc="-44">
                <a:solidFill>
                  <a:srgbClr val="242424"/>
                </a:solidFill>
                <a:latin typeface="Lucida Sans"/>
                <a:cs typeface="Lucida Sans"/>
              </a:rPr>
              <a:t> </a:t>
            </a:r>
            <a:r>
              <a:rPr sz="1200" spc="-18">
                <a:solidFill>
                  <a:srgbClr val="242424"/>
                </a:solidFill>
                <a:latin typeface="Lucida Sans"/>
                <a:cs typeface="Lucida Sans"/>
              </a:rPr>
              <a:t>survey</a:t>
            </a:r>
            <a:r>
              <a:rPr sz="1200" spc="-44">
                <a:solidFill>
                  <a:srgbClr val="242424"/>
                </a:solidFill>
                <a:latin typeface="Lucida Sans"/>
                <a:cs typeface="Lucida Sans"/>
              </a:rPr>
              <a:t> </a:t>
            </a:r>
            <a:r>
              <a:rPr sz="1200" spc="-26">
                <a:solidFill>
                  <a:srgbClr val="242424"/>
                </a:solidFill>
                <a:latin typeface="Lucida Sans"/>
                <a:cs typeface="Lucida Sans"/>
              </a:rPr>
              <a:t>asked</a:t>
            </a:r>
            <a:r>
              <a:rPr sz="1200" spc="-44">
                <a:solidFill>
                  <a:srgbClr val="242424"/>
                </a:solidFill>
                <a:latin typeface="Lucida Sans"/>
                <a:cs typeface="Lucida Sans"/>
              </a:rPr>
              <a:t> </a:t>
            </a:r>
            <a:r>
              <a:rPr sz="1200" spc="-22">
                <a:solidFill>
                  <a:srgbClr val="242424"/>
                </a:solidFill>
                <a:latin typeface="Lucida Sans"/>
                <a:cs typeface="Lucida Sans"/>
              </a:rPr>
              <a:t>students</a:t>
            </a:r>
            <a:r>
              <a:rPr sz="1200" spc="-44">
                <a:solidFill>
                  <a:srgbClr val="242424"/>
                </a:solidFill>
                <a:latin typeface="Lucida Sans"/>
                <a:cs typeface="Lucida Sans"/>
              </a:rPr>
              <a:t> </a:t>
            </a:r>
            <a:r>
              <a:rPr sz="1200" spc="-18">
                <a:solidFill>
                  <a:srgbClr val="242424"/>
                </a:solidFill>
                <a:latin typeface="Lucida Sans"/>
                <a:cs typeface="Lucida Sans"/>
              </a:rPr>
              <a:t>about</a:t>
            </a:r>
            <a:r>
              <a:rPr sz="1200" spc="-44">
                <a:solidFill>
                  <a:srgbClr val="242424"/>
                </a:solidFill>
                <a:latin typeface="Lucida Sans"/>
                <a:cs typeface="Lucida Sans"/>
              </a:rPr>
              <a:t> </a:t>
            </a:r>
            <a:r>
              <a:rPr sz="1200" spc="-18">
                <a:solidFill>
                  <a:srgbClr val="242424"/>
                </a:solidFill>
                <a:latin typeface="Lucida Sans"/>
                <a:cs typeface="Lucida Sans"/>
              </a:rPr>
              <a:t>their</a:t>
            </a:r>
            <a:r>
              <a:rPr sz="1200" spc="-44">
                <a:solidFill>
                  <a:srgbClr val="242424"/>
                </a:solidFill>
                <a:latin typeface="Lucida Sans"/>
                <a:cs typeface="Lucida Sans"/>
              </a:rPr>
              <a:t> </a:t>
            </a:r>
            <a:r>
              <a:rPr sz="1200" spc="-26">
                <a:solidFill>
                  <a:srgbClr val="242424"/>
                </a:solidFill>
                <a:latin typeface="Lucida Sans"/>
                <a:cs typeface="Lucida Sans"/>
              </a:rPr>
              <a:t>experiences</a:t>
            </a:r>
            <a:r>
              <a:rPr sz="1200" spc="-44">
                <a:solidFill>
                  <a:srgbClr val="242424"/>
                </a:solidFill>
                <a:latin typeface="Lucida Sans"/>
                <a:cs typeface="Lucida Sans"/>
              </a:rPr>
              <a:t> </a:t>
            </a:r>
            <a:r>
              <a:rPr sz="1200" spc="-26">
                <a:solidFill>
                  <a:srgbClr val="242424"/>
                </a:solidFill>
                <a:latin typeface="Lucida Sans"/>
                <a:cs typeface="Lucida Sans"/>
              </a:rPr>
              <a:t>of</a:t>
            </a:r>
            <a:r>
              <a:rPr sz="1200" spc="-44">
                <a:solidFill>
                  <a:srgbClr val="242424"/>
                </a:solidFill>
                <a:latin typeface="Lucida Sans"/>
                <a:cs typeface="Lucida Sans"/>
              </a:rPr>
              <a:t> </a:t>
            </a:r>
            <a:r>
              <a:rPr sz="1200" spc="-18">
                <a:solidFill>
                  <a:srgbClr val="242424"/>
                </a:solidFill>
                <a:latin typeface="Lucida Sans"/>
                <a:cs typeface="Lucida Sans"/>
              </a:rPr>
              <a:t>non-</a:t>
            </a:r>
            <a:r>
              <a:rPr sz="1200" spc="-26">
                <a:solidFill>
                  <a:srgbClr val="242424"/>
                </a:solidFill>
                <a:latin typeface="Lucida Sans"/>
                <a:cs typeface="Lucida Sans"/>
              </a:rPr>
              <a:t>consensual </a:t>
            </a:r>
            <a:r>
              <a:rPr sz="1200" spc="-35">
                <a:solidFill>
                  <a:srgbClr val="242424"/>
                </a:solidFill>
                <a:latin typeface="Lucida Sans"/>
                <a:cs typeface="Lucida Sans"/>
              </a:rPr>
              <a:t>sexual</a:t>
            </a:r>
            <a:r>
              <a:rPr sz="1200" spc="-22">
                <a:solidFill>
                  <a:srgbClr val="242424"/>
                </a:solidFill>
                <a:latin typeface="Lucida Sans"/>
                <a:cs typeface="Lucida Sans"/>
              </a:rPr>
              <a:t> </a:t>
            </a:r>
            <a:r>
              <a:rPr sz="1200" spc="-35">
                <a:solidFill>
                  <a:srgbClr val="242424"/>
                </a:solidFill>
                <a:latin typeface="Lucida Sans"/>
                <a:cs typeface="Lucida Sans"/>
              </a:rPr>
              <a:t>contact,</a:t>
            </a:r>
            <a:r>
              <a:rPr sz="1200" spc="-26">
                <a:solidFill>
                  <a:srgbClr val="242424"/>
                </a:solidFill>
                <a:latin typeface="Lucida Sans"/>
                <a:cs typeface="Lucida Sans"/>
              </a:rPr>
              <a:t> </a:t>
            </a:r>
            <a:r>
              <a:rPr sz="1200" spc="-35">
                <a:solidFill>
                  <a:srgbClr val="242424"/>
                </a:solidFill>
                <a:latin typeface="Lucida Sans"/>
                <a:cs typeface="Lucida Sans"/>
              </a:rPr>
              <a:t>sexual</a:t>
            </a:r>
            <a:r>
              <a:rPr sz="1200" spc="-22">
                <a:solidFill>
                  <a:srgbClr val="242424"/>
                </a:solidFill>
                <a:latin typeface="Lucida Sans"/>
                <a:cs typeface="Lucida Sans"/>
              </a:rPr>
              <a:t> </a:t>
            </a:r>
            <a:r>
              <a:rPr sz="1200" spc="-26">
                <a:solidFill>
                  <a:srgbClr val="242424"/>
                </a:solidFill>
                <a:latin typeface="Lucida Sans"/>
                <a:cs typeface="Lucida Sans"/>
              </a:rPr>
              <a:t>harassment, </a:t>
            </a:r>
            <a:r>
              <a:rPr sz="1200" spc="-49">
                <a:solidFill>
                  <a:srgbClr val="242424"/>
                </a:solidFill>
                <a:latin typeface="Lucida Sans"/>
                <a:cs typeface="Lucida Sans"/>
              </a:rPr>
              <a:t>stalking,</a:t>
            </a:r>
            <a:r>
              <a:rPr sz="1200" spc="-22">
                <a:solidFill>
                  <a:srgbClr val="242424"/>
                </a:solidFill>
                <a:latin typeface="Lucida Sans"/>
                <a:cs typeface="Lucida Sans"/>
              </a:rPr>
              <a:t> and intimate</a:t>
            </a:r>
            <a:r>
              <a:rPr sz="1200" spc="-49">
                <a:solidFill>
                  <a:srgbClr val="242424"/>
                </a:solidFill>
                <a:latin typeface="Lucida Sans"/>
                <a:cs typeface="Lucida Sans"/>
              </a:rPr>
              <a:t> </a:t>
            </a:r>
            <a:r>
              <a:rPr sz="1200" spc="-9">
                <a:solidFill>
                  <a:srgbClr val="242424"/>
                </a:solidFill>
                <a:latin typeface="Lucida Sans"/>
                <a:cs typeface="Lucida Sans"/>
              </a:rPr>
              <a:t>partner</a:t>
            </a:r>
            <a:r>
              <a:rPr sz="1200" spc="-49">
                <a:solidFill>
                  <a:srgbClr val="242424"/>
                </a:solidFill>
                <a:latin typeface="Lucida Sans"/>
                <a:cs typeface="Lucida Sans"/>
              </a:rPr>
              <a:t> </a:t>
            </a:r>
            <a:r>
              <a:rPr sz="1200" spc="-26">
                <a:solidFill>
                  <a:srgbClr val="242424"/>
                </a:solidFill>
                <a:latin typeface="Lucida Sans"/>
                <a:cs typeface="Lucida Sans"/>
              </a:rPr>
              <a:t>violence</a:t>
            </a:r>
            <a:r>
              <a:rPr sz="1200" spc="-49">
                <a:solidFill>
                  <a:srgbClr val="242424"/>
                </a:solidFill>
                <a:latin typeface="Lucida Sans"/>
                <a:cs typeface="Lucida Sans"/>
              </a:rPr>
              <a:t> </a:t>
            </a:r>
            <a:r>
              <a:rPr sz="1200" spc="-35">
                <a:solidFill>
                  <a:srgbClr val="242424"/>
                </a:solidFill>
                <a:latin typeface="Lucida Sans"/>
                <a:cs typeface="Lucida Sans"/>
              </a:rPr>
              <a:t>in</a:t>
            </a:r>
            <a:r>
              <a:rPr sz="1200" spc="-49">
                <a:solidFill>
                  <a:srgbClr val="242424"/>
                </a:solidFill>
                <a:latin typeface="Lucida Sans"/>
                <a:cs typeface="Lucida Sans"/>
              </a:rPr>
              <a:t> </a:t>
            </a:r>
            <a:r>
              <a:rPr sz="1200" spc="-9">
                <a:solidFill>
                  <a:srgbClr val="242424"/>
                </a:solidFill>
                <a:latin typeface="Lucida Sans"/>
                <a:cs typeface="Lucida Sans"/>
              </a:rPr>
              <a:t>the</a:t>
            </a:r>
            <a:r>
              <a:rPr sz="1200" spc="-49">
                <a:solidFill>
                  <a:srgbClr val="242424"/>
                </a:solidFill>
                <a:latin typeface="Lucida Sans"/>
                <a:cs typeface="Lucida Sans"/>
              </a:rPr>
              <a:t> </a:t>
            </a:r>
            <a:r>
              <a:rPr sz="1200" spc="-22">
                <a:solidFill>
                  <a:srgbClr val="242424"/>
                </a:solidFill>
                <a:latin typeface="Lucida Sans"/>
                <a:cs typeface="Lucida Sans"/>
              </a:rPr>
              <a:t>past</a:t>
            </a:r>
            <a:r>
              <a:rPr sz="1200" spc="-49">
                <a:solidFill>
                  <a:srgbClr val="242424"/>
                </a:solidFill>
                <a:latin typeface="Lucida Sans"/>
                <a:cs typeface="Lucida Sans"/>
              </a:rPr>
              <a:t> </a:t>
            </a:r>
            <a:r>
              <a:rPr sz="1200" spc="-79">
                <a:solidFill>
                  <a:srgbClr val="242424"/>
                </a:solidFill>
                <a:latin typeface="Lucida Sans"/>
                <a:cs typeface="Lucida Sans"/>
              </a:rPr>
              <a:t>12</a:t>
            </a:r>
            <a:r>
              <a:rPr sz="1200" spc="-44">
                <a:solidFill>
                  <a:srgbClr val="242424"/>
                </a:solidFill>
                <a:latin typeface="Lucida Sans"/>
                <a:cs typeface="Lucida Sans"/>
              </a:rPr>
              <a:t> </a:t>
            </a:r>
            <a:r>
              <a:rPr sz="1200" spc="-26">
                <a:solidFill>
                  <a:srgbClr val="242424"/>
                </a:solidFill>
                <a:latin typeface="Lucida Sans"/>
                <a:cs typeface="Lucida Sans"/>
              </a:rPr>
              <a:t>months.</a:t>
            </a:r>
            <a:r>
              <a:rPr sz="1200" spc="-49">
                <a:solidFill>
                  <a:srgbClr val="242424"/>
                </a:solidFill>
                <a:latin typeface="Lucida Sans"/>
                <a:cs typeface="Lucida Sans"/>
              </a:rPr>
              <a:t> </a:t>
            </a:r>
            <a:r>
              <a:rPr sz="1200" spc="-9">
                <a:solidFill>
                  <a:srgbClr val="242424"/>
                </a:solidFill>
                <a:latin typeface="Lucida Sans"/>
                <a:cs typeface="Lucida Sans"/>
              </a:rPr>
              <a:t>Overall, </a:t>
            </a:r>
            <a:r>
              <a:rPr sz="1200">
                <a:solidFill>
                  <a:srgbClr val="242424"/>
                </a:solidFill>
                <a:latin typeface="Lucida Sans"/>
                <a:cs typeface="Lucida Sans"/>
              </a:rPr>
              <a:t>43%</a:t>
            </a:r>
            <a:r>
              <a:rPr sz="1200" spc="-53">
                <a:solidFill>
                  <a:srgbClr val="242424"/>
                </a:solidFill>
                <a:latin typeface="Lucida Sans"/>
                <a:cs typeface="Lucida Sans"/>
              </a:rPr>
              <a:t> </a:t>
            </a:r>
            <a:r>
              <a:rPr sz="1200" spc="-26">
                <a:solidFill>
                  <a:srgbClr val="242424"/>
                </a:solidFill>
                <a:latin typeface="Lucida Sans"/>
                <a:cs typeface="Lucida Sans"/>
              </a:rPr>
              <a:t>of</a:t>
            </a:r>
            <a:r>
              <a:rPr sz="1200" spc="-49">
                <a:solidFill>
                  <a:srgbClr val="242424"/>
                </a:solidFill>
                <a:latin typeface="Lucida Sans"/>
                <a:cs typeface="Lucida Sans"/>
              </a:rPr>
              <a:t> </a:t>
            </a:r>
            <a:r>
              <a:rPr sz="1200" spc="-26">
                <a:solidFill>
                  <a:srgbClr val="242424"/>
                </a:solidFill>
                <a:latin typeface="Lucida Sans"/>
                <a:cs typeface="Lucida Sans"/>
              </a:rPr>
              <a:t>participants</a:t>
            </a:r>
            <a:r>
              <a:rPr sz="1200" spc="-49">
                <a:solidFill>
                  <a:srgbClr val="242424"/>
                </a:solidFill>
                <a:latin typeface="Lucida Sans"/>
                <a:cs typeface="Lucida Sans"/>
              </a:rPr>
              <a:t> </a:t>
            </a:r>
            <a:r>
              <a:rPr sz="1200" spc="-22">
                <a:solidFill>
                  <a:srgbClr val="242424"/>
                </a:solidFill>
                <a:latin typeface="Lucida Sans"/>
                <a:cs typeface="Lucida Sans"/>
              </a:rPr>
              <a:t>experienced</a:t>
            </a:r>
            <a:r>
              <a:rPr sz="1200" spc="-53">
                <a:solidFill>
                  <a:srgbClr val="242424"/>
                </a:solidFill>
                <a:latin typeface="Lucida Sans"/>
                <a:cs typeface="Lucida Sans"/>
              </a:rPr>
              <a:t> </a:t>
            </a:r>
            <a:r>
              <a:rPr sz="1200" spc="-9">
                <a:solidFill>
                  <a:srgbClr val="242424"/>
                </a:solidFill>
                <a:latin typeface="Lucida Sans"/>
                <a:cs typeface="Lucida Sans"/>
              </a:rPr>
              <a:t>at</a:t>
            </a:r>
            <a:r>
              <a:rPr sz="1200" spc="-49">
                <a:solidFill>
                  <a:srgbClr val="242424"/>
                </a:solidFill>
                <a:latin typeface="Lucida Sans"/>
                <a:cs typeface="Lucida Sans"/>
              </a:rPr>
              <a:t> </a:t>
            </a:r>
            <a:r>
              <a:rPr sz="1200" spc="-22">
                <a:solidFill>
                  <a:srgbClr val="242424"/>
                </a:solidFill>
                <a:latin typeface="Lucida Sans"/>
                <a:cs typeface="Lucida Sans"/>
              </a:rPr>
              <a:t>least</a:t>
            </a:r>
            <a:r>
              <a:rPr sz="1200" spc="-49">
                <a:solidFill>
                  <a:srgbClr val="242424"/>
                </a:solidFill>
                <a:latin typeface="Lucida Sans"/>
                <a:cs typeface="Lucida Sans"/>
              </a:rPr>
              <a:t> </a:t>
            </a:r>
            <a:r>
              <a:rPr sz="1200">
                <a:solidFill>
                  <a:srgbClr val="242424"/>
                </a:solidFill>
                <a:latin typeface="Lucida Sans"/>
                <a:cs typeface="Lucida Sans"/>
              </a:rPr>
              <a:t>one</a:t>
            </a:r>
            <a:r>
              <a:rPr sz="1200" spc="-53">
                <a:solidFill>
                  <a:srgbClr val="242424"/>
                </a:solidFill>
                <a:latin typeface="Lucida Sans"/>
                <a:cs typeface="Lucida Sans"/>
              </a:rPr>
              <a:t> </a:t>
            </a:r>
            <a:r>
              <a:rPr sz="1200" spc="-18">
                <a:solidFill>
                  <a:srgbClr val="242424"/>
                </a:solidFill>
                <a:latin typeface="Lucida Sans"/>
                <a:cs typeface="Lucida Sans"/>
              </a:rPr>
              <a:t>form</a:t>
            </a:r>
            <a:r>
              <a:rPr sz="1200" spc="-49">
                <a:solidFill>
                  <a:srgbClr val="242424"/>
                </a:solidFill>
                <a:latin typeface="Lucida Sans"/>
                <a:cs typeface="Lucida Sans"/>
              </a:rPr>
              <a:t> </a:t>
            </a:r>
            <a:r>
              <a:rPr sz="1200" spc="-26">
                <a:solidFill>
                  <a:srgbClr val="242424"/>
                </a:solidFill>
                <a:latin typeface="Lucida Sans"/>
                <a:cs typeface="Lucida Sans"/>
              </a:rPr>
              <a:t>of</a:t>
            </a:r>
            <a:r>
              <a:rPr sz="1200" spc="-79">
                <a:solidFill>
                  <a:srgbClr val="242424"/>
                </a:solidFill>
                <a:latin typeface="Lucida Sans"/>
                <a:cs typeface="Lucida Sans"/>
              </a:rPr>
              <a:t> </a:t>
            </a:r>
            <a:r>
              <a:rPr sz="1200" spc="-9">
                <a:latin typeface="Lucida Sans"/>
                <a:cs typeface="Lucida Sans"/>
              </a:rPr>
              <a:t>sexual and</a:t>
            </a:r>
            <a:r>
              <a:rPr sz="1200" spc="-40">
                <a:latin typeface="Lucida Sans"/>
                <a:cs typeface="Lucida Sans"/>
              </a:rPr>
              <a:t> </a:t>
            </a:r>
            <a:r>
              <a:rPr sz="1200" spc="-22">
                <a:latin typeface="Lucida Sans"/>
                <a:cs typeface="Lucida Sans"/>
              </a:rPr>
              <a:t>interpersonal</a:t>
            </a:r>
            <a:r>
              <a:rPr sz="1200" spc="-40">
                <a:latin typeface="Lucida Sans"/>
                <a:cs typeface="Lucida Sans"/>
              </a:rPr>
              <a:t> </a:t>
            </a:r>
            <a:r>
              <a:rPr sz="1200" spc="-26">
                <a:latin typeface="Lucida Sans"/>
                <a:cs typeface="Lucida Sans"/>
              </a:rPr>
              <a:t>violence</a:t>
            </a:r>
            <a:r>
              <a:rPr sz="1200" spc="-53">
                <a:latin typeface="Lucida Sans"/>
                <a:cs typeface="Lucida Sans"/>
              </a:rPr>
              <a:t> </a:t>
            </a:r>
            <a:r>
              <a:rPr sz="1200">
                <a:latin typeface="Lucida Sans"/>
                <a:cs typeface="Lucida Sans"/>
              </a:rPr>
              <a:t>or</a:t>
            </a:r>
            <a:r>
              <a:rPr sz="1200" spc="-40">
                <a:latin typeface="Lucida Sans"/>
                <a:cs typeface="Lucida Sans"/>
              </a:rPr>
              <a:t> </a:t>
            </a:r>
            <a:r>
              <a:rPr sz="1200" spc="-22">
                <a:latin typeface="Lucida Sans"/>
                <a:cs typeface="Lucida Sans"/>
              </a:rPr>
              <a:t>harassment</a:t>
            </a:r>
            <a:r>
              <a:rPr sz="1200" spc="-49">
                <a:latin typeface="Lucida Sans"/>
                <a:cs typeface="Lucida Sans"/>
              </a:rPr>
              <a:t> </a:t>
            </a:r>
            <a:r>
              <a:rPr sz="1200" spc="-35">
                <a:solidFill>
                  <a:srgbClr val="242424"/>
                </a:solidFill>
                <a:latin typeface="Lucida Sans"/>
                <a:cs typeface="Lucida Sans"/>
              </a:rPr>
              <a:t>in</a:t>
            </a:r>
            <a:r>
              <a:rPr sz="1200" spc="-40">
                <a:solidFill>
                  <a:srgbClr val="242424"/>
                </a:solidFill>
                <a:latin typeface="Lucida Sans"/>
                <a:cs typeface="Lucida Sans"/>
              </a:rPr>
              <a:t> </a:t>
            </a:r>
            <a:r>
              <a:rPr sz="1200" spc="-9">
                <a:solidFill>
                  <a:srgbClr val="242424"/>
                </a:solidFill>
                <a:latin typeface="Lucida Sans"/>
                <a:cs typeface="Lucida Sans"/>
              </a:rPr>
              <a:t>the</a:t>
            </a:r>
            <a:r>
              <a:rPr sz="1200" spc="-40">
                <a:solidFill>
                  <a:srgbClr val="242424"/>
                </a:solidFill>
                <a:latin typeface="Lucida Sans"/>
                <a:cs typeface="Lucida Sans"/>
              </a:rPr>
              <a:t> </a:t>
            </a:r>
            <a:r>
              <a:rPr sz="1200" spc="-22">
                <a:solidFill>
                  <a:srgbClr val="242424"/>
                </a:solidFill>
                <a:latin typeface="Lucida Sans"/>
                <a:cs typeface="Lucida Sans"/>
              </a:rPr>
              <a:t>past</a:t>
            </a:r>
            <a:r>
              <a:rPr sz="1200" spc="-40">
                <a:solidFill>
                  <a:srgbClr val="242424"/>
                </a:solidFill>
                <a:latin typeface="Lucida Sans"/>
                <a:cs typeface="Lucida Sans"/>
              </a:rPr>
              <a:t> </a:t>
            </a:r>
            <a:r>
              <a:rPr sz="1200" spc="-22">
                <a:solidFill>
                  <a:srgbClr val="242424"/>
                </a:solidFill>
                <a:latin typeface="Lucida Sans"/>
                <a:cs typeface="Lucida Sans"/>
              </a:rPr>
              <a:t>12-</a:t>
            </a:r>
            <a:r>
              <a:rPr sz="1200" spc="-9">
                <a:solidFill>
                  <a:srgbClr val="242424"/>
                </a:solidFill>
                <a:latin typeface="Lucida Sans"/>
                <a:cs typeface="Lucida Sans"/>
              </a:rPr>
              <a:t>months.</a:t>
            </a:r>
            <a:endParaRPr sz="1200">
              <a:latin typeface="Lucida Sans"/>
              <a:cs typeface="Lucida Sans"/>
            </a:endParaRPr>
          </a:p>
          <a:p>
            <a:pPr marL="485232" indent="-171450">
              <a:spcBef>
                <a:spcPts val="794"/>
              </a:spcBef>
              <a:buClr>
                <a:srgbClr val="004C97"/>
              </a:buClr>
              <a:buFont typeface="Arial" panose="020B0604020202020204" pitchFamily="34" charset="0"/>
              <a:buChar char="•"/>
              <a:tabLst>
                <a:tab pos="464509" algn="l"/>
              </a:tabLst>
            </a:pPr>
            <a:r>
              <a:rPr sz="1200" spc="-115">
                <a:solidFill>
                  <a:srgbClr val="2C88B0"/>
                </a:solidFill>
                <a:latin typeface="Lucinda"/>
                <a:cs typeface="Arial Black"/>
              </a:rPr>
              <a:t>20%</a:t>
            </a:r>
            <a:r>
              <a:rPr sz="1200" spc="-57">
                <a:solidFill>
                  <a:srgbClr val="2C88B0"/>
                </a:solidFill>
                <a:latin typeface="Lucinda"/>
                <a:cs typeface="Arial Black"/>
              </a:rPr>
              <a:t> </a:t>
            </a:r>
            <a:r>
              <a:rPr sz="1200" spc="-22">
                <a:solidFill>
                  <a:srgbClr val="242424"/>
                </a:solidFill>
                <a:latin typeface="Lucinda"/>
                <a:cs typeface="Lucida Sans"/>
              </a:rPr>
              <a:t>experienced</a:t>
            </a:r>
            <a:r>
              <a:rPr sz="1200" spc="-40">
                <a:solidFill>
                  <a:srgbClr val="242424"/>
                </a:solidFill>
                <a:latin typeface="Lucinda"/>
                <a:cs typeface="Lucida Sans"/>
              </a:rPr>
              <a:t> </a:t>
            </a:r>
            <a:r>
              <a:rPr sz="1200" spc="-35">
                <a:latin typeface="Lucinda"/>
                <a:cs typeface="Lucida Sans"/>
              </a:rPr>
              <a:t>sexual</a:t>
            </a:r>
            <a:r>
              <a:rPr sz="1200" spc="-40">
                <a:latin typeface="Lucinda"/>
                <a:cs typeface="Lucida Sans"/>
              </a:rPr>
              <a:t> </a:t>
            </a:r>
            <a:r>
              <a:rPr sz="1200" spc="-9">
                <a:latin typeface="Lucinda"/>
                <a:cs typeface="Lucida Sans"/>
              </a:rPr>
              <a:t>harassment</a:t>
            </a:r>
            <a:endParaRPr sz="1200">
              <a:latin typeface="Lucinda"/>
              <a:cs typeface="Lucida Sans"/>
            </a:endParaRPr>
          </a:p>
          <a:p>
            <a:pPr marL="485232" indent="-171450">
              <a:spcBef>
                <a:spcPts val="529"/>
              </a:spcBef>
              <a:buClr>
                <a:srgbClr val="004C97"/>
              </a:buClr>
              <a:buFont typeface="Arial" panose="020B0604020202020204" pitchFamily="34" charset="0"/>
              <a:buChar char="•"/>
              <a:tabLst>
                <a:tab pos="464509" algn="l"/>
              </a:tabLst>
            </a:pPr>
            <a:r>
              <a:rPr sz="1200" spc="-115">
                <a:solidFill>
                  <a:srgbClr val="2C88B0"/>
                </a:solidFill>
                <a:latin typeface="Lucinda"/>
                <a:cs typeface="Arial Black"/>
              </a:rPr>
              <a:t>13%</a:t>
            </a:r>
            <a:r>
              <a:rPr sz="1200" spc="-53">
                <a:solidFill>
                  <a:srgbClr val="2C88B0"/>
                </a:solidFill>
                <a:latin typeface="Lucinda"/>
                <a:cs typeface="Arial Black"/>
              </a:rPr>
              <a:t> </a:t>
            </a:r>
            <a:r>
              <a:rPr sz="1200" spc="-22">
                <a:solidFill>
                  <a:srgbClr val="242424"/>
                </a:solidFill>
                <a:latin typeface="Lucinda"/>
                <a:cs typeface="Lucida Sans"/>
              </a:rPr>
              <a:t>experienced</a:t>
            </a:r>
            <a:r>
              <a:rPr sz="1200" spc="-40">
                <a:solidFill>
                  <a:srgbClr val="242424"/>
                </a:solidFill>
                <a:latin typeface="Lucinda"/>
                <a:cs typeface="Lucida Sans"/>
              </a:rPr>
              <a:t> </a:t>
            </a:r>
            <a:r>
              <a:rPr sz="1200" spc="-22">
                <a:latin typeface="Lucinda"/>
                <a:cs typeface="Lucida Sans"/>
              </a:rPr>
              <a:t>IPV</a:t>
            </a:r>
            <a:endParaRPr sz="1200">
              <a:latin typeface="Lucinda"/>
              <a:cs typeface="Lucida Sans"/>
            </a:endParaRPr>
          </a:p>
          <a:p>
            <a:pPr marL="485231" indent="-171450">
              <a:spcBef>
                <a:spcPts val="529"/>
              </a:spcBef>
              <a:buClr>
                <a:srgbClr val="242424"/>
              </a:buClr>
              <a:buFont typeface="Arial" panose="020B0604020202020204" pitchFamily="34" charset="0"/>
              <a:buChar char="•"/>
              <a:tabLst>
                <a:tab pos="463388" algn="l"/>
              </a:tabLst>
            </a:pPr>
            <a:r>
              <a:rPr sz="1200" spc="-115">
                <a:solidFill>
                  <a:srgbClr val="2C88B0"/>
                </a:solidFill>
                <a:latin typeface="Lucinda"/>
                <a:cs typeface="Arial Black"/>
              </a:rPr>
              <a:t>11%</a:t>
            </a:r>
            <a:r>
              <a:rPr sz="1200" spc="-53">
                <a:solidFill>
                  <a:srgbClr val="2C88B0"/>
                </a:solidFill>
                <a:latin typeface="Lucinda"/>
                <a:cs typeface="Arial Black"/>
              </a:rPr>
              <a:t> </a:t>
            </a:r>
            <a:r>
              <a:rPr sz="1200" spc="-22">
                <a:solidFill>
                  <a:srgbClr val="242424"/>
                </a:solidFill>
                <a:latin typeface="Lucinda"/>
                <a:cs typeface="Lucida Sans"/>
              </a:rPr>
              <a:t>experienced</a:t>
            </a:r>
            <a:r>
              <a:rPr sz="1200" spc="-40">
                <a:solidFill>
                  <a:srgbClr val="242424"/>
                </a:solidFill>
                <a:latin typeface="Lucinda"/>
                <a:cs typeface="Lucida Sans"/>
              </a:rPr>
              <a:t> </a:t>
            </a:r>
            <a:r>
              <a:rPr sz="1200" spc="-9">
                <a:latin typeface="Lucinda"/>
                <a:cs typeface="Lucida Sans"/>
              </a:rPr>
              <a:t>stalking</a:t>
            </a:r>
            <a:endParaRPr sz="1200">
              <a:latin typeface="Lucinda"/>
              <a:cs typeface="Lucida Sans"/>
            </a:endParaRPr>
          </a:p>
          <a:p>
            <a:pPr marL="485231" indent="-171450">
              <a:spcBef>
                <a:spcPts val="529"/>
              </a:spcBef>
              <a:buClr>
                <a:srgbClr val="242424"/>
              </a:buClr>
              <a:buFont typeface="Arial" panose="020B0604020202020204" pitchFamily="34" charset="0"/>
              <a:buChar char="•"/>
              <a:tabLst>
                <a:tab pos="463388" algn="l"/>
              </a:tabLst>
            </a:pPr>
            <a:r>
              <a:rPr sz="1200" spc="-110">
                <a:solidFill>
                  <a:srgbClr val="2C88B0"/>
                </a:solidFill>
                <a:latin typeface="Lucinda"/>
                <a:cs typeface="Arial Black"/>
              </a:rPr>
              <a:t>5%</a:t>
            </a:r>
            <a:r>
              <a:rPr sz="1200" spc="-62">
                <a:solidFill>
                  <a:srgbClr val="2C88B0"/>
                </a:solidFill>
                <a:latin typeface="Lucinda"/>
                <a:cs typeface="Arial Black"/>
              </a:rPr>
              <a:t> </a:t>
            </a:r>
            <a:r>
              <a:rPr sz="1200" spc="-22">
                <a:solidFill>
                  <a:srgbClr val="242424"/>
                </a:solidFill>
                <a:latin typeface="Lucinda"/>
                <a:cs typeface="Lucida Sans"/>
              </a:rPr>
              <a:t>experienced</a:t>
            </a:r>
            <a:r>
              <a:rPr sz="1200" spc="-44">
                <a:solidFill>
                  <a:srgbClr val="242424"/>
                </a:solidFill>
                <a:latin typeface="Lucinda"/>
                <a:cs typeface="Lucida Sans"/>
              </a:rPr>
              <a:t> </a:t>
            </a:r>
            <a:r>
              <a:rPr sz="1200" spc="-35">
                <a:latin typeface="Lucinda"/>
                <a:cs typeface="Lucida Sans"/>
              </a:rPr>
              <a:t>sexual</a:t>
            </a:r>
            <a:r>
              <a:rPr sz="1200" spc="-44">
                <a:latin typeface="Lucinda"/>
                <a:cs typeface="Lucida Sans"/>
              </a:rPr>
              <a:t> </a:t>
            </a:r>
            <a:r>
              <a:rPr sz="1200" spc="-9">
                <a:latin typeface="Lucinda"/>
                <a:cs typeface="Lucida Sans"/>
              </a:rPr>
              <a:t>assault</a:t>
            </a:r>
            <a:endParaRPr sz="1200">
              <a:latin typeface="Lucinda"/>
              <a:cs typeface="Lucida Sans"/>
            </a:endParaRPr>
          </a:p>
          <a:p>
            <a:pPr marL="485231" indent="-171450">
              <a:spcBef>
                <a:spcPts val="529"/>
              </a:spcBef>
              <a:buClr>
                <a:srgbClr val="242424"/>
              </a:buClr>
              <a:buFont typeface="Arial" panose="020B0604020202020204" pitchFamily="34" charset="0"/>
              <a:buChar char="•"/>
              <a:tabLst>
                <a:tab pos="463388" algn="l"/>
              </a:tabLst>
            </a:pPr>
            <a:r>
              <a:rPr sz="1200" spc="-110">
                <a:solidFill>
                  <a:srgbClr val="2C88B0"/>
                </a:solidFill>
                <a:latin typeface="Lucinda"/>
                <a:cs typeface="Arial Black"/>
              </a:rPr>
              <a:t>1%</a:t>
            </a:r>
            <a:r>
              <a:rPr sz="1200" spc="-62">
                <a:solidFill>
                  <a:srgbClr val="2C88B0"/>
                </a:solidFill>
                <a:latin typeface="Lucinda"/>
                <a:cs typeface="Arial Black"/>
              </a:rPr>
              <a:t> </a:t>
            </a:r>
            <a:r>
              <a:rPr sz="1200" spc="-22">
                <a:solidFill>
                  <a:srgbClr val="242424"/>
                </a:solidFill>
                <a:latin typeface="Lucinda"/>
                <a:cs typeface="Lucida Sans"/>
              </a:rPr>
              <a:t>experienced</a:t>
            </a:r>
            <a:r>
              <a:rPr sz="1200" spc="-44">
                <a:solidFill>
                  <a:srgbClr val="242424"/>
                </a:solidFill>
                <a:latin typeface="Lucinda"/>
                <a:cs typeface="Lucida Sans"/>
              </a:rPr>
              <a:t> </a:t>
            </a:r>
            <a:r>
              <a:rPr sz="1200" spc="-18">
                <a:latin typeface="Lucinda"/>
                <a:cs typeface="Lucida Sans"/>
              </a:rPr>
              <a:t>rape</a:t>
            </a:r>
            <a:endParaRPr sz="1200">
              <a:latin typeface="Lucinda"/>
              <a:cs typeface="Lucida Sans"/>
            </a:endParaRPr>
          </a:p>
        </p:txBody>
      </p:sp>
      <p:sp>
        <p:nvSpPr>
          <p:cNvPr id="11" name="object 11"/>
          <p:cNvSpPr txBox="1"/>
          <p:nvPr/>
        </p:nvSpPr>
        <p:spPr>
          <a:xfrm>
            <a:off x="568924" y="5178733"/>
            <a:ext cx="4787488" cy="401102"/>
          </a:xfrm>
          <a:prstGeom prst="rect">
            <a:avLst/>
          </a:prstGeom>
        </p:spPr>
        <p:txBody>
          <a:bodyPr vert="horz" wrap="square" lIns="0" tIns="11206" rIns="0" bIns="0" rtlCol="0">
            <a:spAutoFit/>
          </a:bodyPr>
          <a:lstStyle/>
          <a:p>
            <a:pPr marL="33619" marR="26896">
              <a:lnSpc>
                <a:spcPct val="120800"/>
              </a:lnSpc>
              <a:spcBef>
                <a:spcPts val="88"/>
              </a:spcBef>
            </a:pPr>
            <a:r>
              <a:rPr sz="1100" spc="-9">
                <a:solidFill>
                  <a:srgbClr val="242424"/>
                </a:solidFill>
                <a:latin typeface="Lucida Sans"/>
                <a:cs typeface="Lucida Sans"/>
              </a:rPr>
              <a:t>Even</a:t>
            </a:r>
            <a:r>
              <a:rPr sz="1100" spc="-44">
                <a:solidFill>
                  <a:srgbClr val="242424"/>
                </a:solidFill>
                <a:latin typeface="Lucida Sans"/>
                <a:cs typeface="Lucida Sans"/>
              </a:rPr>
              <a:t> </a:t>
            </a:r>
            <a:r>
              <a:rPr sz="1100" spc="-22">
                <a:solidFill>
                  <a:srgbClr val="242424"/>
                </a:solidFill>
                <a:latin typeface="Lucida Sans"/>
                <a:cs typeface="Lucida Sans"/>
              </a:rPr>
              <a:t>with</a:t>
            </a:r>
            <a:r>
              <a:rPr sz="1100" spc="-40">
                <a:solidFill>
                  <a:srgbClr val="242424"/>
                </a:solidFill>
                <a:latin typeface="Lucida Sans"/>
                <a:cs typeface="Lucida Sans"/>
              </a:rPr>
              <a:t> </a:t>
            </a:r>
            <a:r>
              <a:rPr sz="1100">
                <a:solidFill>
                  <a:srgbClr val="242424"/>
                </a:solidFill>
                <a:latin typeface="Lucida Sans"/>
                <a:cs typeface="Lucida Sans"/>
              </a:rPr>
              <a:t>an</a:t>
            </a:r>
            <a:r>
              <a:rPr sz="1100" spc="-44">
                <a:solidFill>
                  <a:srgbClr val="242424"/>
                </a:solidFill>
                <a:latin typeface="Lucida Sans"/>
                <a:cs typeface="Lucida Sans"/>
              </a:rPr>
              <a:t> </a:t>
            </a:r>
            <a:r>
              <a:rPr sz="1100" spc="-22">
                <a:solidFill>
                  <a:srgbClr val="242424"/>
                </a:solidFill>
                <a:latin typeface="Lucida Sans"/>
                <a:cs typeface="Lucida Sans"/>
              </a:rPr>
              <a:t>anonymous</a:t>
            </a:r>
            <a:r>
              <a:rPr sz="1100" spc="-40">
                <a:solidFill>
                  <a:srgbClr val="242424"/>
                </a:solidFill>
                <a:latin typeface="Lucida Sans"/>
                <a:cs typeface="Lucida Sans"/>
              </a:rPr>
              <a:t> </a:t>
            </a:r>
            <a:r>
              <a:rPr sz="1100" spc="-26">
                <a:solidFill>
                  <a:srgbClr val="242424"/>
                </a:solidFill>
                <a:latin typeface="Lucida Sans"/>
                <a:cs typeface="Lucida Sans"/>
              </a:rPr>
              <a:t>survey,</a:t>
            </a:r>
            <a:r>
              <a:rPr sz="1100" spc="-44">
                <a:solidFill>
                  <a:srgbClr val="242424"/>
                </a:solidFill>
                <a:latin typeface="Lucida Sans"/>
                <a:cs typeface="Lucida Sans"/>
              </a:rPr>
              <a:t> </a:t>
            </a:r>
            <a:r>
              <a:rPr sz="1100" spc="-31">
                <a:solidFill>
                  <a:srgbClr val="242424"/>
                </a:solidFill>
                <a:latin typeface="Lucida Sans"/>
                <a:cs typeface="Lucida Sans"/>
              </a:rPr>
              <a:t>individuals</a:t>
            </a:r>
            <a:r>
              <a:rPr sz="1100" spc="-40">
                <a:solidFill>
                  <a:srgbClr val="242424"/>
                </a:solidFill>
                <a:latin typeface="Lucida Sans"/>
                <a:cs typeface="Lucida Sans"/>
              </a:rPr>
              <a:t> </a:t>
            </a:r>
            <a:r>
              <a:rPr sz="1100" spc="-22">
                <a:solidFill>
                  <a:srgbClr val="242424"/>
                </a:solidFill>
                <a:latin typeface="Lucida Sans"/>
                <a:cs typeface="Lucida Sans"/>
              </a:rPr>
              <a:t>may </a:t>
            </a:r>
            <a:r>
              <a:rPr sz="1100">
                <a:solidFill>
                  <a:srgbClr val="242424"/>
                </a:solidFill>
                <a:latin typeface="Lucida Sans"/>
                <a:cs typeface="Lucida Sans"/>
              </a:rPr>
              <a:t>be</a:t>
            </a:r>
            <a:r>
              <a:rPr sz="1100" spc="-44">
                <a:solidFill>
                  <a:srgbClr val="242424"/>
                </a:solidFill>
                <a:latin typeface="Lucida Sans"/>
                <a:cs typeface="Lucida Sans"/>
              </a:rPr>
              <a:t> </a:t>
            </a:r>
            <a:r>
              <a:rPr sz="1100" spc="-22">
                <a:solidFill>
                  <a:srgbClr val="242424"/>
                </a:solidFill>
                <a:latin typeface="Lucida Sans"/>
                <a:cs typeface="Lucida Sans"/>
              </a:rPr>
              <a:t>hesitant</a:t>
            </a:r>
            <a:r>
              <a:rPr sz="1100" spc="-40">
                <a:solidFill>
                  <a:srgbClr val="242424"/>
                </a:solidFill>
                <a:latin typeface="Lucida Sans"/>
                <a:cs typeface="Lucida Sans"/>
              </a:rPr>
              <a:t> </a:t>
            </a:r>
            <a:r>
              <a:rPr sz="1100" spc="-18">
                <a:solidFill>
                  <a:srgbClr val="242424"/>
                </a:solidFill>
                <a:latin typeface="Lucida Sans"/>
                <a:cs typeface="Lucida Sans"/>
              </a:rPr>
              <a:t>to</a:t>
            </a:r>
            <a:r>
              <a:rPr sz="1100" spc="-40">
                <a:solidFill>
                  <a:srgbClr val="242424"/>
                </a:solidFill>
                <a:latin typeface="Lucida Sans"/>
                <a:cs typeface="Lucida Sans"/>
              </a:rPr>
              <a:t> </a:t>
            </a:r>
            <a:r>
              <a:rPr sz="1100" spc="-35">
                <a:solidFill>
                  <a:srgbClr val="242424"/>
                </a:solidFill>
                <a:latin typeface="Lucida Sans"/>
                <a:cs typeface="Lucida Sans"/>
              </a:rPr>
              <a:t>disclose</a:t>
            </a:r>
            <a:r>
              <a:rPr sz="1100" spc="-40">
                <a:solidFill>
                  <a:srgbClr val="242424"/>
                </a:solidFill>
                <a:latin typeface="Lucida Sans"/>
                <a:cs typeface="Lucida Sans"/>
              </a:rPr>
              <a:t> </a:t>
            </a:r>
            <a:r>
              <a:rPr sz="1100" spc="-26">
                <a:solidFill>
                  <a:srgbClr val="242424"/>
                </a:solidFill>
                <a:latin typeface="Lucida Sans"/>
                <a:cs typeface="Lucida Sans"/>
              </a:rPr>
              <a:t>experiences</a:t>
            </a:r>
            <a:r>
              <a:rPr sz="1100" spc="-40">
                <a:solidFill>
                  <a:srgbClr val="242424"/>
                </a:solidFill>
                <a:latin typeface="Lucida Sans"/>
                <a:cs typeface="Lucida Sans"/>
              </a:rPr>
              <a:t> </a:t>
            </a:r>
            <a:r>
              <a:rPr sz="1100" spc="-26">
                <a:solidFill>
                  <a:srgbClr val="242424"/>
                </a:solidFill>
                <a:latin typeface="Lucida Sans"/>
                <a:cs typeface="Lucida Sans"/>
              </a:rPr>
              <a:t>of</a:t>
            </a:r>
            <a:r>
              <a:rPr sz="1100" spc="-40">
                <a:solidFill>
                  <a:srgbClr val="242424"/>
                </a:solidFill>
                <a:latin typeface="Lucida Sans"/>
                <a:cs typeface="Lucida Sans"/>
              </a:rPr>
              <a:t> </a:t>
            </a:r>
            <a:r>
              <a:rPr sz="1100" spc="-9">
                <a:solidFill>
                  <a:srgbClr val="242424"/>
                </a:solidFill>
                <a:latin typeface="Lucida Sans"/>
                <a:cs typeface="Lucida Sans"/>
              </a:rPr>
              <a:t>unwanted </a:t>
            </a:r>
            <a:r>
              <a:rPr sz="1100" spc="-35">
                <a:solidFill>
                  <a:srgbClr val="242424"/>
                </a:solidFill>
                <a:latin typeface="Lucida Sans"/>
                <a:cs typeface="Lucida Sans"/>
              </a:rPr>
              <a:t>sexual</a:t>
            </a:r>
            <a:r>
              <a:rPr sz="1100" spc="-49">
                <a:solidFill>
                  <a:srgbClr val="242424"/>
                </a:solidFill>
                <a:latin typeface="Lucida Sans"/>
                <a:cs typeface="Lucida Sans"/>
              </a:rPr>
              <a:t> </a:t>
            </a:r>
            <a:r>
              <a:rPr sz="1100" spc="-9">
                <a:solidFill>
                  <a:srgbClr val="242424"/>
                </a:solidFill>
                <a:latin typeface="Lucida Sans"/>
                <a:cs typeface="Lucida Sans"/>
              </a:rPr>
              <a:t>contact.</a:t>
            </a:r>
            <a:r>
              <a:rPr sz="1100" spc="-13" baseline="33333">
                <a:solidFill>
                  <a:srgbClr val="242424"/>
                </a:solidFill>
                <a:latin typeface="Lucida Sans"/>
                <a:cs typeface="Lucida Sans"/>
              </a:rPr>
              <a:t>1</a:t>
            </a:r>
            <a:endParaRPr sz="1100" baseline="33333">
              <a:latin typeface="Lucida Sans"/>
              <a:cs typeface="Lucida Sans"/>
            </a:endParaRPr>
          </a:p>
        </p:txBody>
      </p:sp>
      <p:sp>
        <p:nvSpPr>
          <p:cNvPr id="12" name="object 12"/>
          <p:cNvSpPr txBox="1"/>
          <p:nvPr/>
        </p:nvSpPr>
        <p:spPr>
          <a:xfrm>
            <a:off x="568924" y="4907597"/>
            <a:ext cx="1254423" cy="220875"/>
          </a:xfrm>
          <a:prstGeom prst="rect">
            <a:avLst/>
          </a:prstGeom>
          <a:solidFill>
            <a:srgbClr val="063D5E"/>
          </a:solidFill>
        </p:spPr>
        <p:txBody>
          <a:bodyPr vert="horz" wrap="square" lIns="0" tIns="35859" rIns="0" bIns="0" rtlCol="0">
            <a:spAutoFit/>
          </a:bodyPr>
          <a:lstStyle/>
          <a:p>
            <a:pPr marL="123271">
              <a:spcBef>
                <a:spcPts val="282"/>
              </a:spcBef>
            </a:pPr>
            <a:r>
              <a:rPr sz="1200" spc="-9">
                <a:solidFill>
                  <a:srgbClr val="FFFFFF"/>
                </a:solidFill>
                <a:latin typeface="Arial Black"/>
                <a:cs typeface="Arial Black"/>
              </a:rPr>
              <a:t>INSIGHTS</a:t>
            </a:r>
            <a:endParaRPr sz="971">
              <a:latin typeface="Arial Black"/>
              <a:cs typeface="Arial Black"/>
            </a:endParaRPr>
          </a:p>
        </p:txBody>
      </p:sp>
      <p:sp>
        <p:nvSpPr>
          <p:cNvPr id="13" name="object 13"/>
          <p:cNvSpPr txBox="1"/>
          <p:nvPr/>
        </p:nvSpPr>
        <p:spPr>
          <a:xfrm>
            <a:off x="6822252" y="5836583"/>
            <a:ext cx="629771" cy="377891"/>
          </a:xfrm>
          <a:prstGeom prst="rect">
            <a:avLst/>
          </a:prstGeom>
        </p:spPr>
        <p:txBody>
          <a:bodyPr vert="horz" wrap="square" lIns="0" tIns="11206" rIns="0" bIns="0" rtlCol="0">
            <a:spAutoFit/>
          </a:bodyPr>
          <a:lstStyle/>
          <a:p>
            <a:pPr>
              <a:spcBef>
                <a:spcPts val="88"/>
              </a:spcBef>
            </a:pPr>
            <a:r>
              <a:rPr sz="2382" spc="-260">
                <a:solidFill>
                  <a:srgbClr val="FFFFFF"/>
                </a:solidFill>
                <a:latin typeface="Arial Black"/>
                <a:cs typeface="Arial Black"/>
              </a:rPr>
              <a:t>10%</a:t>
            </a:r>
            <a:endParaRPr sz="2382">
              <a:latin typeface="Arial Black"/>
              <a:cs typeface="Arial Black"/>
            </a:endParaRPr>
          </a:p>
        </p:txBody>
      </p:sp>
      <p:sp>
        <p:nvSpPr>
          <p:cNvPr id="14" name="object 14"/>
          <p:cNvSpPr txBox="1"/>
          <p:nvPr/>
        </p:nvSpPr>
        <p:spPr>
          <a:xfrm>
            <a:off x="568924" y="571660"/>
            <a:ext cx="3880597"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66">
                <a:solidFill>
                  <a:srgbClr val="B6B6B6"/>
                </a:solidFill>
                <a:latin typeface="Arial Black"/>
                <a:cs typeface="Arial Black"/>
              </a:rPr>
              <a:t> </a:t>
            </a:r>
            <a:r>
              <a:rPr sz="1235" spc="-176">
                <a:solidFill>
                  <a:srgbClr val="B6B6B6"/>
                </a:solidFill>
                <a:latin typeface="Arial Black"/>
                <a:cs typeface="Arial Black"/>
              </a:rPr>
              <a:t>&amp;</a:t>
            </a:r>
            <a:r>
              <a:rPr sz="1235" spc="-66">
                <a:solidFill>
                  <a:srgbClr val="B6B6B6"/>
                </a:solidFill>
                <a:latin typeface="Arial Black"/>
                <a:cs typeface="Arial Black"/>
              </a:rPr>
              <a:t> </a:t>
            </a:r>
            <a:r>
              <a:rPr sz="1235" spc="-137">
                <a:solidFill>
                  <a:srgbClr val="B6B6B6"/>
                </a:solidFill>
                <a:latin typeface="Arial Black"/>
                <a:cs typeface="Arial Black"/>
              </a:rPr>
              <a:t>INTERPERSONAL</a:t>
            </a:r>
            <a:r>
              <a:rPr sz="1235" spc="-62">
                <a:solidFill>
                  <a:srgbClr val="B6B6B6"/>
                </a:solidFill>
                <a:latin typeface="Arial Black"/>
                <a:cs typeface="Arial Black"/>
              </a:rPr>
              <a:t> </a:t>
            </a:r>
            <a:r>
              <a:rPr sz="1235" spc="-137">
                <a:solidFill>
                  <a:srgbClr val="B6B6B6"/>
                </a:solidFill>
                <a:latin typeface="Arial Black"/>
                <a:cs typeface="Arial Black"/>
              </a:rPr>
              <a:t>VIOLENCE</a:t>
            </a:r>
            <a:r>
              <a:rPr sz="1235" spc="-79">
                <a:solidFill>
                  <a:srgbClr val="B6B6B6"/>
                </a:solidFill>
                <a:latin typeface="Arial Black"/>
                <a:cs typeface="Arial Black"/>
              </a:rPr>
              <a:t> </a:t>
            </a:r>
            <a:r>
              <a:rPr sz="1235" spc="331">
                <a:solidFill>
                  <a:srgbClr val="B6B6B6"/>
                </a:solidFill>
                <a:latin typeface="Arial Black"/>
                <a:cs typeface="Arial Black"/>
              </a:rPr>
              <a:t>|</a:t>
            </a:r>
            <a:r>
              <a:rPr sz="1235" spc="-62">
                <a:solidFill>
                  <a:srgbClr val="B6B6B6"/>
                </a:solidFill>
                <a:latin typeface="Arial Black"/>
                <a:cs typeface="Arial Black"/>
              </a:rPr>
              <a:t> </a:t>
            </a:r>
            <a:r>
              <a:rPr sz="1235" spc="-9">
                <a:solidFill>
                  <a:srgbClr val="B6B6B6"/>
                </a:solidFill>
                <a:latin typeface="Lucida Sans"/>
                <a:cs typeface="Lucida Sans"/>
              </a:rPr>
              <a:t>Prevalence</a:t>
            </a:r>
            <a:endParaRPr sz="1235">
              <a:latin typeface="Lucida Sans"/>
              <a:cs typeface="Lucida Sans"/>
            </a:endParaRPr>
          </a:p>
        </p:txBody>
      </p:sp>
      <p:sp>
        <p:nvSpPr>
          <p:cNvPr id="15" name="object 15"/>
          <p:cNvSpPr txBox="1"/>
          <p:nvPr/>
        </p:nvSpPr>
        <p:spPr>
          <a:xfrm>
            <a:off x="7398796" y="851858"/>
            <a:ext cx="3243804" cy="380647"/>
          </a:xfrm>
          <a:prstGeom prst="rect">
            <a:avLst/>
          </a:prstGeom>
        </p:spPr>
        <p:txBody>
          <a:bodyPr vert="horz" wrap="square" lIns="0" tIns="11206" rIns="0" bIns="0" rtlCol="0">
            <a:spAutoFit/>
          </a:bodyPr>
          <a:lstStyle/>
          <a:p>
            <a:pPr marL="11206" marR="4483" indent="228611">
              <a:spcBef>
                <a:spcPts val="88"/>
              </a:spcBef>
            </a:pPr>
            <a:r>
              <a:rPr sz="1200" spc="-79">
                <a:solidFill>
                  <a:srgbClr val="585858"/>
                </a:solidFill>
                <a:latin typeface="Arial Black"/>
                <a:cs typeface="Arial Black"/>
              </a:rPr>
              <a:t>Fig.</a:t>
            </a:r>
            <a:r>
              <a:rPr sz="1200" spc="-53">
                <a:solidFill>
                  <a:srgbClr val="585858"/>
                </a:solidFill>
                <a:latin typeface="Arial Black"/>
                <a:cs typeface="Arial Black"/>
              </a:rPr>
              <a:t> </a:t>
            </a:r>
            <a:r>
              <a:rPr sz="1200" spc="-101">
                <a:solidFill>
                  <a:srgbClr val="585858"/>
                </a:solidFill>
                <a:latin typeface="Arial Black"/>
                <a:cs typeface="Arial Black"/>
              </a:rPr>
              <a:t>25</a:t>
            </a:r>
            <a:r>
              <a:rPr sz="1200" spc="-49">
                <a:solidFill>
                  <a:srgbClr val="585858"/>
                </a:solidFill>
                <a:latin typeface="Arial Black"/>
                <a:cs typeface="Arial Black"/>
              </a:rPr>
              <a:t> </a:t>
            </a:r>
            <a:r>
              <a:rPr sz="1200" spc="-71">
                <a:solidFill>
                  <a:srgbClr val="585858"/>
                </a:solidFill>
                <a:latin typeface="Arial Black"/>
                <a:cs typeface="Arial Black"/>
              </a:rPr>
              <a:t>Prevalence</a:t>
            </a:r>
            <a:r>
              <a:rPr sz="1200" spc="-49">
                <a:solidFill>
                  <a:srgbClr val="585858"/>
                </a:solidFill>
                <a:latin typeface="Arial Black"/>
                <a:cs typeface="Arial Black"/>
              </a:rPr>
              <a:t> </a:t>
            </a:r>
            <a:r>
              <a:rPr sz="1200" spc="-31">
                <a:solidFill>
                  <a:srgbClr val="585858"/>
                </a:solidFill>
                <a:latin typeface="Arial Black"/>
                <a:cs typeface="Arial Black"/>
              </a:rPr>
              <a:t>of</a:t>
            </a:r>
            <a:r>
              <a:rPr sz="1200" spc="-49">
                <a:solidFill>
                  <a:srgbClr val="585858"/>
                </a:solidFill>
                <a:latin typeface="Arial Black"/>
                <a:cs typeface="Arial Black"/>
              </a:rPr>
              <a:t> </a:t>
            </a:r>
            <a:r>
              <a:rPr sz="1200" spc="-75">
                <a:solidFill>
                  <a:srgbClr val="585858"/>
                </a:solidFill>
                <a:latin typeface="Arial Black"/>
                <a:cs typeface="Arial Black"/>
              </a:rPr>
              <a:t>sexual</a:t>
            </a:r>
            <a:r>
              <a:rPr sz="1200" spc="-49">
                <a:solidFill>
                  <a:srgbClr val="585858"/>
                </a:solidFill>
                <a:latin typeface="Arial Black"/>
                <a:cs typeface="Arial Black"/>
              </a:rPr>
              <a:t> </a:t>
            </a:r>
            <a:r>
              <a:rPr sz="1200" spc="-22">
                <a:solidFill>
                  <a:srgbClr val="585858"/>
                </a:solidFill>
                <a:latin typeface="Arial Black"/>
                <a:cs typeface="Arial Black"/>
              </a:rPr>
              <a:t>and </a:t>
            </a:r>
            <a:r>
              <a:rPr sz="1200" spc="-49">
                <a:solidFill>
                  <a:srgbClr val="585858"/>
                </a:solidFill>
                <a:latin typeface="Arial Black"/>
                <a:cs typeface="Arial Black"/>
              </a:rPr>
              <a:t>interpersonal</a:t>
            </a:r>
            <a:r>
              <a:rPr sz="1200" spc="-35">
                <a:solidFill>
                  <a:srgbClr val="585858"/>
                </a:solidFill>
                <a:latin typeface="Arial Black"/>
                <a:cs typeface="Arial Black"/>
              </a:rPr>
              <a:t> </a:t>
            </a:r>
            <a:r>
              <a:rPr sz="1200" spc="-66">
                <a:solidFill>
                  <a:srgbClr val="585858"/>
                </a:solidFill>
                <a:latin typeface="Arial Black"/>
                <a:cs typeface="Arial Black"/>
              </a:rPr>
              <a:t>violence</a:t>
            </a:r>
            <a:r>
              <a:rPr sz="1200" spc="-31">
                <a:solidFill>
                  <a:srgbClr val="585858"/>
                </a:solidFill>
                <a:latin typeface="Arial Black"/>
                <a:cs typeface="Arial Black"/>
              </a:rPr>
              <a:t> </a:t>
            </a:r>
            <a:r>
              <a:rPr sz="1200" spc="-62">
                <a:solidFill>
                  <a:srgbClr val="585858"/>
                </a:solidFill>
                <a:latin typeface="Arial Black"/>
                <a:cs typeface="Arial Black"/>
              </a:rPr>
              <a:t>(last</a:t>
            </a:r>
            <a:r>
              <a:rPr sz="1200" spc="-35">
                <a:solidFill>
                  <a:srgbClr val="585858"/>
                </a:solidFill>
                <a:latin typeface="Arial Black"/>
                <a:cs typeface="Arial Black"/>
              </a:rPr>
              <a:t> </a:t>
            </a:r>
            <a:r>
              <a:rPr sz="1200" spc="-101">
                <a:solidFill>
                  <a:srgbClr val="585858"/>
                </a:solidFill>
                <a:latin typeface="Arial Black"/>
                <a:cs typeface="Arial Black"/>
              </a:rPr>
              <a:t>12</a:t>
            </a:r>
            <a:r>
              <a:rPr sz="1200" spc="-31">
                <a:solidFill>
                  <a:srgbClr val="585858"/>
                </a:solidFill>
                <a:latin typeface="Arial Black"/>
                <a:cs typeface="Arial Black"/>
              </a:rPr>
              <a:t> months)</a:t>
            </a:r>
            <a:endParaRPr sz="1200">
              <a:latin typeface="Arial Black"/>
              <a:cs typeface="Arial Black"/>
            </a:endParaRPr>
          </a:p>
        </p:txBody>
      </p:sp>
      <p:sp>
        <p:nvSpPr>
          <p:cNvPr id="16" name="object 16"/>
          <p:cNvSpPr txBox="1"/>
          <p:nvPr/>
        </p:nvSpPr>
        <p:spPr>
          <a:xfrm>
            <a:off x="9801003" y="159839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20%</a:t>
            </a:r>
            <a:endParaRPr sz="882">
              <a:latin typeface="Arial"/>
              <a:cs typeface="Arial"/>
            </a:endParaRPr>
          </a:p>
        </p:txBody>
      </p:sp>
      <p:sp>
        <p:nvSpPr>
          <p:cNvPr id="17" name="object 17"/>
          <p:cNvSpPr txBox="1"/>
          <p:nvPr/>
        </p:nvSpPr>
        <p:spPr>
          <a:xfrm>
            <a:off x="9229502" y="232117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18" name="object 18"/>
          <p:cNvSpPr txBox="1"/>
          <p:nvPr/>
        </p:nvSpPr>
        <p:spPr>
          <a:xfrm>
            <a:off x="9069818" y="3035555"/>
            <a:ext cx="238685"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19" name="object 19"/>
          <p:cNvSpPr txBox="1"/>
          <p:nvPr/>
        </p:nvSpPr>
        <p:spPr>
          <a:xfrm>
            <a:off x="8582362" y="375833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20" name="object 20"/>
          <p:cNvSpPr txBox="1"/>
          <p:nvPr/>
        </p:nvSpPr>
        <p:spPr>
          <a:xfrm>
            <a:off x="8254589" y="448112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a:t>
            </a:r>
            <a:endParaRPr sz="882">
              <a:latin typeface="Arial"/>
              <a:cs typeface="Arial"/>
            </a:endParaRPr>
          </a:p>
        </p:txBody>
      </p:sp>
      <p:sp>
        <p:nvSpPr>
          <p:cNvPr id="21" name="object 21"/>
          <p:cNvSpPr txBox="1"/>
          <p:nvPr/>
        </p:nvSpPr>
        <p:spPr>
          <a:xfrm>
            <a:off x="7004573" y="1594136"/>
            <a:ext cx="1029821"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Sexual</a:t>
            </a:r>
            <a:r>
              <a:rPr sz="882" spc="-44">
                <a:solidFill>
                  <a:srgbClr val="585858"/>
                </a:solidFill>
                <a:latin typeface="Lucida Sans"/>
                <a:cs typeface="Lucida Sans"/>
              </a:rPr>
              <a:t> </a:t>
            </a:r>
            <a:r>
              <a:rPr sz="882" spc="-9">
                <a:solidFill>
                  <a:srgbClr val="585858"/>
                </a:solidFill>
                <a:latin typeface="Lucida Sans"/>
                <a:cs typeface="Lucida Sans"/>
              </a:rPr>
              <a:t>Harassment</a:t>
            </a:r>
            <a:endParaRPr sz="882">
              <a:latin typeface="Lucida Sans"/>
              <a:cs typeface="Lucida Sans"/>
            </a:endParaRPr>
          </a:p>
        </p:txBody>
      </p:sp>
      <p:sp>
        <p:nvSpPr>
          <p:cNvPr id="22" name="object 22"/>
          <p:cNvSpPr txBox="1"/>
          <p:nvPr/>
        </p:nvSpPr>
        <p:spPr>
          <a:xfrm>
            <a:off x="7845574" y="2316918"/>
            <a:ext cx="188259"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IPV</a:t>
            </a:r>
            <a:endParaRPr sz="882">
              <a:latin typeface="Lucida Sans"/>
              <a:cs typeface="Lucida Sans"/>
            </a:endParaRPr>
          </a:p>
        </p:txBody>
      </p:sp>
      <p:sp>
        <p:nvSpPr>
          <p:cNvPr id="23" name="object 23"/>
          <p:cNvSpPr txBox="1"/>
          <p:nvPr/>
        </p:nvSpPr>
        <p:spPr>
          <a:xfrm>
            <a:off x="7602407" y="3039701"/>
            <a:ext cx="431986" cy="147058"/>
          </a:xfrm>
          <a:prstGeom prst="rect">
            <a:avLst/>
          </a:prstGeom>
        </p:spPr>
        <p:txBody>
          <a:bodyPr vert="horz" wrap="square" lIns="0" tIns="11206" rIns="0" bIns="0" rtlCol="0">
            <a:spAutoFit/>
          </a:bodyPr>
          <a:lstStyle/>
          <a:p>
            <a:pPr marL="11206">
              <a:spcBef>
                <a:spcPts val="88"/>
              </a:spcBef>
            </a:pPr>
            <a:r>
              <a:rPr sz="882" spc="-26">
                <a:solidFill>
                  <a:srgbClr val="585858"/>
                </a:solidFill>
                <a:latin typeface="Lucida Sans"/>
                <a:cs typeface="Lucida Sans"/>
              </a:rPr>
              <a:t>Stalking</a:t>
            </a:r>
            <a:endParaRPr sz="882">
              <a:latin typeface="Lucida Sans"/>
              <a:cs typeface="Lucida Sans"/>
            </a:endParaRPr>
          </a:p>
        </p:txBody>
      </p:sp>
      <p:sp>
        <p:nvSpPr>
          <p:cNvPr id="24" name="object 24"/>
          <p:cNvSpPr txBox="1"/>
          <p:nvPr/>
        </p:nvSpPr>
        <p:spPr>
          <a:xfrm>
            <a:off x="7263205" y="3754078"/>
            <a:ext cx="771524"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Sexual</a:t>
            </a:r>
            <a:r>
              <a:rPr sz="882" spc="-44">
                <a:solidFill>
                  <a:srgbClr val="585858"/>
                </a:solidFill>
                <a:latin typeface="Lucida Sans"/>
                <a:cs typeface="Lucida Sans"/>
              </a:rPr>
              <a:t> </a:t>
            </a:r>
            <a:r>
              <a:rPr sz="882" spc="-22">
                <a:solidFill>
                  <a:srgbClr val="585858"/>
                </a:solidFill>
                <a:latin typeface="Lucida Sans"/>
                <a:cs typeface="Lucida Sans"/>
              </a:rPr>
              <a:t>Assault</a:t>
            </a:r>
            <a:endParaRPr sz="882">
              <a:latin typeface="Lucida Sans"/>
              <a:cs typeface="Lucida Sans"/>
            </a:endParaRPr>
          </a:p>
        </p:txBody>
      </p:sp>
      <p:sp>
        <p:nvSpPr>
          <p:cNvPr id="25" name="object 25"/>
          <p:cNvSpPr txBox="1"/>
          <p:nvPr/>
        </p:nvSpPr>
        <p:spPr>
          <a:xfrm>
            <a:off x="7747859" y="4476861"/>
            <a:ext cx="285750" cy="147058"/>
          </a:xfrm>
          <a:prstGeom prst="rect">
            <a:avLst/>
          </a:prstGeom>
        </p:spPr>
        <p:txBody>
          <a:bodyPr vert="horz" wrap="square" lIns="0" tIns="11206" rIns="0" bIns="0" rtlCol="0">
            <a:spAutoFit/>
          </a:bodyPr>
          <a:lstStyle/>
          <a:p>
            <a:pPr marL="11206">
              <a:spcBef>
                <a:spcPts val="88"/>
              </a:spcBef>
            </a:pPr>
            <a:r>
              <a:rPr sz="882" spc="-18">
                <a:solidFill>
                  <a:srgbClr val="585858"/>
                </a:solidFill>
                <a:latin typeface="Lucida Sans"/>
                <a:cs typeface="Lucida Sans"/>
              </a:rPr>
              <a:t>Rape</a:t>
            </a:r>
            <a:endParaRPr sz="882">
              <a:latin typeface="Lucida Sans"/>
              <a:cs typeface="Lucida Sans"/>
            </a:endParaRPr>
          </a:p>
        </p:txBody>
      </p:sp>
      <p:sp>
        <p:nvSpPr>
          <p:cNvPr id="26" name="object 26"/>
          <p:cNvSpPr txBox="1"/>
          <p:nvPr/>
        </p:nvSpPr>
        <p:spPr>
          <a:xfrm>
            <a:off x="568924" y="5990664"/>
            <a:ext cx="5527076" cy="288314"/>
          </a:xfrm>
          <a:prstGeom prst="rect">
            <a:avLst/>
          </a:prstGeom>
        </p:spPr>
        <p:txBody>
          <a:bodyPr vert="horz" wrap="square" lIns="0" tIns="11206" rIns="0" bIns="0" rtlCol="0">
            <a:spAutoFit/>
          </a:bodyPr>
          <a:lstStyle/>
          <a:p>
            <a:pPr marL="11206" marR="4483">
              <a:spcBef>
                <a:spcPts val="88"/>
              </a:spcBef>
            </a:pPr>
            <a:r>
              <a:rPr sz="900" spc="-40">
                <a:solidFill>
                  <a:srgbClr val="6C6C6C"/>
                </a:solidFill>
                <a:latin typeface="Lucida Sans"/>
                <a:cs typeface="Lucida Sans"/>
              </a:rPr>
              <a:t>1</a:t>
            </a:r>
            <a:r>
              <a:rPr sz="900" spc="-26">
                <a:solidFill>
                  <a:srgbClr val="6C6C6C"/>
                </a:solidFill>
                <a:latin typeface="Lucida Sans"/>
                <a:cs typeface="Lucida Sans"/>
              </a:rPr>
              <a:t> Hirsch, </a:t>
            </a:r>
            <a:r>
              <a:rPr sz="900" spc="-35">
                <a:solidFill>
                  <a:srgbClr val="6C6C6C"/>
                </a:solidFill>
                <a:latin typeface="Lucida Sans"/>
                <a:cs typeface="Lucida Sans"/>
              </a:rPr>
              <a:t>J.</a:t>
            </a:r>
            <a:r>
              <a:rPr sz="900" spc="-26">
                <a:solidFill>
                  <a:srgbClr val="6C6C6C"/>
                </a:solidFill>
                <a:latin typeface="Lucida Sans"/>
                <a:cs typeface="Lucida Sans"/>
              </a:rPr>
              <a:t> </a:t>
            </a:r>
            <a:r>
              <a:rPr sz="900" spc="-18">
                <a:solidFill>
                  <a:srgbClr val="6C6C6C"/>
                </a:solidFill>
                <a:latin typeface="Lucida Sans"/>
                <a:cs typeface="Lucida Sans"/>
              </a:rPr>
              <a:t>S.</a:t>
            </a:r>
            <a:r>
              <a:rPr sz="900" spc="-22">
                <a:solidFill>
                  <a:srgbClr val="6C6C6C"/>
                </a:solidFill>
                <a:latin typeface="Lucida Sans"/>
                <a:cs typeface="Lucida Sans"/>
              </a:rPr>
              <a:t> </a:t>
            </a:r>
            <a:r>
              <a:rPr sz="900">
                <a:solidFill>
                  <a:srgbClr val="6C6C6C"/>
                </a:solidFill>
                <a:latin typeface="Lucida Sans"/>
                <a:cs typeface="Lucida Sans"/>
              </a:rPr>
              <a:t>&amp;</a:t>
            </a:r>
            <a:r>
              <a:rPr sz="900" spc="-26">
                <a:solidFill>
                  <a:srgbClr val="6C6C6C"/>
                </a:solidFill>
                <a:latin typeface="Lucida Sans"/>
                <a:cs typeface="Lucida Sans"/>
              </a:rPr>
              <a:t> Khan, </a:t>
            </a:r>
            <a:r>
              <a:rPr sz="900" spc="-18">
                <a:solidFill>
                  <a:srgbClr val="6C6C6C"/>
                </a:solidFill>
                <a:latin typeface="Lucida Sans"/>
                <a:cs typeface="Lucida Sans"/>
              </a:rPr>
              <a:t>S.</a:t>
            </a:r>
            <a:r>
              <a:rPr sz="900" spc="-22">
                <a:solidFill>
                  <a:srgbClr val="6C6C6C"/>
                </a:solidFill>
                <a:latin typeface="Lucida Sans"/>
                <a:cs typeface="Lucida Sans"/>
              </a:rPr>
              <a:t> </a:t>
            </a:r>
            <a:r>
              <a:rPr sz="900" spc="-40">
                <a:solidFill>
                  <a:srgbClr val="6C6C6C"/>
                </a:solidFill>
                <a:latin typeface="Lucida Sans"/>
                <a:cs typeface="Lucida Sans"/>
              </a:rPr>
              <a:t>(2020).</a:t>
            </a:r>
            <a:r>
              <a:rPr sz="900" spc="-26">
                <a:solidFill>
                  <a:srgbClr val="6C6C6C"/>
                </a:solidFill>
                <a:latin typeface="Lucida Sans"/>
                <a:cs typeface="Lucida Sans"/>
              </a:rPr>
              <a:t> </a:t>
            </a:r>
            <a:r>
              <a:rPr sz="900" spc="-22">
                <a:solidFill>
                  <a:srgbClr val="6C6C6C"/>
                </a:solidFill>
                <a:latin typeface="Lucida Sans"/>
                <a:cs typeface="Lucida Sans"/>
              </a:rPr>
              <a:t>Sexual</a:t>
            </a:r>
            <a:r>
              <a:rPr sz="900" spc="-26">
                <a:solidFill>
                  <a:srgbClr val="6C6C6C"/>
                </a:solidFill>
                <a:latin typeface="Lucida Sans"/>
                <a:cs typeface="Lucida Sans"/>
              </a:rPr>
              <a:t> </a:t>
            </a:r>
            <a:r>
              <a:rPr sz="900" spc="-35">
                <a:solidFill>
                  <a:srgbClr val="6C6C6C"/>
                </a:solidFill>
                <a:latin typeface="Lucida Sans"/>
                <a:cs typeface="Lucida Sans"/>
              </a:rPr>
              <a:t>citizens:</a:t>
            </a:r>
            <a:r>
              <a:rPr sz="900" spc="-22">
                <a:solidFill>
                  <a:srgbClr val="6C6C6C"/>
                </a:solidFill>
                <a:latin typeface="Lucida Sans"/>
                <a:cs typeface="Lucida Sans"/>
              </a:rPr>
              <a:t> </a:t>
            </a:r>
            <a:r>
              <a:rPr sz="900" spc="-44">
                <a:solidFill>
                  <a:srgbClr val="6C6C6C"/>
                </a:solidFill>
                <a:latin typeface="Lucida Sans"/>
                <a:cs typeface="Lucida Sans"/>
              </a:rPr>
              <a:t>A</a:t>
            </a:r>
            <a:r>
              <a:rPr sz="900" spc="-26">
                <a:solidFill>
                  <a:srgbClr val="6C6C6C"/>
                </a:solidFill>
                <a:latin typeface="Lucida Sans"/>
                <a:cs typeface="Lucida Sans"/>
              </a:rPr>
              <a:t> </a:t>
            </a:r>
            <a:r>
              <a:rPr sz="900" spc="-18">
                <a:solidFill>
                  <a:srgbClr val="6C6C6C"/>
                </a:solidFill>
                <a:latin typeface="Lucida Sans"/>
                <a:cs typeface="Lucida Sans"/>
              </a:rPr>
              <a:t>landmark</a:t>
            </a:r>
            <a:r>
              <a:rPr sz="900" spc="-26">
                <a:solidFill>
                  <a:srgbClr val="6C6C6C"/>
                </a:solidFill>
                <a:latin typeface="Lucida Sans"/>
                <a:cs typeface="Lucida Sans"/>
              </a:rPr>
              <a:t> </a:t>
            </a:r>
            <a:r>
              <a:rPr sz="900" spc="-18">
                <a:solidFill>
                  <a:srgbClr val="6C6C6C"/>
                </a:solidFill>
                <a:latin typeface="Lucida Sans"/>
                <a:cs typeface="Lucida Sans"/>
              </a:rPr>
              <a:t>study</a:t>
            </a:r>
            <a:r>
              <a:rPr sz="900" spc="-22">
                <a:solidFill>
                  <a:srgbClr val="6C6C6C"/>
                </a:solidFill>
                <a:latin typeface="Lucida Sans"/>
                <a:cs typeface="Lucida Sans"/>
              </a:rPr>
              <a:t> </a:t>
            </a:r>
            <a:r>
              <a:rPr sz="900" spc="-18">
                <a:solidFill>
                  <a:srgbClr val="6C6C6C"/>
                </a:solidFill>
                <a:latin typeface="Lucida Sans"/>
                <a:cs typeface="Lucida Sans"/>
              </a:rPr>
              <a:t>of</a:t>
            </a:r>
            <a:r>
              <a:rPr sz="900" spc="-26">
                <a:solidFill>
                  <a:srgbClr val="6C6C6C"/>
                </a:solidFill>
                <a:latin typeface="Lucida Sans"/>
                <a:cs typeface="Lucida Sans"/>
              </a:rPr>
              <a:t> </a:t>
            </a:r>
            <a:r>
              <a:rPr sz="900" spc="-40">
                <a:solidFill>
                  <a:srgbClr val="6C6C6C"/>
                </a:solidFill>
                <a:latin typeface="Lucida Sans"/>
                <a:cs typeface="Lucida Sans"/>
              </a:rPr>
              <a:t>sex,</a:t>
            </a:r>
            <a:r>
              <a:rPr sz="900" spc="-26">
                <a:solidFill>
                  <a:srgbClr val="6C6C6C"/>
                </a:solidFill>
                <a:latin typeface="Lucida Sans"/>
                <a:cs typeface="Lucida Sans"/>
              </a:rPr>
              <a:t> </a:t>
            </a:r>
            <a:r>
              <a:rPr sz="900" spc="-9">
                <a:solidFill>
                  <a:srgbClr val="6C6C6C"/>
                </a:solidFill>
                <a:latin typeface="Lucida Sans"/>
                <a:cs typeface="Lucida Sans"/>
              </a:rPr>
              <a:t>power</a:t>
            </a:r>
            <a:r>
              <a:rPr sz="900" spc="-22">
                <a:solidFill>
                  <a:srgbClr val="6C6C6C"/>
                </a:solidFill>
                <a:latin typeface="Lucida Sans"/>
                <a:cs typeface="Lucida Sans"/>
              </a:rPr>
              <a:t> and assault</a:t>
            </a:r>
            <a:r>
              <a:rPr sz="900" spc="-9">
                <a:solidFill>
                  <a:srgbClr val="6C6C6C"/>
                </a:solidFill>
                <a:latin typeface="Lucida Sans"/>
                <a:cs typeface="Lucida Sans"/>
              </a:rPr>
              <a:t> on</a:t>
            </a:r>
            <a:r>
              <a:rPr sz="900" spc="-4">
                <a:solidFill>
                  <a:srgbClr val="6C6C6C"/>
                </a:solidFill>
                <a:latin typeface="Lucida Sans"/>
                <a:cs typeface="Lucida Sans"/>
              </a:rPr>
              <a:t> </a:t>
            </a:r>
            <a:r>
              <a:rPr sz="900" spc="-22">
                <a:solidFill>
                  <a:srgbClr val="6C6C6C"/>
                </a:solidFill>
                <a:latin typeface="Lucida Sans"/>
                <a:cs typeface="Lucida Sans"/>
              </a:rPr>
              <a:t>campus.</a:t>
            </a:r>
            <a:r>
              <a:rPr sz="900" spc="-4">
                <a:solidFill>
                  <a:srgbClr val="6C6C6C"/>
                </a:solidFill>
                <a:latin typeface="Lucida Sans"/>
                <a:cs typeface="Lucida Sans"/>
              </a:rPr>
              <a:t> </a:t>
            </a:r>
            <a:r>
              <a:rPr sz="900">
                <a:solidFill>
                  <a:srgbClr val="6C6C6C"/>
                </a:solidFill>
                <a:latin typeface="Lucida Sans"/>
                <a:cs typeface="Lucida Sans"/>
              </a:rPr>
              <a:t>WW</a:t>
            </a:r>
            <a:r>
              <a:rPr sz="900" spc="-4">
                <a:solidFill>
                  <a:srgbClr val="6C6C6C"/>
                </a:solidFill>
                <a:latin typeface="Lucida Sans"/>
                <a:cs typeface="Lucida Sans"/>
              </a:rPr>
              <a:t> </a:t>
            </a:r>
            <a:r>
              <a:rPr sz="900" spc="-9">
                <a:solidFill>
                  <a:srgbClr val="6C6C6C"/>
                </a:solidFill>
                <a:latin typeface="Lucida Sans"/>
                <a:cs typeface="Lucida Sans"/>
              </a:rPr>
              <a:t>Norton.</a:t>
            </a:r>
            <a:endParaRPr sz="900">
              <a:latin typeface="Lucida Sans"/>
              <a:cs typeface="Lucida Sans"/>
            </a:endParaRPr>
          </a:p>
        </p:txBody>
      </p:sp>
      <p:sp>
        <p:nvSpPr>
          <p:cNvPr id="27" name="object 27"/>
          <p:cNvSpPr/>
          <p:nvPr/>
        </p:nvSpPr>
        <p:spPr>
          <a:xfrm flipV="1">
            <a:off x="568924" y="5852719"/>
            <a:ext cx="5454013" cy="45719"/>
          </a:xfrm>
          <a:custGeom>
            <a:avLst/>
            <a:gdLst/>
            <a:ahLst/>
            <a:cxnLst/>
            <a:rect l="l" t="t" r="r" b="b"/>
            <a:pathLst>
              <a:path w="4272915" h="3809">
                <a:moveTo>
                  <a:pt x="0" y="0"/>
                </a:moveTo>
                <a:lnTo>
                  <a:pt x="4272407" y="3683"/>
                </a:lnTo>
              </a:path>
            </a:pathLst>
          </a:custGeom>
          <a:ln w="12700">
            <a:solidFill>
              <a:srgbClr val="DADADA"/>
            </a:solidFill>
          </a:ln>
        </p:spPr>
        <p:txBody>
          <a:bodyPr wrap="square" lIns="0" tIns="0" rIns="0" bIns="0" rtlCol="0"/>
          <a:lstStyle/>
          <a:p>
            <a:endParaRPr sz="1588"/>
          </a:p>
        </p:txBody>
      </p:sp>
      <p:sp>
        <p:nvSpPr>
          <p:cNvPr id="28" name="object 28"/>
          <p:cNvSpPr/>
          <p:nvPr/>
        </p:nvSpPr>
        <p:spPr>
          <a:xfrm>
            <a:off x="1" y="6602953"/>
            <a:ext cx="12192000" cy="273472"/>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30" name="object 30"/>
          <p:cNvSpPr txBox="1">
            <a:spLocks noGrp="1"/>
          </p:cNvSpPr>
          <p:nvPr>
            <p:ph type="sldNum" sz="quarter" idx="7"/>
          </p:nvPr>
        </p:nvSpPr>
        <p:spPr>
          <a:xfrm>
            <a:off x="9619233" y="7527294"/>
            <a:ext cx="219709" cy="13849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endParaRPr spc="-22"/>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3">
            <a:extLst>
              <a:ext uri="{FF2B5EF4-FFF2-40B4-BE49-F238E27FC236}">
                <a16:creationId xmlns:a16="http://schemas.microsoft.com/office/drawing/2014/main" id="{298BE417-DF66-949B-2A72-F37E598E30AC}"/>
              </a:ext>
            </a:extLst>
          </p:cNvPr>
          <p:cNvSpPr/>
          <p:nvPr/>
        </p:nvSpPr>
        <p:spPr>
          <a:xfrm>
            <a:off x="6350000" y="113"/>
            <a:ext cx="5842000" cy="6856323"/>
          </a:xfrm>
          <a:custGeom>
            <a:avLst/>
            <a:gdLst/>
            <a:ahLst/>
            <a:cxnLst/>
            <a:rect l="l" t="t" r="r" b="b"/>
            <a:pathLst>
              <a:path w="4435475" h="6253480">
                <a:moveTo>
                  <a:pt x="0" y="6252971"/>
                </a:moveTo>
                <a:lnTo>
                  <a:pt x="4435347" y="6252971"/>
                </a:lnTo>
                <a:lnTo>
                  <a:pt x="4435347" y="0"/>
                </a:lnTo>
                <a:lnTo>
                  <a:pt x="0" y="0"/>
                </a:lnTo>
                <a:lnTo>
                  <a:pt x="0" y="6252971"/>
                </a:lnTo>
                <a:close/>
              </a:path>
            </a:pathLst>
          </a:custGeom>
          <a:solidFill>
            <a:srgbClr val="F7F7F7"/>
          </a:solidFill>
        </p:spPr>
        <p:txBody>
          <a:bodyPr wrap="square" lIns="0" tIns="0" rIns="0" bIns="0" rtlCol="0"/>
          <a:lstStyle/>
          <a:p>
            <a:endParaRPr sz="1588"/>
          </a:p>
        </p:txBody>
      </p:sp>
      <p:sp>
        <p:nvSpPr>
          <p:cNvPr id="2" name="object 2"/>
          <p:cNvSpPr/>
          <p:nvPr/>
        </p:nvSpPr>
        <p:spPr>
          <a:xfrm>
            <a:off x="8145499" y="1415912"/>
            <a:ext cx="0" cy="4211171"/>
          </a:xfrm>
          <a:custGeom>
            <a:avLst/>
            <a:gdLst/>
            <a:ahLst/>
            <a:cxnLst/>
            <a:rect l="l" t="t" r="r" b="b"/>
            <a:pathLst>
              <a:path h="4772660">
                <a:moveTo>
                  <a:pt x="0" y="0"/>
                </a:moveTo>
                <a:lnTo>
                  <a:pt x="0" y="4772586"/>
                </a:lnTo>
              </a:path>
            </a:pathLst>
          </a:custGeom>
          <a:ln w="9525">
            <a:solidFill>
              <a:srgbClr val="8A8A8A"/>
            </a:solidFill>
          </a:ln>
        </p:spPr>
        <p:txBody>
          <a:bodyPr wrap="square" lIns="0" tIns="0" rIns="0" bIns="0" rtlCol="0"/>
          <a:lstStyle/>
          <a:p>
            <a:endParaRPr sz="1588"/>
          </a:p>
        </p:txBody>
      </p:sp>
      <p:sp>
        <p:nvSpPr>
          <p:cNvPr id="3" name="object 3" descr="$PPTXTitle"/>
          <p:cNvSpPr txBox="1">
            <a:spLocks noGrp="1"/>
          </p:cNvSpPr>
          <p:nvPr>
            <p:ph type="title"/>
          </p:nvPr>
        </p:nvSpPr>
        <p:spPr>
          <a:xfrm>
            <a:off x="680571" y="752971"/>
            <a:ext cx="5669429" cy="790439"/>
          </a:xfrm>
          <a:prstGeom prst="rect">
            <a:avLst/>
          </a:prstGeom>
        </p:spPr>
        <p:txBody>
          <a:bodyPr vert="horz" wrap="square" lIns="0" tIns="11206" rIns="0" bIns="0" rtlCol="0" anchor="ctr">
            <a:spAutoFit/>
          </a:bodyPr>
          <a:lstStyle/>
          <a:p>
            <a:pPr marL="11206" marR="4483">
              <a:lnSpc>
                <a:spcPct val="108300"/>
              </a:lnSpc>
              <a:spcBef>
                <a:spcPts val="88"/>
              </a:spcBef>
            </a:pPr>
            <a:r>
              <a:rPr sz="2400" spc="-212">
                <a:solidFill>
                  <a:srgbClr val="063D5E"/>
                </a:solidFill>
                <a:latin typeface="Arial Black" panose="020B0A04020102020204" pitchFamily="34" charset="0"/>
              </a:rPr>
              <a:t>20%</a:t>
            </a:r>
            <a:r>
              <a:rPr sz="2400" spc="-141">
                <a:solidFill>
                  <a:srgbClr val="063D5E"/>
                </a:solidFill>
                <a:latin typeface="Arial Black" panose="020B0A04020102020204" pitchFamily="34" charset="0"/>
              </a:rPr>
              <a:t> </a:t>
            </a:r>
            <a:r>
              <a:rPr sz="2400" spc="-71">
                <a:solidFill>
                  <a:srgbClr val="063D5E"/>
                </a:solidFill>
                <a:latin typeface="Arial Black" panose="020B0A04020102020204" pitchFamily="34" charset="0"/>
              </a:rPr>
              <a:t>of</a:t>
            </a:r>
            <a:r>
              <a:rPr sz="2400" spc="-137">
                <a:solidFill>
                  <a:srgbClr val="063D5E"/>
                </a:solidFill>
                <a:latin typeface="Arial Black" panose="020B0A04020102020204" pitchFamily="34" charset="0"/>
              </a:rPr>
              <a:t> </a:t>
            </a:r>
            <a:r>
              <a:rPr sz="2400" spc="-128">
                <a:solidFill>
                  <a:srgbClr val="063D5E"/>
                </a:solidFill>
                <a:latin typeface="Arial Black" panose="020B0A04020102020204" pitchFamily="34" charset="0"/>
              </a:rPr>
              <a:t>Students</a:t>
            </a:r>
            <a:r>
              <a:rPr sz="2400" spc="-141">
                <a:solidFill>
                  <a:srgbClr val="063D5E"/>
                </a:solidFill>
                <a:latin typeface="Arial Black" panose="020B0A04020102020204" pitchFamily="34" charset="0"/>
              </a:rPr>
              <a:t> Experienced </a:t>
            </a:r>
            <a:r>
              <a:rPr sz="2400" spc="-168">
                <a:solidFill>
                  <a:srgbClr val="063D5E"/>
                </a:solidFill>
                <a:latin typeface="Arial Black" panose="020B0A04020102020204" pitchFamily="34" charset="0"/>
              </a:rPr>
              <a:t>Sexual</a:t>
            </a:r>
            <a:r>
              <a:rPr sz="2400" spc="-132">
                <a:solidFill>
                  <a:srgbClr val="063D5E"/>
                </a:solidFill>
                <a:latin typeface="Arial Black" panose="020B0A04020102020204" pitchFamily="34" charset="0"/>
              </a:rPr>
              <a:t> </a:t>
            </a:r>
            <a:r>
              <a:rPr sz="2400" spc="-31">
                <a:solidFill>
                  <a:srgbClr val="063D5E"/>
                </a:solidFill>
                <a:latin typeface="Arial Black" panose="020B0A04020102020204" pitchFamily="34" charset="0"/>
              </a:rPr>
              <a:t>Harassment</a:t>
            </a:r>
          </a:p>
        </p:txBody>
      </p:sp>
      <p:sp>
        <p:nvSpPr>
          <p:cNvPr id="4" name="object 4"/>
          <p:cNvSpPr txBox="1"/>
          <p:nvPr/>
        </p:nvSpPr>
        <p:spPr>
          <a:xfrm>
            <a:off x="680570" y="1826638"/>
            <a:ext cx="5550645" cy="660019"/>
          </a:xfrm>
          <a:prstGeom prst="rect">
            <a:avLst/>
          </a:prstGeom>
        </p:spPr>
        <p:txBody>
          <a:bodyPr vert="horz" wrap="square" lIns="0" tIns="11206" rIns="0" bIns="0" rtlCol="0">
            <a:spAutoFit/>
          </a:bodyPr>
          <a:lstStyle/>
          <a:p>
            <a:pPr marL="11206" marR="4483">
              <a:lnSpc>
                <a:spcPct val="120800"/>
              </a:lnSpc>
              <a:spcBef>
                <a:spcPts val="88"/>
              </a:spcBef>
            </a:pPr>
            <a:r>
              <a:rPr sz="1200" spc="-40">
                <a:solidFill>
                  <a:srgbClr val="242424"/>
                </a:solidFill>
                <a:latin typeface="Lucida Sans"/>
                <a:cs typeface="Lucida Sans"/>
              </a:rPr>
              <a:t>The</a:t>
            </a:r>
            <a:r>
              <a:rPr sz="1200" spc="-44">
                <a:solidFill>
                  <a:srgbClr val="242424"/>
                </a:solidFill>
                <a:latin typeface="Lucida Sans"/>
                <a:cs typeface="Lucida Sans"/>
              </a:rPr>
              <a:t> </a:t>
            </a:r>
            <a:r>
              <a:rPr sz="1200" spc="-18">
                <a:solidFill>
                  <a:srgbClr val="242424"/>
                </a:solidFill>
                <a:latin typeface="Lucida Sans"/>
                <a:cs typeface="Lucida Sans"/>
              </a:rPr>
              <a:t>survey</a:t>
            </a:r>
            <a:r>
              <a:rPr sz="1200" spc="-40">
                <a:solidFill>
                  <a:srgbClr val="242424"/>
                </a:solidFill>
                <a:latin typeface="Lucida Sans"/>
                <a:cs typeface="Lucida Sans"/>
              </a:rPr>
              <a:t> </a:t>
            </a:r>
            <a:r>
              <a:rPr sz="1200" spc="-26">
                <a:solidFill>
                  <a:srgbClr val="242424"/>
                </a:solidFill>
                <a:latin typeface="Lucida Sans"/>
                <a:cs typeface="Lucida Sans"/>
              </a:rPr>
              <a:t>asked</a:t>
            </a:r>
            <a:r>
              <a:rPr sz="1200" spc="-40">
                <a:solidFill>
                  <a:srgbClr val="242424"/>
                </a:solidFill>
                <a:latin typeface="Lucida Sans"/>
                <a:cs typeface="Lucida Sans"/>
              </a:rPr>
              <a:t> </a:t>
            </a:r>
            <a:r>
              <a:rPr sz="1200" spc="-22">
                <a:solidFill>
                  <a:srgbClr val="242424"/>
                </a:solidFill>
                <a:latin typeface="Lucida Sans"/>
                <a:cs typeface="Lucida Sans"/>
              </a:rPr>
              <a:t>students</a:t>
            </a:r>
            <a:r>
              <a:rPr sz="1200" spc="-40">
                <a:solidFill>
                  <a:srgbClr val="242424"/>
                </a:solidFill>
                <a:latin typeface="Lucida Sans"/>
                <a:cs typeface="Lucida Sans"/>
              </a:rPr>
              <a:t> </a:t>
            </a:r>
            <a:r>
              <a:rPr sz="1200" spc="-18">
                <a:solidFill>
                  <a:srgbClr val="242424"/>
                </a:solidFill>
                <a:latin typeface="Lucida Sans"/>
                <a:cs typeface="Lucida Sans"/>
              </a:rPr>
              <a:t>about</a:t>
            </a:r>
            <a:r>
              <a:rPr sz="1200" spc="-40">
                <a:solidFill>
                  <a:srgbClr val="242424"/>
                </a:solidFill>
                <a:latin typeface="Lucida Sans"/>
                <a:cs typeface="Lucida Sans"/>
              </a:rPr>
              <a:t> </a:t>
            </a:r>
            <a:r>
              <a:rPr sz="1200" spc="-18">
                <a:solidFill>
                  <a:srgbClr val="242424"/>
                </a:solidFill>
                <a:latin typeface="Lucida Sans"/>
                <a:cs typeface="Lucida Sans"/>
              </a:rPr>
              <a:t>their</a:t>
            </a:r>
            <a:r>
              <a:rPr sz="1200" spc="-40">
                <a:solidFill>
                  <a:srgbClr val="242424"/>
                </a:solidFill>
                <a:latin typeface="Lucida Sans"/>
                <a:cs typeface="Lucida Sans"/>
              </a:rPr>
              <a:t> </a:t>
            </a:r>
            <a:r>
              <a:rPr sz="1200" spc="-26">
                <a:solidFill>
                  <a:srgbClr val="242424"/>
                </a:solidFill>
                <a:latin typeface="Lucida Sans"/>
                <a:cs typeface="Lucida Sans"/>
              </a:rPr>
              <a:t>experiences</a:t>
            </a:r>
            <a:r>
              <a:rPr sz="1200" spc="-44">
                <a:solidFill>
                  <a:srgbClr val="242424"/>
                </a:solidFill>
                <a:latin typeface="Lucida Sans"/>
                <a:cs typeface="Lucida Sans"/>
              </a:rPr>
              <a:t> </a:t>
            </a:r>
            <a:r>
              <a:rPr sz="1200" spc="-22">
                <a:solidFill>
                  <a:srgbClr val="242424"/>
                </a:solidFill>
                <a:latin typeface="Lucida Sans"/>
                <a:cs typeface="Lucida Sans"/>
              </a:rPr>
              <a:t>of </a:t>
            </a:r>
            <a:r>
              <a:rPr sz="1200" spc="-35">
                <a:solidFill>
                  <a:srgbClr val="242424"/>
                </a:solidFill>
                <a:latin typeface="Lucida Sans"/>
                <a:cs typeface="Lucida Sans"/>
              </a:rPr>
              <a:t>sexual</a:t>
            </a:r>
            <a:r>
              <a:rPr sz="1200" spc="-44">
                <a:solidFill>
                  <a:srgbClr val="242424"/>
                </a:solidFill>
                <a:latin typeface="Lucida Sans"/>
                <a:cs typeface="Lucida Sans"/>
              </a:rPr>
              <a:t> </a:t>
            </a:r>
            <a:r>
              <a:rPr sz="1200" spc="-22">
                <a:solidFill>
                  <a:srgbClr val="242424"/>
                </a:solidFill>
                <a:latin typeface="Lucida Sans"/>
                <a:cs typeface="Lucida Sans"/>
              </a:rPr>
              <a:t>harassment</a:t>
            </a:r>
            <a:r>
              <a:rPr sz="1200" spc="-40">
                <a:solidFill>
                  <a:srgbClr val="242424"/>
                </a:solidFill>
                <a:latin typeface="Lucida Sans"/>
                <a:cs typeface="Lucida Sans"/>
              </a:rPr>
              <a:t> </a:t>
            </a:r>
            <a:r>
              <a:rPr sz="1200" spc="-35">
                <a:solidFill>
                  <a:srgbClr val="242424"/>
                </a:solidFill>
                <a:latin typeface="Lucida Sans"/>
                <a:cs typeface="Lucida Sans"/>
              </a:rPr>
              <a:t>in</a:t>
            </a:r>
            <a:r>
              <a:rPr sz="1200" spc="-40">
                <a:solidFill>
                  <a:srgbClr val="242424"/>
                </a:solidFill>
                <a:latin typeface="Lucida Sans"/>
                <a:cs typeface="Lucida Sans"/>
              </a:rPr>
              <a:t> </a:t>
            </a:r>
            <a:r>
              <a:rPr sz="1200" spc="-9">
                <a:solidFill>
                  <a:srgbClr val="242424"/>
                </a:solidFill>
                <a:latin typeface="Lucida Sans"/>
                <a:cs typeface="Lucida Sans"/>
              </a:rPr>
              <a:t>the</a:t>
            </a:r>
            <a:r>
              <a:rPr sz="1200" spc="-40">
                <a:solidFill>
                  <a:srgbClr val="242424"/>
                </a:solidFill>
                <a:latin typeface="Lucida Sans"/>
                <a:cs typeface="Lucida Sans"/>
              </a:rPr>
              <a:t> </a:t>
            </a:r>
            <a:r>
              <a:rPr sz="1200" spc="-22">
                <a:solidFill>
                  <a:srgbClr val="242424"/>
                </a:solidFill>
                <a:latin typeface="Lucida Sans"/>
                <a:cs typeface="Lucida Sans"/>
              </a:rPr>
              <a:t>past</a:t>
            </a:r>
            <a:r>
              <a:rPr sz="1200" spc="-40">
                <a:solidFill>
                  <a:srgbClr val="242424"/>
                </a:solidFill>
                <a:latin typeface="Lucida Sans"/>
                <a:cs typeface="Lucida Sans"/>
              </a:rPr>
              <a:t> </a:t>
            </a:r>
            <a:r>
              <a:rPr sz="1200" spc="-79">
                <a:solidFill>
                  <a:srgbClr val="242424"/>
                </a:solidFill>
                <a:latin typeface="Lucida Sans"/>
                <a:cs typeface="Lucida Sans"/>
              </a:rPr>
              <a:t>12</a:t>
            </a:r>
            <a:r>
              <a:rPr sz="1200" spc="-40">
                <a:solidFill>
                  <a:srgbClr val="242424"/>
                </a:solidFill>
                <a:latin typeface="Lucida Sans"/>
                <a:cs typeface="Lucida Sans"/>
              </a:rPr>
              <a:t> </a:t>
            </a:r>
            <a:r>
              <a:rPr sz="1200" spc="-26">
                <a:solidFill>
                  <a:srgbClr val="242424"/>
                </a:solidFill>
                <a:latin typeface="Lucida Sans"/>
                <a:cs typeface="Lucida Sans"/>
              </a:rPr>
              <a:t>months.</a:t>
            </a:r>
            <a:r>
              <a:rPr sz="1200" spc="-44">
                <a:solidFill>
                  <a:srgbClr val="242424"/>
                </a:solidFill>
                <a:latin typeface="Lucida Sans"/>
                <a:cs typeface="Lucida Sans"/>
              </a:rPr>
              <a:t> </a:t>
            </a:r>
            <a:r>
              <a:rPr sz="1200" spc="-31">
                <a:solidFill>
                  <a:srgbClr val="242424"/>
                </a:solidFill>
                <a:latin typeface="Lucida Sans"/>
                <a:cs typeface="Lucida Sans"/>
              </a:rPr>
              <a:t>Overall,</a:t>
            </a:r>
            <a:r>
              <a:rPr sz="1200" spc="-66">
                <a:solidFill>
                  <a:srgbClr val="242424"/>
                </a:solidFill>
                <a:latin typeface="Lucida Sans"/>
                <a:cs typeface="Lucida Sans"/>
              </a:rPr>
              <a:t> </a:t>
            </a:r>
            <a:r>
              <a:rPr sz="1200">
                <a:solidFill>
                  <a:srgbClr val="242424"/>
                </a:solidFill>
                <a:latin typeface="Lucida Sans"/>
                <a:cs typeface="Lucida Sans"/>
              </a:rPr>
              <a:t>20%</a:t>
            </a:r>
            <a:r>
              <a:rPr sz="1200" spc="-40">
                <a:solidFill>
                  <a:srgbClr val="242424"/>
                </a:solidFill>
                <a:latin typeface="Lucida Sans"/>
                <a:cs typeface="Lucida Sans"/>
              </a:rPr>
              <a:t> </a:t>
            </a:r>
            <a:r>
              <a:rPr sz="1200" spc="-22">
                <a:solidFill>
                  <a:srgbClr val="242424"/>
                </a:solidFill>
                <a:latin typeface="Lucida Sans"/>
                <a:cs typeface="Lucida Sans"/>
              </a:rPr>
              <a:t>of </a:t>
            </a:r>
            <a:r>
              <a:rPr sz="1200" spc="-26">
                <a:solidFill>
                  <a:srgbClr val="242424"/>
                </a:solidFill>
                <a:latin typeface="Lucida Sans"/>
                <a:cs typeface="Lucida Sans"/>
              </a:rPr>
              <a:t>participants </a:t>
            </a:r>
            <a:r>
              <a:rPr sz="1200" spc="-22">
                <a:solidFill>
                  <a:srgbClr val="242424"/>
                </a:solidFill>
                <a:latin typeface="Lucida Sans"/>
                <a:cs typeface="Lucida Sans"/>
              </a:rPr>
              <a:t>experienced</a:t>
            </a:r>
            <a:r>
              <a:rPr sz="1200" spc="-26">
                <a:solidFill>
                  <a:srgbClr val="242424"/>
                </a:solidFill>
                <a:latin typeface="Lucida Sans"/>
                <a:cs typeface="Lucida Sans"/>
              </a:rPr>
              <a:t> </a:t>
            </a:r>
            <a:r>
              <a:rPr sz="1200" spc="-35">
                <a:solidFill>
                  <a:srgbClr val="242424"/>
                </a:solidFill>
                <a:latin typeface="Lucida Sans"/>
                <a:cs typeface="Lucida Sans"/>
              </a:rPr>
              <a:t>sexual</a:t>
            </a:r>
            <a:r>
              <a:rPr sz="1200" spc="-26">
                <a:solidFill>
                  <a:srgbClr val="242424"/>
                </a:solidFill>
                <a:latin typeface="Lucida Sans"/>
                <a:cs typeface="Lucida Sans"/>
              </a:rPr>
              <a:t> </a:t>
            </a:r>
            <a:r>
              <a:rPr sz="1200" spc="-9">
                <a:solidFill>
                  <a:srgbClr val="242424"/>
                </a:solidFill>
                <a:latin typeface="Lucida Sans"/>
                <a:cs typeface="Lucida Sans"/>
              </a:rPr>
              <a:t>harassment.</a:t>
            </a:r>
            <a:endParaRPr sz="1200">
              <a:latin typeface="Lucida Sans"/>
              <a:cs typeface="Lucida Sans"/>
            </a:endParaRPr>
          </a:p>
        </p:txBody>
      </p:sp>
      <p:sp>
        <p:nvSpPr>
          <p:cNvPr id="5" name="object 5"/>
          <p:cNvSpPr txBox="1"/>
          <p:nvPr/>
        </p:nvSpPr>
        <p:spPr>
          <a:xfrm>
            <a:off x="680570" y="2578250"/>
            <a:ext cx="5343937" cy="665021"/>
          </a:xfrm>
          <a:prstGeom prst="rect">
            <a:avLst/>
          </a:prstGeom>
        </p:spPr>
        <p:txBody>
          <a:bodyPr vert="horz" wrap="square" lIns="0" tIns="11206" rIns="0" bIns="0" rtlCol="0">
            <a:spAutoFit/>
          </a:bodyPr>
          <a:lstStyle/>
          <a:p>
            <a:pPr marL="11206" marR="4483">
              <a:lnSpc>
                <a:spcPct val="120800"/>
              </a:lnSpc>
              <a:spcBef>
                <a:spcPts val="88"/>
              </a:spcBef>
            </a:pPr>
            <a:r>
              <a:rPr sz="1200" spc="-40">
                <a:solidFill>
                  <a:srgbClr val="242424"/>
                </a:solidFill>
                <a:latin typeface="Lucida Sans"/>
                <a:cs typeface="Lucida Sans"/>
              </a:rPr>
              <a:t>The</a:t>
            </a:r>
            <a:r>
              <a:rPr sz="1200" spc="-35">
                <a:solidFill>
                  <a:srgbClr val="242424"/>
                </a:solidFill>
                <a:latin typeface="Lucida Sans"/>
                <a:cs typeface="Lucida Sans"/>
              </a:rPr>
              <a:t> highest </a:t>
            </a:r>
            <a:r>
              <a:rPr sz="1200" spc="-22">
                <a:solidFill>
                  <a:srgbClr val="242424"/>
                </a:solidFill>
                <a:latin typeface="Lucida Sans"/>
                <a:cs typeface="Lucida Sans"/>
              </a:rPr>
              <a:t>percentage</a:t>
            </a:r>
            <a:r>
              <a:rPr sz="1200" spc="-31">
                <a:solidFill>
                  <a:srgbClr val="242424"/>
                </a:solidFill>
                <a:latin typeface="Lucida Sans"/>
                <a:cs typeface="Lucida Sans"/>
              </a:rPr>
              <a:t> </a:t>
            </a:r>
            <a:r>
              <a:rPr sz="1200" spc="-26">
                <a:solidFill>
                  <a:srgbClr val="242424"/>
                </a:solidFill>
                <a:latin typeface="Lucida Sans"/>
                <a:cs typeface="Lucida Sans"/>
              </a:rPr>
              <a:t>of</a:t>
            </a:r>
            <a:r>
              <a:rPr sz="1200" spc="-35">
                <a:solidFill>
                  <a:srgbClr val="242424"/>
                </a:solidFill>
                <a:latin typeface="Lucida Sans"/>
                <a:cs typeface="Lucida Sans"/>
              </a:rPr>
              <a:t> </a:t>
            </a:r>
            <a:r>
              <a:rPr sz="1200" spc="-22">
                <a:solidFill>
                  <a:srgbClr val="242424"/>
                </a:solidFill>
                <a:latin typeface="Lucida Sans"/>
                <a:cs typeface="Lucida Sans"/>
              </a:rPr>
              <a:t>students</a:t>
            </a:r>
            <a:r>
              <a:rPr sz="1200" spc="-35">
                <a:solidFill>
                  <a:srgbClr val="242424"/>
                </a:solidFill>
                <a:latin typeface="Lucida Sans"/>
                <a:cs typeface="Lucida Sans"/>
              </a:rPr>
              <a:t> </a:t>
            </a:r>
            <a:r>
              <a:rPr sz="1200" spc="-26">
                <a:solidFill>
                  <a:srgbClr val="242424"/>
                </a:solidFill>
                <a:latin typeface="Lucida Sans"/>
                <a:cs typeface="Lucida Sans"/>
              </a:rPr>
              <a:t>expressed</a:t>
            </a:r>
            <a:r>
              <a:rPr sz="1200" spc="-31">
                <a:solidFill>
                  <a:srgbClr val="242424"/>
                </a:solidFill>
                <a:latin typeface="Lucida Sans"/>
                <a:cs typeface="Lucida Sans"/>
              </a:rPr>
              <a:t> </a:t>
            </a:r>
            <a:r>
              <a:rPr sz="1200" spc="-18">
                <a:solidFill>
                  <a:srgbClr val="242424"/>
                </a:solidFill>
                <a:latin typeface="Lucida Sans"/>
                <a:cs typeface="Lucida Sans"/>
              </a:rPr>
              <a:t>that someone</a:t>
            </a:r>
            <a:r>
              <a:rPr sz="1200" spc="-31">
                <a:solidFill>
                  <a:srgbClr val="242424"/>
                </a:solidFill>
                <a:latin typeface="Lucida Sans"/>
                <a:cs typeface="Lucida Sans"/>
              </a:rPr>
              <a:t> </a:t>
            </a:r>
            <a:r>
              <a:rPr sz="1200" spc="-57">
                <a:solidFill>
                  <a:srgbClr val="2C88B0"/>
                </a:solidFill>
                <a:latin typeface="Arial Black"/>
                <a:cs typeface="Arial Black"/>
              </a:rPr>
              <a:t>made</a:t>
            </a:r>
            <a:r>
              <a:rPr sz="1200" spc="-44">
                <a:solidFill>
                  <a:srgbClr val="2C88B0"/>
                </a:solidFill>
                <a:latin typeface="Arial Black"/>
                <a:cs typeface="Arial Black"/>
              </a:rPr>
              <a:t> </a:t>
            </a:r>
            <a:r>
              <a:rPr sz="1200" spc="-53">
                <a:solidFill>
                  <a:srgbClr val="2C88B0"/>
                </a:solidFill>
                <a:latin typeface="Arial Black"/>
                <a:cs typeface="Arial Black"/>
              </a:rPr>
              <a:t>unwanted</a:t>
            </a:r>
            <a:r>
              <a:rPr sz="1200" spc="-40">
                <a:solidFill>
                  <a:srgbClr val="2C88B0"/>
                </a:solidFill>
                <a:latin typeface="Arial Black"/>
                <a:cs typeface="Arial Black"/>
              </a:rPr>
              <a:t> </a:t>
            </a:r>
            <a:r>
              <a:rPr sz="1200" spc="-79">
                <a:solidFill>
                  <a:srgbClr val="2C88B0"/>
                </a:solidFill>
                <a:latin typeface="Arial Black"/>
                <a:cs typeface="Arial Black"/>
              </a:rPr>
              <a:t>sexual</a:t>
            </a:r>
            <a:r>
              <a:rPr sz="1200" spc="-44">
                <a:solidFill>
                  <a:srgbClr val="2C88B0"/>
                </a:solidFill>
                <a:latin typeface="Arial Black"/>
                <a:cs typeface="Arial Black"/>
              </a:rPr>
              <a:t> </a:t>
            </a:r>
            <a:r>
              <a:rPr sz="1200" spc="-84">
                <a:solidFill>
                  <a:srgbClr val="2C88B0"/>
                </a:solidFill>
                <a:latin typeface="Arial Black"/>
                <a:cs typeface="Arial Black"/>
              </a:rPr>
              <a:t>advances,</a:t>
            </a:r>
            <a:r>
              <a:rPr sz="1200" spc="-44">
                <a:solidFill>
                  <a:srgbClr val="2C88B0"/>
                </a:solidFill>
                <a:latin typeface="Arial Black"/>
                <a:cs typeface="Arial Black"/>
              </a:rPr>
              <a:t> comments, </a:t>
            </a:r>
            <a:r>
              <a:rPr sz="1200" spc="-79">
                <a:solidFill>
                  <a:srgbClr val="2C88B0"/>
                </a:solidFill>
                <a:latin typeface="Arial Black"/>
                <a:cs typeface="Arial Black"/>
              </a:rPr>
              <a:t>gestures,</a:t>
            </a:r>
            <a:r>
              <a:rPr sz="1200" spc="-53">
                <a:solidFill>
                  <a:srgbClr val="2C88B0"/>
                </a:solidFill>
                <a:latin typeface="Arial Black"/>
                <a:cs typeface="Arial Black"/>
              </a:rPr>
              <a:t> </a:t>
            </a:r>
            <a:r>
              <a:rPr sz="1200" spc="-31">
                <a:solidFill>
                  <a:srgbClr val="2C88B0"/>
                </a:solidFill>
                <a:latin typeface="Arial Black"/>
                <a:cs typeface="Arial Black"/>
              </a:rPr>
              <a:t>or</a:t>
            </a:r>
            <a:r>
              <a:rPr sz="1200" spc="-49">
                <a:solidFill>
                  <a:srgbClr val="2C88B0"/>
                </a:solidFill>
                <a:latin typeface="Arial Black"/>
                <a:cs typeface="Arial Black"/>
              </a:rPr>
              <a:t> </a:t>
            </a:r>
            <a:r>
              <a:rPr sz="1200" spc="-79">
                <a:solidFill>
                  <a:srgbClr val="2C88B0"/>
                </a:solidFill>
                <a:latin typeface="Arial Black"/>
                <a:cs typeface="Arial Black"/>
              </a:rPr>
              <a:t>jokes</a:t>
            </a:r>
            <a:r>
              <a:rPr sz="1200" spc="-53">
                <a:solidFill>
                  <a:srgbClr val="2C88B0"/>
                </a:solidFill>
                <a:latin typeface="Arial Black"/>
                <a:cs typeface="Arial Black"/>
              </a:rPr>
              <a:t> toward</a:t>
            </a:r>
            <a:r>
              <a:rPr sz="1200" spc="-49">
                <a:solidFill>
                  <a:srgbClr val="2C88B0"/>
                </a:solidFill>
                <a:latin typeface="Arial Black"/>
                <a:cs typeface="Arial Black"/>
              </a:rPr>
              <a:t> </a:t>
            </a:r>
            <a:r>
              <a:rPr sz="1200" spc="-44">
                <a:solidFill>
                  <a:srgbClr val="2C88B0"/>
                </a:solidFill>
                <a:latin typeface="Arial Black"/>
                <a:cs typeface="Arial Black"/>
              </a:rPr>
              <a:t>them</a:t>
            </a:r>
            <a:r>
              <a:rPr sz="1200" spc="-66">
                <a:solidFill>
                  <a:srgbClr val="2C88B0"/>
                </a:solidFill>
                <a:latin typeface="Arial Black"/>
                <a:cs typeface="Arial Black"/>
              </a:rPr>
              <a:t> </a:t>
            </a:r>
            <a:r>
              <a:rPr sz="1200" spc="-9">
                <a:solidFill>
                  <a:srgbClr val="2C88B0"/>
                </a:solidFill>
                <a:latin typeface="Arial Black"/>
                <a:cs typeface="Arial Black"/>
              </a:rPr>
              <a:t>(16%)</a:t>
            </a:r>
            <a:r>
              <a:rPr sz="1200" spc="-9">
                <a:solidFill>
                  <a:srgbClr val="242424"/>
                </a:solidFill>
                <a:latin typeface="Lucida Sans"/>
                <a:cs typeface="Lucida Sans"/>
              </a:rPr>
              <a:t>.</a:t>
            </a:r>
            <a:endParaRPr sz="1200">
              <a:latin typeface="Lucida Sans"/>
              <a:cs typeface="Lucida Sans"/>
            </a:endParaRPr>
          </a:p>
        </p:txBody>
      </p:sp>
      <p:sp>
        <p:nvSpPr>
          <p:cNvPr id="6" name="object 6"/>
          <p:cNvSpPr txBox="1"/>
          <p:nvPr/>
        </p:nvSpPr>
        <p:spPr>
          <a:xfrm>
            <a:off x="975232" y="3521497"/>
            <a:ext cx="5374768" cy="2046616"/>
          </a:xfrm>
          <a:prstGeom prst="rect">
            <a:avLst/>
          </a:prstGeom>
        </p:spPr>
        <p:txBody>
          <a:bodyPr vert="horz" wrap="square" lIns="0" tIns="11206" rIns="0" bIns="0" rtlCol="0">
            <a:spAutoFit/>
          </a:bodyPr>
          <a:lstStyle/>
          <a:p>
            <a:pPr marL="182096" marR="211242" indent="-171450">
              <a:lnSpc>
                <a:spcPct val="120800"/>
              </a:lnSpc>
              <a:spcBef>
                <a:spcPts val="88"/>
              </a:spcBef>
              <a:buClr>
                <a:srgbClr val="242424"/>
              </a:buClr>
              <a:buFont typeface="Arial" panose="020B0604020202020204" pitchFamily="34" charset="0"/>
              <a:buChar char="•"/>
              <a:tabLst>
                <a:tab pos="161934" algn="l"/>
              </a:tabLst>
            </a:pPr>
            <a:r>
              <a:rPr sz="1200" spc="-110">
                <a:solidFill>
                  <a:srgbClr val="2C88B0"/>
                </a:solidFill>
                <a:latin typeface="Arial Black"/>
                <a:cs typeface="Arial Black"/>
              </a:rPr>
              <a:t>7%</a:t>
            </a:r>
            <a:r>
              <a:rPr sz="1200" spc="-53">
                <a:solidFill>
                  <a:srgbClr val="2C88B0"/>
                </a:solidFill>
                <a:latin typeface="Arial Black"/>
                <a:cs typeface="Arial Black"/>
              </a:rPr>
              <a:t> </a:t>
            </a:r>
            <a:r>
              <a:rPr sz="1200" spc="-26">
                <a:solidFill>
                  <a:srgbClr val="242424"/>
                </a:solidFill>
                <a:latin typeface="Lucida Sans"/>
                <a:cs typeface="Lucida Sans"/>
              </a:rPr>
              <a:t>indicated</a:t>
            </a:r>
            <a:r>
              <a:rPr sz="1200" spc="-31">
                <a:solidFill>
                  <a:srgbClr val="242424"/>
                </a:solidFill>
                <a:latin typeface="Lucida Sans"/>
                <a:cs typeface="Lucida Sans"/>
              </a:rPr>
              <a:t> </a:t>
            </a:r>
            <a:r>
              <a:rPr sz="1200" spc="-18">
                <a:solidFill>
                  <a:srgbClr val="242424"/>
                </a:solidFill>
                <a:latin typeface="Lucida Sans"/>
                <a:cs typeface="Lucida Sans"/>
              </a:rPr>
              <a:t>someone</a:t>
            </a:r>
            <a:r>
              <a:rPr sz="1200" spc="-44">
                <a:solidFill>
                  <a:srgbClr val="242424"/>
                </a:solidFill>
                <a:latin typeface="Lucida Sans"/>
                <a:cs typeface="Lucida Sans"/>
              </a:rPr>
              <a:t> </a:t>
            </a:r>
            <a:r>
              <a:rPr sz="1200" spc="-31">
                <a:solidFill>
                  <a:srgbClr val="242424"/>
                </a:solidFill>
                <a:latin typeface="Lucida Sans"/>
                <a:cs typeface="Lucida Sans"/>
              </a:rPr>
              <a:t>continuously</a:t>
            </a:r>
            <a:r>
              <a:rPr sz="1200" spc="-35">
                <a:solidFill>
                  <a:srgbClr val="242424"/>
                </a:solidFill>
                <a:latin typeface="Lucida Sans"/>
                <a:cs typeface="Lucida Sans"/>
              </a:rPr>
              <a:t> </a:t>
            </a:r>
            <a:r>
              <a:rPr sz="1200" spc="-26">
                <a:solidFill>
                  <a:srgbClr val="242424"/>
                </a:solidFill>
                <a:latin typeface="Lucida Sans"/>
                <a:cs typeface="Lucida Sans"/>
              </a:rPr>
              <a:t>asked</a:t>
            </a:r>
            <a:r>
              <a:rPr sz="1200" spc="-31">
                <a:solidFill>
                  <a:srgbClr val="242424"/>
                </a:solidFill>
                <a:latin typeface="Lucida Sans"/>
                <a:cs typeface="Lucida Sans"/>
              </a:rPr>
              <a:t> </a:t>
            </a:r>
            <a:r>
              <a:rPr sz="1200" spc="-9">
                <a:solidFill>
                  <a:srgbClr val="242424"/>
                </a:solidFill>
                <a:latin typeface="Lucida Sans"/>
                <a:cs typeface="Lucida Sans"/>
              </a:rPr>
              <a:t>them</a:t>
            </a:r>
            <a:r>
              <a:rPr sz="1200" spc="-35">
                <a:solidFill>
                  <a:srgbClr val="242424"/>
                </a:solidFill>
                <a:latin typeface="Lucida Sans"/>
                <a:cs typeface="Lucida Sans"/>
              </a:rPr>
              <a:t> </a:t>
            </a:r>
            <a:r>
              <a:rPr sz="1200" spc="-22">
                <a:solidFill>
                  <a:srgbClr val="242424"/>
                </a:solidFill>
                <a:latin typeface="Lucida Sans"/>
                <a:cs typeface="Lucida Sans"/>
              </a:rPr>
              <a:t>to </a:t>
            </a:r>
            <a:r>
              <a:rPr sz="1200" spc="-31">
                <a:solidFill>
                  <a:srgbClr val="242424"/>
                </a:solidFill>
                <a:latin typeface="Lucida Sans"/>
                <a:cs typeface="Lucida Sans"/>
              </a:rPr>
              <a:t>hang</a:t>
            </a:r>
            <a:r>
              <a:rPr sz="1200" spc="-53">
                <a:solidFill>
                  <a:srgbClr val="242424"/>
                </a:solidFill>
                <a:latin typeface="Lucida Sans"/>
                <a:cs typeface="Lucida Sans"/>
              </a:rPr>
              <a:t> </a:t>
            </a:r>
            <a:r>
              <a:rPr sz="1200" spc="-18">
                <a:solidFill>
                  <a:srgbClr val="242424"/>
                </a:solidFill>
                <a:latin typeface="Lucida Sans"/>
                <a:cs typeface="Lucida Sans"/>
              </a:rPr>
              <a:t>out</a:t>
            </a:r>
            <a:r>
              <a:rPr sz="1200" spc="-49">
                <a:solidFill>
                  <a:srgbClr val="242424"/>
                </a:solidFill>
                <a:latin typeface="Lucida Sans"/>
                <a:cs typeface="Lucida Sans"/>
              </a:rPr>
              <a:t> </a:t>
            </a:r>
            <a:r>
              <a:rPr sz="1200">
                <a:solidFill>
                  <a:srgbClr val="242424"/>
                </a:solidFill>
                <a:latin typeface="Lucida Sans"/>
                <a:cs typeface="Lucida Sans"/>
              </a:rPr>
              <a:t>or</a:t>
            </a:r>
            <a:r>
              <a:rPr sz="1200" spc="-53">
                <a:solidFill>
                  <a:srgbClr val="242424"/>
                </a:solidFill>
                <a:latin typeface="Lucida Sans"/>
                <a:cs typeface="Lucida Sans"/>
              </a:rPr>
              <a:t> </a:t>
            </a:r>
            <a:r>
              <a:rPr sz="1200" spc="-35">
                <a:solidFill>
                  <a:srgbClr val="242424"/>
                </a:solidFill>
                <a:latin typeface="Lucida Sans"/>
                <a:cs typeface="Lucida Sans"/>
              </a:rPr>
              <a:t>hook</a:t>
            </a:r>
            <a:r>
              <a:rPr sz="1200" spc="-49">
                <a:solidFill>
                  <a:srgbClr val="242424"/>
                </a:solidFill>
                <a:latin typeface="Lucida Sans"/>
                <a:cs typeface="Lucida Sans"/>
              </a:rPr>
              <a:t> </a:t>
            </a:r>
            <a:r>
              <a:rPr sz="1200" spc="-9">
                <a:solidFill>
                  <a:srgbClr val="242424"/>
                </a:solidFill>
                <a:latin typeface="Lucida Sans"/>
                <a:cs typeface="Lucida Sans"/>
              </a:rPr>
              <a:t>up</a:t>
            </a:r>
            <a:r>
              <a:rPr sz="1200" spc="-53">
                <a:solidFill>
                  <a:srgbClr val="242424"/>
                </a:solidFill>
                <a:latin typeface="Lucida Sans"/>
                <a:cs typeface="Lucida Sans"/>
              </a:rPr>
              <a:t> </a:t>
            </a:r>
            <a:r>
              <a:rPr sz="1200" spc="-22">
                <a:solidFill>
                  <a:srgbClr val="242424"/>
                </a:solidFill>
                <a:latin typeface="Lucida Sans"/>
                <a:cs typeface="Lucida Sans"/>
              </a:rPr>
              <a:t>despite</a:t>
            </a:r>
            <a:r>
              <a:rPr sz="1200" spc="-49">
                <a:solidFill>
                  <a:srgbClr val="242424"/>
                </a:solidFill>
                <a:latin typeface="Lucida Sans"/>
                <a:cs typeface="Lucida Sans"/>
              </a:rPr>
              <a:t> </a:t>
            </a:r>
            <a:r>
              <a:rPr sz="1200" spc="-40">
                <a:solidFill>
                  <a:srgbClr val="242424"/>
                </a:solidFill>
                <a:latin typeface="Lucida Sans"/>
                <a:cs typeface="Lucida Sans"/>
              </a:rPr>
              <a:t>saying</a:t>
            </a:r>
            <a:r>
              <a:rPr sz="1200" spc="-53">
                <a:solidFill>
                  <a:srgbClr val="242424"/>
                </a:solidFill>
                <a:latin typeface="Lucida Sans"/>
                <a:cs typeface="Lucida Sans"/>
              </a:rPr>
              <a:t> </a:t>
            </a:r>
            <a:r>
              <a:rPr sz="1200" spc="-22">
                <a:solidFill>
                  <a:srgbClr val="242424"/>
                </a:solidFill>
                <a:latin typeface="Lucida Sans"/>
                <a:cs typeface="Lucida Sans"/>
              </a:rPr>
              <a:t>no</a:t>
            </a:r>
            <a:endParaRPr sz="1200">
              <a:latin typeface="Lucida Sans"/>
              <a:cs typeface="Lucida Sans"/>
            </a:endParaRPr>
          </a:p>
          <a:p>
            <a:pPr marL="182097" marR="178743" indent="-171450">
              <a:lnSpc>
                <a:spcPct val="120800"/>
              </a:lnSpc>
              <a:spcBef>
                <a:spcPts val="529"/>
              </a:spcBef>
              <a:buClr>
                <a:srgbClr val="004C97"/>
              </a:buClr>
              <a:buFont typeface="Arial" panose="020B0604020202020204" pitchFamily="34" charset="0"/>
              <a:buChar char="•"/>
              <a:tabLst>
                <a:tab pos="161934" algn="l"/>
              </a:tabLst>
            </a:pPr>
            <a:r>
              <a:rPr sz="1200" spc="-110">
                <a:solidFill>
                  <a:srgbClr val="2C88B0"/>
                </a:solidFill>
                <a:latin typeface="Arial Black"/>
                <a:cs typeface="Arial Black"/>
              </a:rPr>
              <a:t>4%</a:t>
            </a:r>
            <a:r>
              <a:rPr sz="1200" spc="-66">
                <a:solidFill>
                  <a:srgbClr val="2C88B0"/>
                </a:solidFill>
                <a:latin typeface="Arial Black"/>
                <a:cs typeface="Arial Black"/>
              </a:rPr>
              <a:t> </a:t>
            </a:r>
            <a:r>
              <a:rPr sz="1200" spc="-26">
                <a:solidFill>
                  <a:srgbClr val="242424"/>
                </a:solidFill>
                <a:latin typeface="Lucida Sans"/>
                <a:cs typeface="Lucida Sans"/>
              </a:rPr>
              <a:t>indicated</a:t>
            </a:r>
            <a:r>
              <a:rPr sz="1200" spc="-49">
                <a:solidFill>
                  <a:srgbClr val="242424"/>
                </a:solidFill>
                <a:latin typeface="Lucida Sans"/>
                <a:cs typeface="Lucida Sans"/>
              </a:rPr>
              <a:t> </a:t>
            </a:r>
            <a:r>
              <a:rPr sz="1200" spc="-18">
                <a:solidFill>
                  <a:srgbClr val="242424"/>
                </a:solidFill>
                <a:latin typeface="Lucida Sans"/>
                <a:cs typeface="Lucida Sans"/>
              </a:rPr>
              <a:t>someone</a:t>
            </a:r>
            <a:r>
              <a:rPr sz="1200" spc="-57">
                <a:solidFill>
                  <a:srgbClr val="242424"/>
                </a:solidFill>
                <a:latin typeface="Lucida Sans"/>
                <a:cs typeface="Lucida Sans"/>
              </a:rPr>
              <a:t> </a:t>
            </a:r>
            <a:r>
              <a:rPr sz="1200" spc="-18">
                <a:solidFill>
                  <a:srgbClr val="242424"/>
                </a:solidFill>
                <a:latin typeface="Lucida Sans"/>
                <a:cs typeface="Lucida Sans"/>
              </a:rPr>
              <a:t>sent</a:t>
            </a:r>
            <a:r>
              <a:rPr sz="1200" spc="-49">
                <a:solidFill>
                  <a:srgbClr val="242424"/>
                </a:solidFill>
                <a:latin typeface="Lucida Sans"/>
                <a:cs typeface="Lucida Sans"/>
              </a:rPr>
              <a:t> </a:t>
            </a:r>
            <a:r>
              <a:rPr sz="1200">
                <a:solidFill>
                  <a:srgbClr val="242424"/>
                </a:solidFill>
                <a:latin typeface="Lucida Sans"/>
                <a:cs typeface="Lucida Sans"/>
              </a:rPr>
              <a:t>or</a:t>
            </a:r>
            <a:r>
              <a:rPr sz="1200" spc="-44">
                <a:solidFill>
                  <a:srgbClr val="242424"/>
                </a:solidFill>
                <a:latin typeface="Lucida Sans"/>
                <a:cs typeface="Lucida Sans"/>
              </a:rPr>
              <a:t> </a:t>
            </a:r>
            <a:r>
              <a:rPr sz="1200" spc="-18">
                <a:solidFill>
                  <a:srgbClr val="242424"/>
                </a:solidFill>
                <a:latin typeface="Lucida Sans"/>
                <a:cs typeface="Lucida Sans"/>
              </a:rPr>
              <a:t>showed</a:t>
            </a:r>
            <a:r>
              <a:rPr sz="1200" spc="-49">
                <a:solidFill>
                  <a:srgbClr val="242424"/>
                </a:solidFill>
                <a:latin typeface="Lucida Sans"/>
                <a:cs typeface="Lucida Sans"/>
              </a:rPr>
              <a:t> </a:t>
            </a:r>
            <a:r>
              <a:rPr sz="1200" spc="-9">
                <a:solidFill>
                  <a:srgbClr val="242424"/>
                </a:solidFill>
                <a:latin typeface="Lucida Sans"/>
                <a:cs typeface="Lucida Sans"/>
              </a:rPr>
              <a:t>them</a:t>
            </a:r>
            <a:r>
              <a:rPr sz="1200" spc="-49">
                <a:solidFill>
                  <a:srgbClr val="242424"/>
                </a:solidFill>
                <a:latin typeface="Lucida Sans"/>
                <a:cs typeface="Lucida Sans"/>
              </a:rPr>
              <a:t> </a:t>
            </a:r>
            <a:r>
              <a:rPr sz="1200" spc="-9">
                <a:solidFill>
                  <a:srgbClr val="242424"/>
                </a:solidFill>
                <a:latin typeface="Lucida Sans"/>
                <a:cs typeface="Lucida Sans"/>
              </a:rPr>
              <a:t>sexual </a:t>
            </a:r>
            <a:r>
              <a:rPr sz="1200" spc="-22">
                <a:solidFill>
                  <a:srgbClr val="242424"/>
                </a:solidFill>
                <a:latin typeface="Lucida Sans"/>
                <a:cs typeface="Lucida Sans"/>
              </a:rPr>
              <a:t>photos</a:t>
            </a:r>
            <a:r>
              <a:rPr sz="1200" spc="-57">
                <a:solidFill>
                  <a:srgbClr val="242424"/>
                </a:solidFill>
                <a:latin typeface="Lucida Sans"/>
                <a:cs typeface="Lucida Sans"/>
              </a:rPr>
              <a:t> </a:t>
            </a:r>
            <a:r>
              <a:rPr sz="1200">
                <a:solidFill>
                  <a:srgbClr val="242424"/>
                </a:solidFill>
                <a:latin typeface="Lucida Sans"/>
                <a:cs typeface="Lucida Sans"/>
              </a:rPr>
              <a:t>or</a:t>
            </a:r>
            <a:r>
              <a:rPr sz="1200" spc="-53">
                <a:solidFill>
                  <a:srgbClr val="242424"/>
                </a:solidFill>
                <a:latin typeface="Lucida Sans"/>
                <a:cs typeface="Lucida Sans"/>
              </a:rPr>
              <a:t> </a:t>
            </a:r>
            <a:r>
              <a:rPr sz="1200" spc="-22">
                <a:solidFill>
                  <a:srgbClr val="242424"/>
                </a:solidFill>
                <a:latin typeface="Lucida Sans"/>
                <a:cs typeface="Lucida Sans"/>
              </a:rPr>
              <a:t>videos</a:t>
            </a:r>
            <a:r>
              <a:rPr sz="1200" spc="-57">
                <a:solidFill>
                  <a:srgbClr val="242424"/>
                </a:solidFill>
                <a:latin typeface="Lucida Sans"/>
                <a:cs typeface="Lucida Sans"/>
              </a:rPr>
              <a:t> </a:t>
            </a:r>
            <a:r>
              <a:rPr sz="1200" spc="-18">
                <a:solidFill>
                  <a:srgbClr val="242424"/>
                </a:solidFill>
                <a:latin typeface="Lucida Sans"/>
                <a:cs typeface="Lucida Sans"/>
              </a:rPr>
              <a:t>that</a:t>
            </a:r>
            <a:r>
              <a:rPr sz="1200" spc="-53">
                <a:solidFill>
                  <a:srgbClr val="242424"/>
                </a:solidFill>
                <a:latin typeface="Lucida Sans"/>
                <a:cs typeface="Lucida Sans"/>
              </a:rPr>
              <a:t> </a:t>
            </a:r>
            <a:r>
              <a:rPr sz="1200" spc="-18">
                <a:solidFill>
                  <a:srgbClr val="242424"/>
                </a:solidFill>
                <a:latin typeface="Lucida Sans"/>
                <a:cs typeface="Lucida Sans"/>
              </a:rPr>
              <a:t>they</a:t>
            </a:r>
            <a:r>
              <a:rPr sz="1200" spc="-53">
                <a:solidFill>
                  <a:srgbClr val="242424"/>
                </a:solidFill>
                <a:latin typeface="Lucida Sans"/>
                <a:cs typeface="Lucida Sans"/>
              </a:rPr>
              <a:t> </a:t>
            </a:r>
            <a:r>
              <a:rPr sz="1200" spc="-31">
                <a:solidFill>
                  <a:srgbClr val="242424"/>
                </a:solidFill>
                <a:latin typeface="Lucida Sans"/>
                <a:cs typeface="Lucida Sans"/>
              </a:rPr>
              <a:t>did</a:t>
            </a:r>
            <a:r>
              <a:rPr sz="1200" spc="-57">
                <a:solidFill>
                  <a:srgbClr val="242424"/>
                </a:solidFill>
                <a:latin typeface="Lucida Sans"/>
                <a:cs typeface="Lucida Sans"/>
              </a:rPr>
              <a:t> </a:t>
            </a:r>
            <a:r>
              <a:rPr sz="1200" spc="-18">
                <a:solidFill>
                  <a:srgbClr val="242424"/>
                </a:solidFill>
                <a:latin typeface="Lucida Sans"/>
                <a:cs typeface="Lucida Sans"/>
              </a:rPr>
              <a:t>not</a:t>
            </a:r>
            <a:r>
              <a:rPr sz="1200" spc="-53">
                <a:solidFill>
                  <a:srgbClr val="242424"/>
                </a:solidFill>
                <a:latin typeface="Lucida Sans"/>
                <a:cs typeface="Lucida Sans"/>
              </a:rPr>
              <a:t> </a:t>
            </a:r>
            <a:r>
              <a:rPr sz="1200" spc="-40">
                <a:solidFill>
                  <a:srgbClr val="242424"/>
                </a:solidFill>
                <a:latin typeface="Lucida Sans"/>
                <a:cs typeface="Lucida Sans"/>
              </a:rPr>
              <a:t>ask</a:t>
            </a:r>
            <a:r>
              <a:rPr sz="1200" spc="-53">
                <a:solidFill>
                  <a:srgbClr val="242424"/>
                </a:solidFill>
                <a:latin typeface="Lucida Sans"/>
                <a:cs typeface="Lucida Sans"/>
              </a:rPr>
              <a:t> </a:t>
            </a:r>
            <a:r>
              <a:rPr sz="1200" spc="-18">
                <a:solidFill>
                  <a:srgbClr val="242424"/>
                </a:solidFill>
                <a:latin typeface="Lucida Sans"/>
                <a:cs typeface="Lucida Sans"/>
              </a:rPr>
              <a:t>to</a:t>
            </a:r>
            <a:r>
              <a:rPr sz="1200" spc="-57">
                <a:solidFill>
                  <a:srgbClr val="242424"/>
                </a:solidFill>
                <a:latin typeface="Lucida Sans"/>
                <a:cs typeface="Lucida Sans"/>
              </a:rPr>
              <a:t> </a:t>
            </a:r>
            <a:r>
              <a:rPr sz="1200" spc="-22">
                <a:solidFill>
                  <a:srgbClr val="242424"/>
                </a:solidFill>
                <a:latin typeface="Lucida Sans"/>
                <a:cs typeface="Lucida Sans"/>
              </a:rPr>
              <a:t>see</a:t>
            </a:r>
            <a:endParaRPr sz="1200">
              <a:latin typeface="Lucida Sans"/>
              <a:cs typeface="Lucida Sans"/>
            </a:endParaRPr>
          </a:p>
          <a:p>
            <a:pPr marL="182097" marR="4483" indent="-171450">
              <a:lnSpc>
                <a:spcPct val="120800"/>
              </a:lnSpc>
              <a:spcBef>
                <a:spcPts val="794"/>
              </a:spcBef>
              <a:buClr>
                <a:srgbClr val="004C97"/>
              </a:buClr>
              <a:buFont typeface="Arial" panose="020B0604020202020204" pitchFamily="34" charset="0"/>
              <a:buChar char="•"/>
              <a:tabLst>
                <a:tab pos="161934" algn="l"/>
              </a:tabLst>
            </a:pPr>
            <a:r>
              <a:rPr sz="1200" spc="-110">
                <a:solidFill>
                  <a:srgbClr val="2C88B0"/>
                </a:solidFill>
                <a:latin typeface="Arial Black"/>
                <a:cs typeface="Arial Black"/>
              </a:rPr>
              <a:t>2%</a:t>
            </a:r>
            <a:r>
              <a:rPr sz="1200" spc="-66">
                <a:solidFill>
                  <a:srgbClr val="2C88B0"/>
                </a:solidFill>
                <a:latin typeface="Arial Black"/>
                <a:cs typeface="Arial Black"/>
              </a:rPr>
              <a:t> </a:t>
            </a:r>
            <a:r>
              <a:rPr sz="1200" spc="-26">
                <a:solidFill>
                  <a:srgbClr val="242424"/>
                </a:solidFill>
                <a:latin typeface="Lucida Sans"/>
                <a:cs typeface="Lucida Sans"/>
              </a:rPr>
              <a:t>indicated</a:t>
            </a:r>
            <a:r>
              <a:rPr sz="1200" spc="-44">
                <a:solidFill>
                  <a:srgbClr val="242424"/>
                </a:solidFill>
                <a:latin typeface="Lucida Sans"/>
                <a:cs typeface="Lucida Sans"/>
              </a:rPr>
              <a:t> </a:t>
            </a:r>
            <a:r>
              <a:rPr sz="1200" spc="-18">
                <a:solidFill>
                  <a:srgbClr val="242424"/>
                </a:solidFill>
                <a:latin typeface="Lucida Sans"/>
                <a:cs typeface="Lucida Sans"/>
              </a:rPr>
              <a:t>someone</a:t>
            </a:r>
            <a:r>
              <a:rPr sz="1200" spc="-53">
                <a:solidFill>
                  <a:srgbClr val="242424"/>
                </a:solidFill>
                <a:latin typeface="Lucida Sans"/>
                <a:cs typeface="Lucida Sans"/>
              </a:rPr>
              <a:t> </a:t>
            </a:r>
            <a:r>
              <a:rPr sz="1200" spc="-18">
                <a:solidFill>
                  <a:srgbClr val="242424"/>
                </a:solidFill>
                <a:latin typeface="Lucida Sans"/>
                <a:cs typeface="Lucida Sans"/>
              </a:rPr>
              <a:t>shared</a:t>
            </a:r>
            <a:r>
              <a:rPr sz="1200" spc="-44">
                <a:solidFill>
                  <a:srgbClr val="242424"/>
                </a:solidFill>
                <a:latin typeface="Lucida Sans"/>
                <a:cs typeface="Lucida Sans"/>
              </a:rPr>
              <a:t> </a:t>
            </a:r>
            <a:r>
              <a:rPr sz="1200">
                <a:solidFill>
                  <a:srgbClr val="242424"/>
                </a:solidFill>
                <a:latin typeface="Lucida Sans"/>
                <a:cs typeface="Lucida Sans"/>
              </a:rPr>
              <a:t>or</a:t>
            </a:r>
            <a:r>
              <a:rPr sz="1200" spc="-44">
                <a:solidFill>
                  <a:srgbClr val="242424"/>
                </a:solidFill>
                <a:latin typeface="Lucida Sans"/>
                <a:cs typeface="Lucida Sans"/>
              </a:rPr>
              <a:t> </a:t>
            </a:r>
            <a:r>
              <a:rPr sz="1200" spc="-9">
                <a:solidFill>
                  <a:srgbClr val="242424"/>
                </a:solidFill>
                <a:latin typeface="Lucida Sans"/>
                <a:cs typeface="Lucida Sans"/>
              </a:rPr>
              <a:t>threatened</a:t>
            </a:r>
            <a:r>
              <a:rPr sz="1200" spc="-44">
                <a:solidFill>
                  <a:srgbClr val="242424"/>
                </a:solidFill>
                <a:latin typeface="Lucida Sans"/>
                <a:cs typeface="Lucida Sans"/>
              </a:rPr>
              <a:t> </a:t>
            </a:r>
            <a:r>
              <a:rPr sz="1200" spc="-18">
                <a:solidFill>
                  <a:srgbClr val="242424"/>
                </a:solidFill>
                <a:latin typeface="Lucida Sans"/>
                <a:cs typeface="Lucida Sans"/>
              </a:rPr>
              <a:t>to</a:t>
            </a:r>
            <a:r>
              <a:rPr sz="1200" spc="-44">
                <a:solidFill>
                  <a:srgbClr val="242424"/>
                </a:solidFill>
                <a:latin typeface="Lucida Sans"/>
                <a:cs typeface="Lucida Sans"/>
              </a:rPr>
              <a:t> </a:t>
            </a:r>
            <a:r>
              <a:rPr sz="1200" spc="-9">
                <a:solidFill>
                  <a:srgbClr val="242424"/>
                </a:solidFill>
                <a:latin typeface="Lucida Sans"/>
                <a:cs typeface="Lucida Sans"/>
              </a:rPr>
              <a:t>share </a:t>
            </a:r>
            <a:r>
              <a:rPr sz="1200" spc="-35">
                <a:solidFill>
                  <a:srgbClr val="242424"/>
                </a:solidFill>
                <a:latin typeface="Lucida Sans"/>
                <a:cs typeface="Lucida Sans"/>
              </a:rPr>
              <a:t>sexual</a:t>
            </a:r>
            <a:r>
              <a:rPr sz="1200" spc="-53">
                <a:solidFill>
                  <a:srgbClr val="242424"/>
                </a:solidFill>
                <a:latin typeface="Lucida Sans"/>
                <a:cs typeface="Lucida Sans"/>
              </a:rPr>
              <a:t> </a:t>
            </a:r>
            <a:r>
              <a:rPr sz="1200" spc="-31">
                <a:solidFill>
                  <a:srgbClr val="242424"/>
                </a:solidFill>
                <a:latin typeface="Lucida Sans"/>
                <a:cs typeface="Lucida Sans"/>
              </a:rPr>
              <a:t>photos,</a:t>
            </a:r>
            <a:r>
              <a:rPr sz="1200" spc="-53">
                <a:solidFill>
                  <a:srgbClr val="242424"/>
                </a:solidFill>
                <a:latin typeface="Lucida Sans"/>
                <a:cs typeface="Lucida Sans"/>
              </a:rPr>
              <a:t> </a:t>
            </a:r>
            <a:r>
              <a:rPr sz="1200" spc="-31">
                <a:solidFill>
                  <a:srgbClr val="242424"/>
                </a:solidFill>
                <a:latin typeface="Lucida Sans"/>
                <a:cs typeface="Lucida Sans"/>
              </a:rPr>
              <a:t>videos,</a:t>
            </a:r>
            <a:r>
              <a:rPr sz="1200" spc="-53">
                <a:solidFill>
                  <a:srgbClr val="242424"/>
                </a:solidFill>
                <a:latin typeface="Lucida Sans"/>
                <a:cs typeface="Lucida Sans"/>
              </a:rPr>
              <a:t> </a:t>
            </a:r>
            <a:r>
              <a:rPr sz="1200">
                <a:solidFill>
                  <a:srgbClr val="242424"/>
                </a:solidFill>
                <a:latin typeface="Lucida Sans"/>
                <a:cs typeface="Lucida Sans"/>
              </a:rPr>
              <a:t>or</a:t>
            </a:r>
            <a:r>
              <a:rPr sz="1200" spc="-53">
                <a:solidFill>
                  <a:srgbClr val="242424"/>
                </a:solidFill>
                <a:latin typeface="Lucida Sans"/>
                <a:cs typeface="Lucida Sans"/>
              </a:rPr>
              <a:t> </a:t>
            </a:r>
            <a:r>
              <a:rPr sz="1200" spc="-18">
                <a:solidFill>
                  <a:srgbClr val="242424"/>
                </a:solidFill>
                <a:latin typeface="Lucida Sans"/>
                <a:cs typeface="Lucida Sans"/>
              </a:rPr>
              <a:t>rumors</a:t>
            </a:r>
            <a:r>
              <a:rPr sz="1200" spc="-49">
                <a:solidFill>
                  <a:srgbClr val="242424"/>
                </a:solidFill>
                <a:latin typeface="Lucida Sans"/>
                <a:cs typeface="Lucida Sans"/>
              </a:rPr>
              <a:t> </a:t>
            </a:r>
            <a:r>
              <a:rPr sz="1200" spc="-26">
                <a:solidFill>
                  <a:srgbClr val="242424"/>
                </a:solidFill>
                <a:latin typeface="Lucida Sans"/>
                <a:cs typeface="Lucida Sans"/>
              </a:rPr>
              <a:t>of</a:t>
            </a:r>
            <a:r>
              <a:rPr sz="1200" spc="-53">
                <a:solidFill>
                  <a:srgbClr val="242424"/>
                </a:solidFill>
                <a:latin typeface="Lucida Sans"/>
                <a:cs typeface="Lucida Sans"/>
              </a:rPr>
              <a:t> </a:t>
            </a:r>
            <a:r>
              <a:rPr sz="1200" spc="-9">
                <a:solidFill>
                  <a:srgbClr val="242424"/>
                </a:solidFill>
                <a:latin typeface="Lucida Sans"/>
                <a:cs typeface="Lucida Sans"/>
              </a:rPr>
              <a:t>them</a:t>
            </a:r>
            <a:r>
              <a:rPr sz="1200" spc="-53">
                <a:solidFill>
                  <a:srgbClr val="242424"/>
                </a:solidFill>
                <a:latin typeface="Lucida Sans"/>
                <a:cs typeface="Lucida Sans"/>
              </a:rPr>
              <a:t> </a:t>
            </a:r>
            <a:r>
              <a:rPr sz="1200" spc="-18">
                <a:solidFill>
                  <a:srgbClr val="242424"/>
                </a:solidFill>
                <a:latin typeface="Lucida Sans"/>
                <a:cs typeface="Lucida Sans"/>
              </a:rPr>
              <a:t>that</a:t>
            </a:r>
            <a:r>
              <a:rPr sz="1200" spc="-53">
                <a:solidFill>
                  <a:srgbClr val="242424"/>
                </a:solidFill>
                <a:latin typeface="Lucida Sans"/>
                <a:cs typeface="Lucida Sans"/>
              </a:rPr>
              <a:t> </a:t>
            </a:r>
            <a:r>
              <a:rPr sz="1200" spc="-18">
                <a:solidFill>
                  <a:srgbClr val="242424"/>
                </a:solidFill>
                <a:latin typeface="Lucida Sans"/>
                <a:cs typeface="Lucida Sans"/>
              </a:rPr>
              <a:t>they</a:t>
            </a:r>
            <a:r>
              <a:rPr sz="1200" spc="-49">
                <a:solidFill>
                  <a:srgbClr val="242424"/>
                </a:solidFill>
                <a:latin typeface="Lucida Sans"/>
                <a:cs typeface="Lucida Sans"/>
              </a:rPr>
              <a:t> </a:t>
            </a:r>
            <a:r>
              <a:rPr sz="1200" spc="-22">
                <a:solidFill>
                  <a:srgbClr val="242424"/>
                </a:solidFill>
                <a:latin typeface="Lucida Sans"/>
                <a:cs typeface="Lucida Sans"/>
              </a:rPr>
              <a:t>did </a:t>
            </a:r>
            <a:r>
              <a:rPr sz="1200" spc="-18">
                <a:solidFill>
                  <a:srgbClr val="242424"/>
                </a:solidFill>
                <a:latin typeface="Lucida Sans"/>
                <a:cs typeface="Lucida Sans"/>
              </a:rPr>
              <a:t>not</a:t>
            </a:r>
            <a:r>
              <a:rPr sz="1200" spc="-66">
                <a:solidFill>
                  <a:srgbClr val="242424"/>
                </a:solidFill>
                <a:latin typeface="Lucida Sans"/>
                <a:cs typeface="Lucida Sans"/>
              </a:rPr>
              <a:t> </a:t>
            </a:r>
            <a:r>
              <a:rPr sz="1200" spc="-9">
                <a:solidFill>
                  <a:srgbClr val="242424"/>
                </a:solidFill>
                <a:latin typeface="Lucida Sans"/>
                <a:cs typeface="Lucida Sans"/>
              </a:rPr>
              <a:t>want</a:t>
            </a:r>
            <a:r>
              <a:rPr sz="1200" spc="-62">
                <a:solidFill>
                  <a:srgbClr val="242424"/>
                </a:solidFill>
                <a:latin typeface="Lucida Sans"/>
                <a:cs typeface="Lucida Sans"/>
              </a:rPr>
              <a:t> </a:t>
            </a:r>
            <a:r>
              <a:rPr sz="1200" spc="-9">
                <a:solidFill>
                  <a:srgbClr val="242424"/>
                </a:solidFill>
                <a:latin typeface="Lucida Sans"/>
                <a:cs typeface="Lucida Sans"/>
              </a:rPr>
              <a:t>shared</a:t>
            </a:r>
            <a:endParaRPr sz="1200">
              <a:latin typeface="Lucida Sans"/>
              <a:cs typeface="Lucida Sans"/>
            </a:endParaRPr>
          </a:p>
          <a:p>
            <a:pPr marL="182097" marR="216285" indent="-171450">
              <a:lnSpc>
                <a:spcPct val="120800"/>
              </a:lnSpc>
              <a:spcBef>
                <a:spcPts val="794"/>
              </a:spcBef>
              <a:buClr>
                <a:srgbClr val="004C97"/>
              </a:buClr>
              <a:buFont typeface="Arial" panose="020B0604020202020204" pitchFamily="34" charset="0"/>
              <a:buChar char="•"/>
              <a:tabLst>
                <a:tab pos="161934" algn="l"/>
              </a:tabLst>
            </a:pPr>
            <a:r>
              <a:rPr sz="1200" spc="-110">
                <a:solidFill>
                  <a:srgbClr val="2C88B0"/>
                </a:solidFill>
                <a:latin typeface="Arial Black"/>
                <a:cs typeface="Arial Black"/>
              </a:rPr>
              <a:t>2%</a:t>
            </a:r>
            <a:r>
              <a:rPr sz="1200" spc="-66">
                <a:solidFill>
                  <a:srgbClr val="2C88B0"/>
                </a:solidFill>
                <a:latin typeface="Arial Black"/>
                <a:cs typeface="Arial Black"/>
              </a:rPr>
              <a:t> </a:t>
            </a:r>
            <a:r>
              <a:rPr sz="1200" spc="-26">
                <a:solidFill>
                  <a:srgbClr val="242424"/>
                </a:solidFill>
                <a:latin typeface="Lucida Sans"/>
                <a:cs typeface="Lucida Sans"/>
              </a:rPr>
              <a:t>indicated</a:t>
            </a:r>
            <a:r>
              <a:rPr sz="1200" spc="-49">
                <a:solidFill>
                  <a:srgbClr val="242424"/>
                </a:solidFill>
                <a:latin typeface="Lucida Sans"/>
                <a:cs typeface="Lucida Sans"/>
              </a:rPr>
              <a:t> </a:t>
            </a:r>
            <a:r>
              <a:rPr sz="1200" spc="-18">
                <a:solidFill>
                  <a:srgbClr val="242424"/>
                </a:solidFill>
                <a:latin typeface="Lucida Sans"/>
                <a:cs typeface="Lucida Sans"/>
              </a:rPr>
              <a:t>someone</a:t>
            </a:r>
            <a:r>
              <a:rPr sz="1200" spc="-57">
                <a:solidFill>
                  <a:srgbClr val="242424"/>
                </a:solidFill>
                <a:latin typeface="Lucida Sans"/>
                <a:cs typeface="Lucida Sans"/>
              </a:rPr>
              <a:t> </a:t>
            </a:r>
            <a:r>
              <a:rPr sz="1200" spc="-9">
                <a:solidFill>
                  <a:srgbClr val="242424"/>
                </a:solidFill>
                <a:latin typeface="Lucida Sans"/>
                <a:cs typeface="Lucida Sans"/>
              </a:rPr>
              <a:t>threatened</a:t>
            </a:r>
            <a:r>
              <a:rPr sz="1200" spc="-49">
                <a:solidFill>
                  <a:srgbClr val="242424"/>
                </a:solidFill>
                <a:latin typeface="Lucida Sans"/>
                <a:cs typeface="Lucida Sans"/>
              </a:rPr>
              <a:t> </a:t>
            </a:r>
            <a:r>
              <a:rPr sz="1200" spc="-9">
                <a:solidFill>
                  <a:srgbClr val="242424"/>
                </a:solidFill>
                <a:latin typeface="Lucida Sans"/>
                <a:cs typeface="Lucida Sans"/>
              </a:rPr>
              <a:t>them</a:t>
            </a:r>
            <a:r>
              <a:rPr sz="1200" spc="-49">
                <a:solidFill>
                  <a:srgbClr val="242424"/>
                </a:solidFill>
                <a:latin typeface="Lucida Sans"/>
                <a:cs typeface="Lucida Sans"/>
              </a:rPr>
              <a:t> </a:t>
            </a:r>
            <a:r>
              <a:rPr sz="1200">
                <a:solidFill>
                  <a:srgbClr val="242424"/>
                </a:solidFill>
                <a:latin typeface="Lucida Sans"/>
                <a:cs typeface="Lucida Sans"/>
              </a:rPr>
              <a:t>or</a:t>
            </a:r>
            <a:r>
              <a:rPr sz="1200" spc="-49">
                <a:solidFill>
                  <a:srgbClr val="242424"/>
                </a:solidFill>
                <a:latin typeface="Lucida Sans"/>
                <a:cs typeface="Lucida Sans"/>
              </a:rPr>
              <a:t> </a:t>
            </a:r>
            <a:r>
              <a:rPr sz="1200" spc="-9">
                <a:solidFill>
                  <a:srgbClr val="242424"/>
                </a:solidFill>
                <a:latin typeface="Lucida Sans"/>
                <a:cs typeface="Lucida Sans"/>
              </a:rPr>
              <a:t>offered </a:t>
            </a:r>
            <a:r>
              <a:rPr sz="1200" spc="-31">
                <a:solidFill>
                  <a:srgbClr val="242424"/>
                </a:solidFill>
                <a:latin typeface="Lucida Sans"/>
                <a:cs typeface="Lucida Sans"/>
              </a:rPr>
              <a:t>something</a:t>
            </a:r>
            <a:r>
              <a:rPr sz="1200" spc="-49">
                <a:solidFill>
                  <a:srgbClr val="242424"/>
                </a:solidFill>
                <a:latin typeface="Lucida Sans"/>
                <a:cs typeface="Lucida Sans"/>
              </a:rPr>
              <a:t> </a:t>
            </a:r>
            <a:r>
              <a:rPr sz="1200" spc="-35">
                <a:solidFill>
                  <a:srgbClr val="242424"/>
                </a:solidFill>
                <a:latin typeface="Lucida Sans"/>
                <a:cs typeface="Lucida Sans"/>
              </a:rPr>
              <a:t>in</a:t>
            </a:r>
            <a:r>
              <a:rPr sz="1200" spc="-49">
                <a:solidFill>
                  <a:srgbClr val="242424"/>
                </a:solidFill>
                <a:latin typeface="Lucida Sans"/>
                <a:cs typeface="Lucida Sans"/>
              </a:rPr>
              <a:t> </a:t>
            </a:r>
            <a:r>
              <a:rPr sz="1200" spc="-9">
                <a:solidFill>
                  <a:srgbClr val="242424"/>
                </a:solidFill>
                <a:latin typeface="Lucida Sans"/>
                <a:cs typeface="Lucida Sans"/>
              </a:rPr>
              <a:t>return</a:t>
            </a:r>
            <a:r>
              <a:rPr sz="1200" spc="-44">
                <a:solidFill>
                  <a:srgbClr val="242424"/>
                </a:solidFill>
                <a:latin typeface="Lucida Sans"/>
                <a:cs typeface="Lucida Sans"/>
              </a:rPr>
              <a:t> </a:t>
            </a:r>
            <a:r>
              <a:rPr sz="1200" spc="-18">
                <a:solidFill>
                  <a:srgbClr val="242424"/>
                </a:solidFill>
                <a:latin typeface="Lucida Sans"/>
                <a:cs typeface="Lucida Sans"/>
              </a:rPr>
              <a:t>for</a:t>
            </a:r>
            <a:r>
              <a:rPr sz="1200" spc="-49">
                <a:solidFill>
                  <a:srgbClr val="242424"/>
                </a:solidFill>
                <a:latin typeface="Lucida Sans"/>
                <a:cs typeface="Lucida Sans"/>
              </a:rPr>
              <a:t> </a:t>
            </a:r>
            <a:r>
              <a:rPr sz="1200" spc="-35">
                <a:solidFill>
                  <a:srgbClr val="242424"/>
                </a:solidFill>
                <a:latin typeface="Lucida Sans"/>
                <a:cs typeface="Lucida Sans"/>
              </a:rPr>
              <a:t>sexual</a:t>
            </a:r>
            <a:r>
              <a:rPr sz="1200" spc="-49">
                <a:solidFill>
                  <a:srgbClr val="242424"/>
                </a:solidFill>
                <a:latin typeface="Lucida Sans"/>
                <a:cs typeface="Lucida Sans"/>
              </a:rPr>
              <a:t> </a:t>
            </a:r>
            <a:r>
              <a:rPr sz="1200" spc="-9">
                <a:solidFill>
                  <a:srgbClr val="242424"/>
                </a:solidFill>
                <a:latin typeface="Lucida Sans"/>
                <a:cs typeface="Lucida Sans"/>
              </a:rPr>
              <a:t>contact</a:t>
            </a:r>
            <a:endParaRPr sz="1200">
              <a:latin typeface="Lucida Sans"/>
              <a:cs typeface="Lucida Sans"/>
            </a:endParaRPr>
          </a:p>
        </p:txBody>
      </p:sp>
      <p:sp>
        <p:nvSpPr>
          <p:cNvPr id="7" name="object 7"/>
          <p:cNvSpPr txBox="1"/>
          <p:nvPr/>
        </p:nvSpPr>
        <p:spPr>
          <a:xfrm>
            <a:off x="680571" y="405260"/>
            <a:ext cx="2691093"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62">
                <a:solidFill>
                  <a:srgbClr val="B6B6B6"/>
                </a:solidFill>
                <a:latin typeface="Arial Black"/>
                <a:cs typeface="Arial Black"/>
              </a:rPr>
              <a:t> </a:t>
            </a:r>
            <a:r>
              <a:rPr sz="1235" spc="-141">
                <a:solidFill>
                  <a:srgbClr val="B6B6B6"/>
                </a:solidFill>
                <a:latin typeface="Arial Black"/>
                <a:cs typeface="Arial Black"/>
              </a:rPr>
              <a:t>HARASSMENT</a:t>
            </a:r>
            <a:r>
              <a:rPr sz="1235" spc="-57">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9">
                <a:solidFill>
                  <a:srgbClr val="B6B6B6"/>
                </a:solidFill>
                <a:latin typeface="Lucida Sans"/>
                <a:cs typeface="Lucida Sans"/>
              </a:rPr>
              <a:t>Prevalence</a:t>
            </a:r>
            <a:endParaRPr sz="1235">
              <a:latin typeface="Lucida Sans"/>
              <a:cs typeface="Lucida Sans"/>
            </a:endParaRPr>
          </a:p>
        </p:txBody>
      </p:sp>
      <p:sp>
        <p:nvSpPr>
          <p:cNvPr id="8" name="object 8"/>
          <p:cNvSpPr/>
          <p:nvPr/>
        </p:nvSpPr>
        <p:spPr>
          <a:xfrm>
            <a:off x="8149702" y="2402404"/>
            <a:ext cx="722779" cy="546847"/>
          </a:xfrm>
          <a:custGeom>
            <a:avLst/>
            <a:gdLst/>
            <a:ahLst/>
            <a:cxnLst/>
            <a:rect l="l" t="t" r="r" b="b"/>
            <a:pathLst>
              <a:path w="819150" h="619760">
                <a:moveTo>
                  <a:pt x="0" y="0"/>
                </a:moveTo>
                <a:lnTo>
                  <a:pt x="0" y="619197"/>
                </a:lnTo>
                <a:lnTo>
                  <a:pt x="819150" y="619197"/>
                </a:lnTo>
                <a:lnTo>
                  <a:pt x="819150"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149703" y="4086846"/>
            <a:ext cx="226919" cy="546847"/>
          </a:xfrm>
          <a:custGeom>
            <a:avLst/>
            <a:gdLst/>
            <a:ahLst/>
            <a:cxnLst/>
            <a:rect l="l" t="t" r="r" b="b"/>
            <a:pathLst>
              <a:path w="257175" h="619760">
                <a:moveTo>
                  <a:pt x="0" y="0"/>
                </a:moveTo>
                <a:lnTo>
                  <a:pt x="0" y="619197"/>
                </a:lnTo>
                <a:lnTo>
                  <a:pt x="257174" y="619197"/>
                </a:lnTo>
                <a:lnTo>
                  <a:pt x="257174"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149702" y="4929068"/>
            <a:ext cx="218515" cy="546847"/>
          </a:xfrm>
          <a:custGeom>
            <a:avLst/>
            <a:gdLst/>
            <a:ahLst/>
            <a:cxnLst/>
            <a:rect l="l" t="t" r="r" b="b"/>
            <a:pathLst>
              <a:path w="247650" h="619760">
                <a:moveTo>
                  <a:pt x="0" y="0"/>
                </a:moveTo>
                <a:lnTo>
                  <a:pt x="0" y="619197"/>
                </a:lnTo>
                <a:lnTo>
                  <a:pt x="247649" y="619197"/>
                </a:lnTo>
                <a:lnTo>
                  <a:pt x="247649" y="0"/>
                </a:lnTo>
                <a:lnTo>
                  <a:pt x="0" y="0"/>
                </a:lnTo>
                <a:close/>
              </a:path>
            </a:pathLst>
          </a:custGeom>
          <a:solidFill>
            <a:srgbClr val="2D89B0"/>
          </a:solidFill>
        </p:spPr>
        <p:txBody>
          <a:bodyPr wrap="square" lIns="0" tIns="0" rIns="0" bIns="0" rtlCol="0"/>
          <a:lstStyle/>
          <a:p>
            <a:endParaRPr sz="1588"/>
          </a:p>
        </p:txBody>
      </p:sp>
      <p:sp>
        <p:nvSpPr>
          <p:cNvPr id="11" name="object 11"/>
          <p:cNvSpPr txBox="1"/>
          <p:nvPr/>
        </p:nvSpPr>
        <p:spPr>
          <a:xfrm>
            <a:off x="7323268" y="1098308"/>
            <a:ext cx="2470337"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26</a:t>
            </a:r>
            <a:r>
              <a:rPr sz="971" spc="-49">
                <a:solidFill>
                  <a:srgbClr val="585858"/>
                </a:solidFill>
                <a:latin typeface="Arial Black"/>
                <a:cs typeface="Arial Black"/>
              </a:rPr>
              <a:t> </a:t>
            </a:r>
            <a:r>
              <a:rPr sz="971" spc="-71">
                <a:solidFill>
                  <a:srgbClr val="585858"/>
                </a:solidFill>
                <a:latin typeface="Arial Black"/>
                <a:cs typeface="Arial Black"/>
              </a:rPr>
              <a:t>Prevalence</a:t>
            </a:r>
            <a:r>
              <a:rPr sz="971" spc="-53">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75">
                <a:solidFill>
                  <a:srgbClr val="585858"/>
                </a:solidFill>
                <a:latin typeface="Arial Black"/>
                <a:cs typeface="Arial Black"/>
              </a:rPr>
              <a:t>sexual</a:t>
            </a:r>
            <a:r>
              <a:rPr sz="971" spc="-49">
                <a:solidFill>
                  <a:srgbClr val="585858"/>
                </a:solidFill>
                <a:latin typeface="Arial Black"/>
                <a:cs typeface="Arial Black"/>
              </a:rPr>
              <a:t> </a:t>
            </a:r>
            <a:r>
              <a:rPr sz="971" spc="-40">
                <a:solidFill>
                  <a:srgbClr val="585858"/>
                </a:solidFill>
                <a:latin typeface="Arial Black"/>
                <a:cs typeface="Arial Black"/>
              </a:rPr>
              <a:t>harassment</a:t>
            </a:r>
            <a:endParaRPr sz="971">
              <a:latin typeface="Arial Black"/>
              <a:cs typeface="Arial Black"/>
            </a:endParaRPr>
          </a:p>
        </p:txBody>
      </p:sp>
      <p:sp>
        <p:nvSpPr>
          <p:cNvPr id="12" name="object 12"/>
          <p:cNvSpPr txBox="1"/>
          <p:nvPr/>
        </p:nvSpPr>
        <p:spPr>
          <a:xfrm>
            <a:off x="9794166" y="175247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16%</a:t>
            </a:r>
            <a:endParaRPr sz="882">
              <a:latin typeface="Arial"/>
              <a:cs typeface="Arial"/>
            </a:endParaRPr>
          </a:p>
        </p:txBody>
      </p:sp>
      <p:graphicFrame>
        <p:nvGraphicFramePr>
          <p:cNvPr id="13" name="object 13"/>
          <p:cNvGraphicFramePr>
            <a:graphicFrameLocks noGrp="1"/>
          </p:cNvGraphicFramePr>
          <p:nvPr>
            <p:extLst>
              <p:ext uri="{D42A27DB-BD31-4B8C-83A1-F6EECF244321}">
                <p14:modId xmlns:p14="http://schemas.microsoft.com/office/powerpoint/2010/main" val="4228095359"/>
              </p:ext>
            </p:extLst>
          </p:nvPr>
        </p:nvGraphicFramePr>
        <p:xfrm>
          <a:off x="6939578" y="1560183"/>
          <a:ext cx="2847974" cy="4478391"/>
        </p:xfrm>
        <a:graphic>
          <a:graphicData uri="http://schemas.openxmlformats.org/drawingml/2006/table">
            <a:tbl>
              <a:tblPr firstRow="1" bandRow="1">
                <a:tableStyleId>{2D5ABB26-0587-4C30-8999-92F81FD0307C}</a:tableStyleId>
              </a:tblPr>
              <a:tblGrid>
                <a:gridCol w="1205753">
                  <a:extLst>
                    <a:ext uri="{9D8B030D-6E8A-4147-A177-3AD203B41FA5}">
                      <a16:colId xmlns:a16="http://schemas.microsoft.com/office/drawing/2014/main" val="20000"/>
                    </a:ext>
                  </a:extLst>
                </a:gridCol>
                <a:gridCol w="226919">
                  <a:extLst>
                    <a:ext uri="{9D8B030D-6E8A-4147-A177-3AD203B41FA5}">
                      <a16:colId xmlns:a16="http://schemas.microsoft.com/office/drawing/2014/main" val="20001"/>
                    </a:ext>
                  </a:extLst>
                </a:gridCol>
                <a:gridCol w="205067">
                  <a:extLst>
                    <a:ext uri="{9D8B030D-6E8A-4147-A177-3AD203B41FA5}">
                      <a16:colId xmlns:a16="http://schemas.microsoft.com/office/drawing/2014/main" val="20002"/>
                    </a:ext>
                  </a:extLst>
                </a:gridCol>
                <a:gridCol w="1210235">
                  <a:extLst>
                    <a:ext uri="{9D8B030D-6E8A-4147-A177-3AD203B41FA5}">
                      <a16:colId xmlns:a16="http://schemas.microsoft.com/office/drawing/2014/main" val="20003"/>
                    </a:ext>
                  </a:extLst>
                </a:gridCol>
              </a:tblGrid>
              <a:tr h="546287">
                <a:tc>
                  <a:txBody>
                    <a:bodyPr/>
                    <a:lstStyle/>
                    <a:p>
                      <a:pPr marL="0" marR="139065" indent="428625" algn="r">
                        <a:lnSpc>
                          <a:spcPts val="1200"/>
                        </a:lnSpc>
                      </a:pPr>
                      <a:r>
                        <a:rPr sz="900" spc="-10">
                          <a:solidFill>
                            <a:srgbClr val="585858"/>
                          </a:solidFill>
                          <a:latin typeface="Lucida Sans"/>
                          <a:cs typeface="Lucida Sans"/>
                        </a:rPr>
                        <a:t>Unwanted advances, comments, </a:t>
                      </a:r>
                      <a:r>
                        <a:rPr sz="900" spc="-35">
                          <a:solidFill>
                            <a:srgbClr val="585858"/>
                          </a:solidFill>
                          <a:latin typeface="Lucida Sans"/>
                          <a:cs typeface="Lucida Sans"/>
                        </a:rPr>
                        <a:t>gestures,</a:t>
                      </a:r>
                      <a:r>
                        <a:rPr sz="900" spc="-45">
                          <a:solidFill>
                            <a:srgbClr val="585858"/>
                          </a:solidFill>
                          <a:latin typeface="Lucida Sans"/>
                          <a:cs typeface="Lucida Sans"/>
                        </a:rPr>
                        <a:t> </a:t>
                      </a:r>
                      <a:r>
                        <a:rPr sz="900" spc="-10">
                          <a:solidFill>
                            <a:srgbClr val="585858"/>
                          </a:solidFill>
                          <a:latin typeface="Lucida Sans"/>
                          <a:cs typeface="Lucida Sans"/>
                        </a:rPr>
                        <a:t>or</a:t>
                      </a:r>
                      <a:r>
                        <a:rPr sz="900" spc="-45">
                          <a:solidFill>
                            <a:srgbClr val="585858"/>
                          </a:solidFill>
                          <a:latin typeface="Lucida Sans"/>
                          <a:cs typeface="Lucida Sans"/>
                        </a:rPr>
                        <a:t> </a:t>
                      </a:r>
                      <a:r>
                        <a:rPr sz="900" spc="-35">
                          <a:solidFill>
                            <a:srgbClr val="585858"/>
                          </a:solidFill>
                          <a:latin typeface="Lucida Sans"/>
                          <a:cs typeface="Lucida Sans"/>
                        </a:rPr>
                        <a:t>jokes</a:t>
                      </a:r>
                      <a:endParaRPr sz="900">
                        <a:latin typeface="Lucida Sans"/>
                        <a:cs typeface="Lucida Sans"/>
                      </a:endParaRPr>
                    </a:p>
                  </a:txBody>
                  <a:tcPr marL="0" marR="0" marT="0" marB="0">
                    <a:solidFill>
                      <a:srgbClr val="F7F7F7"/>
                    </a:solidFill>
                  </a:tcPr>
                </a:tc>
                <a:tc gridSpan="3">
                  <a:txBody>
                    <a:bodyPr/>
                    <a:lstStyle/>
                    <a:p>
                      <a:pPr>
                        <a:lnSpc>
                          <a:spcPct val="100000"/>
                        </a:lnSpc>
                      </a:pPr>
                      <a:endParaRPr sz="1000">
                        <a:latin typeface="Times New Roman"/>
                        <a:cs typeface="Times New Roman"/>
                      </a:endParaRPr>
                    </a:p>
                  </a:txBody>
                  <a:tcPr marL="0" marR="0" marT="0" marB="0">
                    <a:solidFill>
                      <a:srgbClr val="2D89B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95835">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marR="12065">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1"/>
                  </a:ext>
                </a:extLst>
              </a:tr>
              <a:tr h="333375">
                <a:tc>
                  <a:txBody>
                    <a:bodyPr/>
                    <a:lstStyle/>
                    <a:p>
                      <a:pPr marL="44450" marR="138430" indent="16510" algn="r">
                        <a:lnSpc>
                          <a:spcPct val="100000"/>
                        </a:lnSpc>
                        <a:spcBef>
                          <a:spcPts val="475"/>
                        </a:spcBef>
                      </a:pPr>
                      <a:r>
                        <a:rPr sz="900" spc="-30">
                          <a:solidFill>
                            <a:srgbClr val="585858"/>
                          </a:solidFill>
                          <a:latin typeface="Lucida Sans"/>
                          <a:cs typeface="Lucida Sans"/>
                        </a:rPr>
                        <a:t>Continuously</a:t>
                      </a:r>
                      <a:r>
                        <a:rPr sz="900">
                          <a:solidFill>
                            <a:srgbClr val="585858"/>
                          </a:solidFill>
                          <a:latin typeface="Lucida Sans"/>
                          <a:cs typeface="Lucida Sans"/>
                        </a:rPr>
                        <a:t> </a:t>
                      </a:r>
                      <a:r>
                        <a:rPr sz="900" spc="-30">
                          <a:solidFill>
                            <a:srgbClr val="585858"/>
                          </a:solidFill>
                          <a:latin typeface="Lucida Sans"/>
                          <a:cs typeface="Lucida Sans"/>
                        </a:rPr>
                        <a:t>asked </a:t>
                      </a:r>
                      <a:r>
                        <a:rPr sz="900" spc="-20">
                          <a:solidFill>
                            <a:srgbClr val="585858"/>
                          </a:solidFill>
                          <a:latin typeface="Lucida Sans"/>
                          <a:cs typeface="Lucida Sans"/>
                        </a:rPr>
                        <a:t>to</a:t>
                      </a:r>
                      <a:r>
                        <a:rPr sz="900" spc="-55">
                          <a:solidFill>
                            <a:srgbClr val="585858"/>
                          </a:solidFill>
                          <a:latin typeface="Lucida Sans"/>
                          <a:cs typeface="Lucida Sans"/>
                        </a:rPr>
                        <a:t> </a:t>
                      </a:r>
                      <a:r>
                        <a:rPr sz="900" spc="-30">
                          <a:solidFill>
                            <a:srgbClr val="585858"/>
                          </a:solidFill>
                          <a:latin typeface="Lucida Sans"/>
                          <a:cs typeface="Lucida Sans"/>
                        </a:rPr>
                        <a:t>hang</a:t>
                      </a:r>
                      <a:r>
                        <a:rPr sz="900" spc="-50">
                          <a:solidFill>
                            <a:srgbClr val="585858"/>
                          </a:solidFill>
                          <a:latin typeface="Lucida Sans"/>
                          <a:cs typeface="Lucida Sans"/>
                        </a:rPr>
                        <a:t> </a:t>
                      </a:r>
                      <a:r>
                        <a:rPr sz="900" spc="-20">
                          <a:solidFill>
                            <a:srgbClr val="585858"/>
                          </a:solidFill>
                          <a:latin typeface="Lucida Sans"/>
                          <a:cs typeface="Lucida Sans"/>
                        </a:rPr>
                        <a:t>out</a:t>
                      </a:r>
                      <a:r>
                        <a:rPr sz="900" spc="-55">
                          <a:solidFill>
                            <a:srgbClr val="585858"/>
                          </a:solidFill>
                          <a:latin typeface="Lucida Sans"/>
                          <a:cs typeface="Lucida Sans"/>
                        </a:rPr>
                        <a:t> </a:t>
                      </a:r>
                      <a:r>
                        <a:rPr sz="900" spc="-10">
                          <a:solidFill>
                            <a:srgbClr val="585858"/>
                          </a:solidFill>
                          <a:latin typeface="Lucida Sans"/>
                          <a:cs typeface="Lucida Sans"/>
                        </a:rPr>
                        <a:t>or</a:t>
                      </a:r>
                      <a:r>
                        <a:rPr sz="900" spc="-50">
                          <a:solidFill>
                            <a:srgbClr val="585858"/>
                          </a:solidFill>
                          <a:latin typeface="Lucida Sans"/>
                          <a:cs typeface="Lucida Sans"/>
                        </a:rPr>
                        <a:t> </a:t>
                      </a:r>
                      <a:r>
                        <a:rPr sz="900" spc="-25">
                          <a:solidFill>
                            <a:srgbClr val="585858"/>
                          </a:solidFill>
                          <a:latin typeface="Lucida Sans"/>
                          <a:cs typeface="Lucida Sans"/>
                        </a:rPr>
                        <a:t>hook</a:t>
                      </a:r>
                      <a:endParaRPr sz="900">
                        <a:latin typeface="Lucida Sans"/>
                        <a:cs typeface="Lucida Sans"/>
                      </a:endParaRPr>
                    </a:p>
                  </a:txBody>
                  <a:tcPr marL="0" marR="0" marT="53228" marB="0">
                    <a:solidFill>
                      <a:srgbClr val="F7F7F7"/>
                    </a:solidFill>
                  </a:tcPr>
                </a:tc>
                <a:tc>
                  <a:txBody>
                    <a:bodyPr/>
                    <a:lstStyle/>
                    <a:p>
                      <a:pPr>
                        <a:lnSpc>
                          <a:spcPct val="100000"/>
                        </a:lnSpc>
                      </a:pPr>
                      <a:endParaRPr sz="1000">
                        <a:latin typeface="Times New Roman"/>
                        <a:cs typeface="Times New Roman"/>
                      </a:endParaRPr>
                    </a:p>
                  </a:txBody>
                  <a:tcPr marL="0" marR="0" marT="0" marB="0"/>
                </a:tc>
                <a:tc>
                  <a:txBody>
                    <a:bodyPr/>
                    <a:lstStyle/>
                    <a:p>
                      <a:pPr marR="12065">
                        <a:lnSpc>
                          <a:spcPct val="100000"/>
                        </a:lnSpc>
                      </a:pPr>
                      <a:endParaRPr sz="1000">
                        <a:latin typeface="Times New Roman"/>
                        <a:cs typeface="Times New Roman"/>
                      </a:endParaRPr>
                    </a:p>
                  </a:txBody>
                  <a:tcPr marL="0" marR="0" marT="0" marB="0"/>
                </a:tc>
                <a:tc>
                  <a:txBody>
                    <a:bodyPr/>
                    <a:lstStyle/>
                    <a:p>
                      <a:pPr>
                        <a:lnSpc>
                          <a:spcPct val="100000"/>
                        </a:lnSpc>
                        <a:spcBef>
                          <a:spcPts val="650"/>
                        </a:spcBef>
                      </a:pPr>
                      <a:endParaRPr sz="900">
                        <a:latin typeface="Times New Roman"/>
                        <a:cs typeface="Times New Roman"/>
                      </a:endParaRPr>
                    </a:p>
                    <a:p>
                      <a:pPr marL="389890">
                        <a:lnSpc>
                          <a:spcPts val="1075"/>
                        </a:lnSpc>
                      </a:pPr>
                      <a:r>
                        <a:rPr sz="900" spc="-25">
                          <a:solidFill>
                            <a:srgbClr val="585858"/>
                          </a:solidFill>
                          <a:latin typeface="Arial"/>
                          <a:cs typeface="Arial"/>
                        </a:rPr>
                        <a:t>7%</a:t>
                      </a:r>
                      <a:endParaRPr sz="900">
                        <a:latin typeface="Arial"/>
                        <a:cs typeface="Arial"/>
                      </a:endParaRPr>
                    </a:p>
                  </a:txBody>
                  <a:tcPr marL="0" marR="0" marT="72838" marB="0"/>
                </a:tc>
                <a:extLst>
                  <a:ext uri="{0D108BD9-81ED-4DB2-BD59-A6C34878D82A}">
                    <a16:rowId xmlns:a16="http://schemas.microsoft.com/office/drawing/2014/main" val="10002"/>
                  </a:ext>
                </a:extLst>
              </a:tr>
              <a:tr h="212912">
                <a:tc>
                  <a:txBody>
                    <a:bodyPr/>
                    <a:lstStyle/>
                    <a:p>
                      <a:pPr marR="137795" algn="r">
                        <a:lnSpc>
                          <a:spcPts val="1190"/>
                        </a:lnSpc>
                      </a:pPr>
                      <a:r>
                        <a:rPr sz="900" spc="-10">
                          <a:solidFill>
                            <a:srgbClr val="585858"/>
                          </a:solidFill>
                          <a:latin typeface="Lucida Sans"/>
                          <a:cs typeface="Lucida Sans"/>
                        </a:rPr>
                        <a:t>up</a:t>
                      </a:r>
                      <a:r>
                        <a:rPr sz="900" spc="-45">
                          <a:solidFill>
                            <a:srgbClr val="585858"/>
                          </a:solidFill>
                          <a:latin typeface="Lucida Sans"/>
                          <a:cs typeface="Lucida Sans"/>
                        </a:rPr>
                        <a:t> </a:t>
                      </a:r>
                      <a:r>
                        <a:rPr sz="900" spc="-25">
                          <a:solidFill>
                            <a:srgbClr val="585858"/>
                          </a:solidFill>
                          <a:latin typeface="Lucida Sans"/>
                          <a:cs typeface="Lucida Sans"/>
                        </a:rPr>
                        <a:t>despite</a:t>
                      </a:r>
                      <a:r>
                        <a:rPr sz="900" spc="-40">
                          <a:solidFill>
                            <a:srgbClr val="585858"/>
                          </a:solidFill>
                          <a:latin typeface="Lucida Sans"/>
                          <a:cs typeface="Lucida Sans"/>
                        </a:rPr>
                        <a:t> </a:t>
                      </a:r>
                      <a:r>
                        <a:rPr sz="900" spc="-10">
                          <a:solidFill>
                            <a:srgbClr val="585858"/>
                          </a:solidFill>
                          <a:latin typeface="Lucida Sans"/>
                          <a:cs typeface="Lucida Sans"/>
                        </a:rPr>
                        <a:t>declining</a:t>
                      </a:r>
                      <a:endParaRPr sz="900">
                        <a:latin typeface="Lucida Sans"/>
                        <a:cs typeface="Lucida Sans"/>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tc>
                <a:tc>
                  <a:txBody>
                    <a:bodyPr/>
                    <a:lstStyle/>
                    <a:p>
                      <a:pPr marR="12065">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3"/>
                  </a:ext>
                </a:extLst>
              </a:tr>
              <a:tr h="295835">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marR="12065">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4"/>
                  </a:ext>
                </a:extLst>
              </a:tr>
              <a:tr h="340099">
                <a:tc>
                  <a:txBody>
                    <a:bodyPr/>
                    <a:lstStyle/>
                    <a:p>
                      <a:pPr marL="84138" marR="138430" indent="30163" algn="r">
                        <a:lnSpc>
                          <a:spcPct val="100000"/>
                        </a:lnSpc>
                        <a:spcBef>
                          <a:spcPts val="535"/>
                        </a:spcBef>
                      </a:pPr>
                      <a:r>
                        <a:rPr sz="900" spc="-10">
                          <a:solidFill>
                            <a:srgbClr val="585858"/>
                          </a:solidFill>
                          <a:latin typeface="Lucida Sans"/>
                          <a:cs typeface="Lucida Sans"/>
                        </a:rPr>
                        <a:t>Showed</a:t>
                      </a:r>
                      <a:r>
                        <a:rPr sz="900" spc="-35">
                          <a:solidFill>
                            <a:srgbClr val="585858"/>
                          </a:solidFill>
                          <a:latin typeface="Lucida Sans"/>
                          <a:cs typeface="Lucida Sans"/>
                        </a:rPr>
                        <a:t> sexual photos/videos</a:t>
                      </a:r>
                      <a:r>
                        <a:rPr sz="900" spc="25">
                          <a:solidFill>
                            <a:srgbClr val="585858"/>
                          </a:solidFill>
                          <a:latin typeface="Lucida Sans"/>
                          <a:cs typeface="Lucida Sans"/>
                        </a:rPr>
                        <a:t> </a:t>
                      </a:r>
                      <a:r>
                        <a:rPr sz="900" spc="-20">
                          <a:solidFill>
                            <a:srgbClr val="585858"/>
                          </a:solidFill>
                          <a:latin typeface="Lucida Sans"/>
                          <a:cs typeface="Lucida Sans"/>
                        </a:rPr>
                        <a:t>they</a:t>
                      </a:r>
                      <a:endParaRPr sz="900">
                        <a:latin typeface="Lucida Sans"/>
                        <a:cs typeface="Lucida Sans"/>
                      </a:endParaRPr>
                    </a:p>
                  </a:txBody>
                  <a:tcPr marL="0" marR="0" marT="59951"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marR="12065">
                        <a:lnSpc>
                          <a:spcPct val="100000"/>
                        </a:lnSpc>
                      </a:pPr>
                      <a:endParaRPr sz="1000">
                        <a:latin typeface="Times New Roman"/>
                        <a:cs typeface="Times New Roman"/>
                      </a:endParaRPr>
                    </a:p>
                  </a:txBody>
                  <a:tcPr marL="0" marR="0" marT="0" marB="0">
                    <a:solidFill>
                      <a:srgbClr val="2D89B0"/>
                    </a:solidFill>
                  </a:tcPr>
                </a:tc>
                <a:tc>
                  <a:txBody>
                    <a:bodyPr/>
                    <a:lstStyle/>
                    <a:p>
                      <a:pPr>
                        <a:lnSpc>
                          <a:spcPct val="100000"/>
                        </a:lnSpc>
                        <a:spcBef>
                          <a:spcPts val="635"/>
                        </a:spcBef>
                      </a:pPr>
                      <a:endParaRPr sz="900">
                        <a:latin typeface="Times New Roman"/>
                        <a:cs typeface="Times New Roman"/>
                      </a:endParaRPr>
                    </a:p>
                    <a:p>
                      <a:pPr marL="37465">
                        <a:lnSpc>
                          <a:spcPts val="1150"/>
                        </a:lnSpc>
                      </a:pPr>
                      <a:r>
                        <a:rPr sz="900" spc="-25">
                          <a:solidFill>
                            <a:srgbClr val="585858"/>
                          </a:solidFill>
                          <a:latin typeface="Arial"/>
                          <a:cs typeface="Arial"/>
                        </a:rPr>
                        <a:t>4%</a:t>
                      </a:r>
                      <a:endParaRPr sz="900">
                        <a:latin typeface="Arial"/>
                        <a:cs typeface="Arial"/>
                      </a:endParaRPr>
                    </a:p>
                  </a:txBody>
                  <a:tcPr marL="0" marR="0" marT="71157" marB="0">
                    <a:solidFill>
                      <a:srgbClr val="F7F7F7"/>
                    </a:solidFill>
                  </a:tcPr>
                </a:tc>
                <a:extLst>
                  <a:ext uri="{0D108BD9-81ED-4DB2-BD59-A6C34878D82A}">
                    <a16:rowId xmlns:a16="http://schemas.microsoft.com/office/drawing/2014/main" val="10005"/>
                  </a:ext>
                </a:extLst>
              </a:tr>
              <a:tr h="206187">
                <a:tc>
                  <a:txBody>
                    <a:bodyPr/>
                    <a:lstStyle/>
                    <a:p>
                      <a:pPr marR="138430" algn="r">
                        <a:lnSpc>
                          <a:spcPts val="1190"/>
                        </a:lnSpc>
                      </a:pPr>
                      <a:r>
                        <a:rPr sz="900" spc="-20">
                          <a:solidFill>
                            <a:srgbClr val="585858"/>
                          </a:solidFill>
                          <a:latin typeface="Lucida Sans"/>
                          <a:cs typeface="Lucida Sans"/>
                        </a:rPr>
                        <a:t>didn't</a:t>
                      </a:r>
                      <a:r>
                        <a:rPr sz="900" spc="-55">
                          <a:solidFill>
                            <a:srgbClr val="585858"/>
                          </a:solidFill>
                          <a:latin typeface="Lucida Sans"/>
                          <a:cs typeface="Lucida Sans"/>
                        </a:rPr>
                        <a:t> </a:t>
                      </a:r>
                      <a:r>
                        <a:rPr sz="900" spc="-35">
                          <a:solidFill>
                            <a:srgbClr val="585858"/>
                          </a:solidFill>
                          <a:latin typeface="Lucida Sans"/>
                          <a:cs typeface="Lucida Sans"/>
                        </a:rPr>
                        <a:t>ask</a:t>
                      </a:r>
                      <a:r>
                        <a:rPr sz="900" spc="-50">
                          <a:solidFill>
                            <a:srgbClr val="585858"/>
                          </a:solidFill>
                          <a:latin typeface="Lucida Sans"/>
                          <a:cs typeface="Lucida Sans"/>
                        </a:rPr>
                        <a:t> </a:t>
                      </a:r>
                      <a:r>
                        <a:rPr sz="900" spc="-20">
                          <a:solidFill>
                            <a:srgbClr val="585858"/>
                          </a:solidFill>
                          <a:latin typeface="Lucida Sans"/>
                          <a:cs typeface="Lucida Sans"/>
                        </a:rPr>
                        <a:t>to</a:t>
                      </a:r>
                      <a:r>
                        <a:rPr sz="900" spc="-55">
                          <a:solidFill>
                            <a:srgbClr val="585858"/>
                          </a:solidFill>
                          <a:latin typeface="Lucida Sans"/>
                          <a:cs typeface="Lucida Sans"/>
                        </a:rPr>
                        <a:t> </a:t>
                      </a:r>
                      <a:r>
                        <a:rPr sz="900" spc="-25">
                          <a:solidFill>
                            <a:srgbClr val="585858"/>
                          </a:solidFill>
                          <a:latin typeface="Lucida Sans"/>
                          <a:cs typeface="Lucida Sans"/>
                        </a:rPr>
                        <a:t>see</a:t>
                      </a:r>
                      <a:endParaRPr sz="900">
                        <a:latin typeface="Lucida Sans"/>
                        <a:cs typeface="Lucida Sans"/>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marR="12065">
                        <a:lnSpc>
                          <a:spcPct val="100000"/>
                        </a:lnSpc>
                      </a:pPr>
                      <a:endParaRPr sz="1000">
                        <a:latin typeface="Times New Roman"/>
                        <a:cs typeface="Times New Roman"/>
                      </a:endParaRPr>
                    </a:p>
                  </a:txBody>
                  <a:tcPr marL="0" marR="0" marT="0" marB="0">
                    <a:solidFill>
                      <a:srgbClr val="2D89B0"/>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6"/>
                  </a:ext>
                </a:extLst>
              </a:tr>
              <a:tr h="288551">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marR="12065">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7"/>
                  </a:ext>
                </a:extLst>
              </a:tr>
              <a:tr h="1395132">
                <a:tc>
                  <a:txBody>
                    <a:bodyPr/>
                    <a:lstStyle/>
                    <a:p>
                      <a:pPr marL="40005" marR="139065" indent="598170" algn="r">
                        <a:lnSpc>
                          <a:spcPct val="100000"/>
                        </a:lnSpc>
                        <a:spcBef>
                          <a:spcPts val="65"/>
                        </a:spcBef>
                      </a:pPr>
                      <a:r>
                        <a:rPr sz="900" spc="-10">
                          <a:solidFill>
                            <a:srgbClr val="585858"/>
                          </a:solidFill>
                          <a:latin typeface="Lucida Sans"/>
                          <a:cs typeface="Lucida Sans"/>
                        </a:rPr>
                        <a:t>Shared</a:t>
                      </a:r>
                      <a:r>
                        <a:rPr sz="900" spc="-35">
                          <a:solidFill>
                            <a:srgbClr val="585858"/>
                          </a:solidFill>
                          <a:latin typeface="Lucida Sans"/>
                          <a:cs typeface="Lucida Sans"/>
                        </a:rPr>
                        <a:t> </a:t>
                      </a:r>
                      <a:r>
                        <a:rPr sz="900" spc="-25">
                          <a:solidFill>
                            <a:srgbClr val="585858"/>
                          </a:solidFill>
                          <a:latin typeface="Lucida Sans"/>
                          <a:cs typeface="Lucida Sans"/>
                        </a:rPr>
                        <a:t>or </a:t>
                      </a:r>
                      <a:r>
                        <a:rPr sz="900" spc="-20">
                          <a:solidFill>
                            <a:srgbClr val="585858"/>
                          </a:solidFill>
                          <a:latin typeface="Lucida Sans"/>
                          <a:cs typeface="Lucida Sans"/>
                        </a:rPr>
                        <a:t>threatened</a:t>
                      </a:r>
                      <a:r>
                        <a:rPr sz="900" spc="-15">
                          <a:solidFill>
                            <a:srgbClr val="585858"/>
                          </a:solidFill>
                          <a:latin typeface="Lucida Sans"/>
                          <a:cs typeface="Lucida Sans"/>
                        </a:rPr>
                        <a:t> </a:t>
                      </a:r>
                      <a:r>
                        <a:rPr sz="900" spc="-20">
                          <a:solidFill>
                            <a:srgbClr val="585858"/>
                          </a:solidFill>
                          <a:latin typeface="Lucida Sans"/>
                          <a:cs typeface="Lucida Sans"/>
                        </a:rPr>
                        <a:t>to</a:t>
                      </a:r>
                      <a:r>
                        <a:rPr sz="900" spc="-15">
                          <a:solidFill>
                            <a:srgbClr val="585858"/>
                          </a:solidFill>
                          <a:latin typeface="Lucida Sans"/>
                          <a:cs typeface="Lucida Sans"/>
                        </a:rPr>
                        <a:t> </a:t>
                      </a:r>
                      <a:r>
                        <a:rPr sz="900" spc="-20">
                          <a:solidFill>
                            <a:srgbClr val="585858"/>
                          </a:solidFill>
                          <a:latin typeface="Lucida Sans"/>
                          <a:cs typeface="Lucida Sans"/>
                        </a:rPr>
                        <a:t>share </a:t>
                      </a:r>
                      <a:r>
                        <a:rPr sz="900" spc="-35">
                          <a:solidFill>
                            <a:srgbClr val="585858"/>
                          </a:solidFill>
                          <a:latin typeface="Lucida Sans"/>
                          <a:cs typeface="Lucida Sans"/>
                        </a:rPr>
                        <a:t>sexual </a:t>
                      </a:r>
                      <a:r>
                        <a:rPr sz="900" spc="-10">
                          <a:solidFill>
                            <a:srgbClr val="585858"/>
                          </a:solidFill>
                          <a:latin typeface="Lucida Sans"/>
                          <a:cs typeface="Lucida Sans"/>
                        </a:rPr>
                        <a:t>photos, </a:t>
                      </a:r>
                      <a:r>
                        <a:rPr sz="900" spc="-30">
                          <a:solidFill>
                            <a:srgbClr val="585858"/>
                          </a:solidFill>
                          <a:latin typeface="Lucida Sans"/>
                          <a:cs typeface="Lucida Sans"/>
                        </a:rPr>
                        <a:t>videos,</a:t>
                      </a:r>
                      <a:r>
                        <a:rPr sz="900" spc="-50">
                          <a:solidFill>
                            <a:srgbClr val="585858"/>
                          </a:solidFill>
                          <a:latin typeface="Lucida Sans"/>
                          <a:cs typeface="Lucida Sans"/>
                        </a:rPr>
                        <a:t> </a:t>
                      </a:r>
                      <a:r>
                        <a:rPr sz="900" spc="-10">
                          <a:solidFill>
                            <a:srgbClr val="585858"/>
                          </a:solidFill>
                          <a:latin typeface="Lucida Sans"/>
                          <a:cs typeface="Lucida Sans"/>
                        </a:rPr>
                        <a:t>or</a:t>
                      </a:r>
                      <a:r>
                        <a:rPr sz="900" spc="-50">
                          <a:solidFill>
                            <a:srgbClr val="585858"/>
                          </a:solidFill>
                          <a:latin typeface="Lucida Sans"/>
                          <a:cs typeface="Lucida Sans"/>
                        </a:rPr>
                        <a:t> </a:t>
                      </a:r>
                      <a:r>
                        <a:rPr sz="900" spc="-10">
                          <a:solidFill>
                            <a:srgbClr val="585858"/>
                          </a:solidFill>
                          <a:latin typeface="Lucida Sans"/>
                          <a:cs typeface="Lucida Sans"/>
                        </a:rPr>
                        <a:t>rumors</a:t>
                      </a:r>
                      <a:endParaRPr sz="900">
                        <a:latin typeface="Lucida Sans"/>
                        <a:cs typeface="Lucida Sans"/>
                      </a:endParaRPr>
                    </a:p>
                    <a:p>
                      <a:pPr>
                        <a:lnSpc>
                          <a:spcPct val="100000"/>
                        </a:lnSpc>
                      </a:pPr>
                      <a:endParaRPr sz="900">
                        <a:latin typeface="Times New Roman"/>
                        <a:cs typeface="Times New Roman"/>
                      </a:endParaRPr>
                    </a:p>
                    <a:p>
                      <a:pPr>
                        <a:lnSpc>
                          <a:spcPct val="100000"/>
                        </a:lnSpc>
                        <a:spcBef>
                          <a:spcPts val="405"/>
                        </a:spcBef>
                      </a:pPr>
                      <a:endParaRPr sz="900">
                        <a:latin typeface="Times New Roman"/>
                        <a:cs typeface="Times New Roman"/>
                      </a:endParaRPr>
                    </a:p>
                    <a:p>
                      <a:pPr marL="84455" marR="138430" indent="287655" algn="r">
                        <a:lnSpc>
                          <a:spcPct val="100000"/>
                        </a:lnSpc>
                      </a:pPr>
                      <a:r>
                        <a:rPr sz="900" spc="-25">
                          <a:solidFill>
                            <a:srgbClr val="585858"/>
                          </a:solidFill>
                          <a:latin typeface="Lucida Sans"/>
                          <a:cs typeface="Lucida Sans"/>
                        </a:rPr>
                        <a:t>Threatened</a:t>
                      </a:r>
                      <a:r>
                        <a:rPr sz="900" spc="5">
                          <a:solidFill>
                            <a:srgbClr val="585858"/>
                          </a:solidFill>
                          <a:latin typeface="Lucida Sans"/>
                          <a:cs typeface="Lucida Sans"/>
                        </a:rPr>
                        <a:t> </a:t>
                      </a:r>
                      <a:r>
                        <a:rPr sz="900" spc="-25">
                          <a:solidFill>
                            <a:srgbClr val="585858"/>
                          </a:solidFill>
                          <a:latin typeface="Lucida Sans"/>
                          <a:cs typeface="Lucida Sans"/>
                        </a:rPr>
                        <a:t>or </a:t>
                      </a:r>
                      <a:r>
                        <a:rPr sz="900" spc="-20">
                          <a:solidFill>
                            <a:srgbClr val="585858"/>
                          </a:solidFill>
                          <a:latin typeface="Lucida Sans"/>
                          <a:cs typeface="Lucida Sans"/>
                        </a:rPr>
                        <a:t>offered </a:t>
                      </a:r>
                      <a:r>
                        <a:rPr sz="900" spc="-10">
                          <a:solidFill>
                            <a:srgbClr val="585858"/>
                          </a:solidFill>
                          <a:latin typeface="Lucida Sans"/>
                          <a:cs typeface="Lucida Sans"/>
                        </a:rPr>
                        <a:t>something </a:t>
                      </a:r>
                      <a:r>
                        <a:rPr sz="900" spc="-25">
                          <a:solidFill>
                            <a:srgbClr val="585858"/>
                          </a:solidFill>
                          <a:latin typeface="Lucida Sans"/>
                          <a:cs typeface="Lucida Sans"/>
                        </a:rPr>
                        <a:t>in</a:t>
                      </a:r>
                      <a:r>
                        <a:rPr sz="900" spc="-45">
                          <a:solidFill>
                            <a:srgbClr val="585858"/>
                          </a:solidFill>
                          <a:latin typeface="Lucida Sans"/>
                          <a:cs typeface="Lucida Sans"/>
                        </a:rPr>
                        <a:t> </a:t>
                      </a:r>
                      <a:r>
                        <a:rPr sz="900" spc="-20">
                          <a:solidFill>
                            <a:srgbClr val="585858"/>
                          </a:solidFill>
                          <a:latin typeface="Lucida Sans"/>
                          <a:cs typeface="Lucida Sans"/>
                        </a:rPr>
                        <a:t>return</a:t>
                      </a:r>
                      <a:r>
                        <a:rPr sz="900" spc="-40">
                          <a:solidFill>
                            <a:srgbClr val="585858"/>
                          </a:solidFill>
                          <a:latin typeface="Lucida Sans"/>
                          <a:cs typeface="Lucida Sans"/>
                        </a:rPr>
                        <a:t> </a:t>
                      </a:r>
                      <a:r>
                        <a:rPr sz="900" spc="-20">
                          <a:solidFill>
                            <a:srgbClr val="585858"/>
                          </a:solidFill>
                          <a:latin typeface="Lucida Sans"/>
                          <a:cs typeface="Lucida Sans"/>
                        </a:rPr>
                        <a:t>for</a:t>
                      </a:r>
                      <a:r>
                        <a:rPr sz="900" spc="-45">
                          <a:solidFill>
                            <a:srgbClr val="585858"/>
                          </a:solidFill>
                          <a:latin typeface="Lucida Sans"/>
                          <a:cs typeface="Lucida Sans"/>
                        </a:rPr>
                        <a:t> </a:t>
                      </a:r>
                      <a:r>
                        <a:rPr sz="900" spc="-30">
                          <a:solidFill>
                            <a:srgbClr val="585858"/>
                          </a:solidFill>
                          <a:latin typeface="Lucida Sans"/>
                          <a:cs typeface="Lucida Sans"/>
                        </a:rPr>
                        <a:t>sexual</a:t>
                      </a:r>
                      <a:endParaRPr sz="900">
                        <a:latin typeface="Lucida Sans"/>
                        <a:cs typeface="Lucida Sans"/>
                      </a:endParaRPr>
                    </a:p>
                  </a:txBody>
                  <a:tcPr marL="0" marR="0" marT="7284" marB="0">
                    <a:solidFill>
                      <a:srgbClr val="F7F7F7"/>
                    </a:solidFill>
                  </a:tcPr>
                </a:tc>
                <a:tc>
                  <a:txBody>
                    <a:bodyPr/>
                    <a:lstStyle/>
                    <a:p>
                      <a:pPr>
                        <a:lnSpc>
                          <a:spcPct val="100000"/>
                        </a:lnSpc>
                      </a:pPr>
                      <a:endParaRPr sz="1000">
                        <a:latin typeface="Times New Roman"/>
                        <a:cs typeface="Times New Roman"/>
                      </a:endParaRPr>
                    </a:p>
                  </a:txBody>
                  <a:tcPr marL="0" marR="0" marT="0" marB="0"/>
                </a:tc>
                <a:tc>
                  <a:txBody>
                    <a:bodyPr/>
                    <a:lstStyle/>
                    <a:p>
                      <a:pPr marR="12065">
                        <a:lnSpc>
                          <a:spcPct val="100000"/>
                        </a:lnSpc>
                        <a:spcBef>
                          <a:spcPts val="680"/>
                        </a:spcBef>
                      </a:pPr>
                      <a:endParaRPr sz="900">
                        <a:latin typeface="Times New Roman"/>
                        <a:cs typeface="Times New Roman"/>
                      </a:endParaRPr>
                    </a:p>
                    <a:p>
                      <a:pPr marL="42545">
                        <a:lnSpc>
                          <a:spcPct val="100000"/>
                        </a:lnSpc>
                      </a:pPr>
                      <a:r>
                        <a:rPr sz="900" spc="-25">
                          <a:solidFill>
                            <a:srgbClr val="585858"/>
                          </a:solidFill>
                          <a:latin typeface="Arial"/>
                          <a:cs typeface="Arial"/>
                        </a:rPr>
                        <a:t>2%</a:t>
                      </a:r>
                      <a:endParaRPr sz="900">
                        <a:latin typeface="Arial"/>
                        <a:cs typeface="Arial"/>
                      </a:endParaRPr>
                    </a:p>
                    <a:p>
                      <a:pPr marR="12065">
                        <a:lnSpc>
                          <a:spcPct val="100000"/>
                        </a:lnSpc>
                      </a:pPr>
                      <a:endParaRPr sz="900">
                        <a:latin typeface="Times New Roman"/>
                        <a:cs typeface="Times New Roman"/>
                      </a:endParaRPr>
                    </a:p>
                    <a:p>
                      <a:pPr marR="12065">
                        <a:lnSpc>
                          <a:spcPct val="100000"/>
                        </a:lnSpc>
                      </a:pPr>
                      <a:endParaRPr sz="900">
                        <a:latin typeface="Times New Roman"/>
                        <a:cs typeface="Times New Roman"/>
                      </a:endParaRPr>
                    </a:p>
                    <a:p>
                      <a:pPr marR="12065">
                        <a:lnSpc>
                          <a:spcPct val="100000"/>
                        </a:lnSpc>
                      </a:pPr>
                      <a:endParaRPr sz="900">
                        <a:latin typeface="Times New Roman"/>
                        <a:cs typeface="Times New Roman"/>
                      </a:endParaRPr>
                    </a:p>
                    <a:p>
                      <a:pPr marR="12065">
                        <a:lnSpc>
                          <a:spcPct val="100000"/>
                        </a:lnSpc>
                      </a:pPr>
                      <a:endParaRPr sz="900">
                        <a:latin typeface="Times New Roman"/>
                        <a:cs typeface="Times New Roman"/>
                      </a:endParaRPr>
                    </a:p>
                    <a:p>
                      <a:pPr marR="12065">
                        <a:lnSpc>
                          <a:spcPct val="100000"/>
                        </a:lnSpc>
                        <a:spcBef>
                          <a:spcPts val="550"/>
                        </a:spcBef>
                      </a:pPr>
                      <a:endParaRPr sz="900">
                        <a:latin typeface="Times New Roman"/>
                        <a:cs typeface="Times New Roman"/>
                      </a:endParaRPr>
                    </a:p>
                    <a:p>
                      <a:pPr marL="33020" marR="2540">
                        <a:lnSpc>
                          <a:spcPct val="100000"/>
                        </a:lnSpc>
                      </a:pPr>
                      <a:r>
                        <a:rPr sz="900" spc="-25">
                          <a:solidFill>
                            <a:srgbClr val="585858"/>
                          </a:solidFill>
                          <a:latin typeface="Arial"/>
                          <a:cs typeface="Arial"/>
                        </a:rPr>
                        <a:t>2%</a:t>
                      </a:r>
                      <a:endParaRPr sz="900">
                        <a:latin typeface="Arial"/>
                        <a:cs typeface="Arial"/>
                      </a:endParaRPr>
                    </a:p>
                  </a:txBody>
                  <a:tcPr marL="0" marR="0" marT="7620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8"/>
                  </a:ext>
                </a:extLst>
              </a:tr>
            </a:tbl>
          </a:graphicData>
        </a:graphic>
      </p:graphicFrame>
      <p:sp>
        <p:nvSpPr>
          <p:cNvPr id="14" name="object 14"/>
          <p:cNvSpPr txBox="1"/>
          <p:nvPr/>
        </p:nvSpPr>
        <p:spPr>
          <a:xfrm>
            <a:off x="7619552" y="5320506"/>
            <a:ext cx="407334" cy="147058"/>
          </a:xfrm>
          <a:prstGeom prst="rect">
            <a:avLst/>
          </a:prstGeom>
        </p:spPr>
        <p:txBody>
          <a:bodyPr vert="horz" wrap="square" lIns="0" tIns="11206" rIns="0" bIns="0" rtlCol="0">
            <a:spAutoFit/>
          </a:bodyPr>
          <a:lstStyle/>
          <a:p>
            <a:pPr marL="11206">
              <a:spcBef>
                <a:spcPts val="88"/>
              </a:spcBef>
            </a:pPr>
            <a:r>
              <a:rPr sz="882" spc="-18">
                <a:solidFill>
                  <a:srgbClr val="585858"/>
                </a:solidFill>
                <a:latin typeface="Lucida Sans"/>
                <a:cs typeface="Lucida Sans"/>
              </a:rPr>
              <a:t>contact</a:t>
            </a:r>
            <a:endParaRPr sz="882">
              <a:latin typeface="Lucida Sans"/>
              <a:cs typeface="Lucida Sans"/>
            </a:endParaRPr>
          </a:p>
        </p:txBody>
      </p:sp>
      <p:sp>
        <p:nvSpPr>
          <p:cNvPr id="15" name="object 15"/>
          <p:cNvSpPr/>
          <p:nvPr/>
        </p:nvSpPr>
        <p:spPr>
          <a:xfrm>
            <a:off x="0" y="6602953"/>
            <a:ext cx="12191999" cy="25348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45378"/>
            <a:ext cx="5572005" cy="6603066"/>
            <a:chOff x="5623053" y="51427"/>
            <a:chExt cx="4435475" cy="7483475"/>
          </a:xfrm>
        </p:grpSpPr>
        <p:sp>
          <p:nvSpPr>
            <p:cNvPr id="3" name="object 3"/>
            <p:cNvSpPr/>
            <p:nvPr/>
          </p:nvSpPr>
          <p:spPr>
            <a:xfrm>
              <a:off x="5623053" y="51427"/>
              <a:ext cx="4435475"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6686091" y="1225944"/>
              <a:ext cx="0" cy="5788660"/>
            </a:xfrm>
            <a:custGeom>
              <a:avLst/>
              <a:gdLst/>
              <a:ahLst/>
              <a:cxnLst/>
              <a:rect l="l" t="t" r="r" b="b"/>
              <a:pathLst>
                <a:path h="5788659">
                  <a:moveTo>
                    <a:pt x="0" y="0"/>
                  </a:moveTo>
                  <a:lnTo>
                    <a:pt x="0" y="5788635"/>
                  </a:lnTo>
                </a:path>
              </a:pathLst>
            </a:custGeom>
            <a:ln w="9525">
              <a:solidFill>
                <a:srgbClr val="8A8A8A"/>
              </a:solidFill>
            </a:ln>
          </p:spPr>
          <p:txBody>
            <a:bodyPr wrap="square" lIns="0" tIns="0" rIns="0" bIns="0" rtlCol="0"/>
            <a:lstStyle/>
            <a:p>
              <a:endParaRPr sz="1588"/>
            </a:p>
          </p:txBody>
        </p:sp>
      </p:grpSp>
      <p:sp>
        <p:nvSpPr>
          <p:cNvPr id="5" name="object 5"/>
          <p:cNvSpPr txBox="1"/>
          <p:nvPr/>
        </p:nvSpPr>
        <p:spPr>
          <a:xfrm>
            <a:off x="519679" y="406800"/>
            <a:ext cx="3887321"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57">
                <a:solidFill>
                  <a:srgbClr val="B6B6B6"/>
                </a:solidFill>
                <a:latin typeface="Arial Black"/>
                <a:cs typeface="Arial Black"/>
              </a:rPr>
              <a:t> </a:t>
            </a:r>
            <a:r>
              <a:rPr sz="1235" spc="-141">
                <a:solidFill>
                  <a:srgbClr val="B6B6B6"/>
                </a:solidFill>
                <a:latin typeface="Arial Black"/>
                <a:cs typeface="Arial Black"/>
              </a:rPr>
              <a:t>HARASSMENT</a:t>
            </a:r>
            <a:r>
              <a:rPr sz="1235" spc="-53">
                <a:solidFill>
                  <a:srgbClr val="B6B6B6"/>
                </a:solidFill>
                <a:latin typeface="Arial Black"/>
                <a:cs typeface="Arial Black"/>
              </a:rPr>
              <a:t> </a:t>
            </a:r>
            <a:r>
              <a:rPr sz="1235" spc="331">
                <a:solidFill>
                  <a:srgbClr val="B6B6B6"/>
                </a:solidFill>
                <a:latin typeface="Arial Black"/>
                <a:cs typeface="Arial Black"/>
              </a:rPr>
              <a:t>|</a:t>
            </a:r>
            <a:r>
              <a:rPr sz="1235" spc="-62">
                <a:solidFill>
                  <a:srgbClr val="B6B6B6"/>
                </a:solidFill>
                <a:latin typeface="Arial Black"/>
                <a:cs typeface="Arial Black"/>
              </a:rPr>
              <a:t> </a:t>
            </a:r>
            <a:r>
              <a:rPr sz="1235" spc="-31">
                <a:solidFill>
                  <a:srgbClr val="B6B6B6"/>
                </a:solidFill>
                <a:latin typeface="Lucida Sans"/>
                <a:cs typeface="Lucida Sans"/>
              </a:rPr>
              <a:t>Demographic </a:t>
            </a:r>
            <a:r>
              <a:rPr sz="1235" spc="-9">
                <a:solidFill>
                  <a:srgbClr val="B6B6B6"/>
                </a:solidFill>
                <a:latin typeface="Lucida Sans"/>
                <a:cs typeface="Lucida Sans"/>
              </a:rPr>
              <a:t>Comparisons</a:t>
            </a:r>
            <a:endParaRPr sz="1235">
              <a:latin typeface="Lucida Sans"/>
              <a:cs typeface="Lucida Sans"/>
            </a:endParaRPr>
          </a:p>
        </p:txBody>
      </p:sp>
      <p:sp>
        <p:nvSpPr>
          <p:cNvPr id="6" name="object 6"/>
          <p:cNvSpPr/>
          <p:nvPr/>
        </p:nvSpPr>
        <p:spPr>
          <a:xfrm>
            <a:off x="7961331" y="1116388"/>
            <a:ext cx="1664074" cy="84604"/>
          </a:xfrm>
          <a:custGeom>
            <a:avLst/>
            <a:gdLst/>
            <a:ahLst/>
            <a:cxnLst/>
            <a:rect l="l" t="t" r="r" b="b"/>
            <a:pathLst>
              <a:path w="1885950" h="95884">
                <a:moveTo>
                  <a:pt x="0" y="0"/>
                </a:moveTo>
                <a:lnTo>
                  <a:pt x="0" y="95364"/>
                </a:lnTo>
                <a:lnTo>
                  <a:pt x="1885950" y="95364"/>
                </a:lnTo>
                <a:lnTo>
                  <a:pt x="1885950" y="0"/>
                </a:lnTo>
                <a:lnTo>
                  <a:pt x="0" y="0"/>
                </a:lnTo>
                <a:close/>
              </a:path>
            </a:pathLst>
          </a:custGeom>
          <a:solidFill>
            <a:srgbClr val="073C5D"/>
          </a:solidFill>
        </p:spPr>
        <p:txBody>
          <a:bodyPr wrap="square" lIns="0" tIns="0" rIns="0" bIns="0" rtlCol="0"/>
          <a:lstStyle/>
          <a:p>
            <a:endParaRPr sz="1588"/>
          </a:p>
        </p:txBody>
      </p:sp>
      <p:sp>
        <p:nvSpPr>
          <p:cNvPr id="7" name="object 7"/>
          <p:cNvSpPr/>
          <p:nvPr/>
        </p:nvSpPr>
        <p:spPr>
          <a:xfrm>
            <a:off x="7961331" y="1305559"/>
            <a:ext cx="1580029" cy="84604"/>
          </a:xfrm>
          <a:custGeom>
            <a:avLst/>
            <a:gdLst/>
            <a:ahLst/>
            <a:cxnLst/>
            <a:rect l="l" t="t" r="r" b="b"/>
            <a:pathLst>
              <a:path w="1790700" h="95884">
                <a:moveTo>
                  <a:pt x="0" y="0"/>
                </a:moveTo>
                <a:lnTo>
                  <a:pt x="0" y="95364"/>
                </a:lnTo>
                <a:lnTo>
                  <a:pt x="1790700" y="95364"/>
                </a:lnTo>
                <a:lnTo>
                  <a:pt x="1790700" y="0"/>
                </a:lnTo>
                <a:lnTo>
                  <a:pt x="0" y="0"/>
                </a:lnTo>
                <a:close/>
              </a:path>
            </a:pathLst>
          </a:custGeom>
          <a:solidFill>
            <a:srgbClr val="073C5D"/>
          </a:solidFill>
        </p:spPr>
        <p:txBody>
          <a:bodyPr wrap="square" lIns="0" tIns="0" rIns="0" bIns="0" rtlCol="0"/>
          <a:lstStyle/>
          <a:p>
            <a:endParaRPr sz="1588"/>
          </a:p>
        </p:txBody>
      </p:sp>
      <p:sp>
        <p:nvSpPr>
          <p:cNvPr id="8" name="object 8"/>
          <p:cNvSpPr/>
          <p:nvPr/>
        </p:nvSpPr>
        <p:spPr>
          <a:xfrm>
            <a:off x="7961331" y="1494729"/>
            <a:ext cx="1319493" cy="84604"/>
          </a:xfrm>
          <a:custGeom>
            <a:avLst/>
            <a:gdLst/>
            <a:ahLst/>
            <a:cxnLst/>
            <a:rect l="l" t="t" r="r" b="b"/>
            <a:pathLst>
              <a:path w="1495425" h="95885">
                <a:moveTo>
                  <a:pt x="0" y="0"/>
                </a:moveTo>
                <a:lnTo>
                  <a:pt x="0" y="95364"/>
                </a:lnTo>
                <a:lnTo>
                  <a:pt x="1495425" y="95364"/>
                </a:lnTo>
                <a:lnTo>
                  <a:pt x="1495425" y="0"/>
                </a:lnTo>
                <a:lnTo>
                  <a:pt x="0" y="0"/>
                </a:lnTo>
                <a:close/>
              </a:path>
            </a:pathLst>
          </a:custGeom>
          <a:solidFill>
            <a:srgbClr val="073C5D"/>
          </a:solidFill>
        </p:spPr>
        <p:txBody>
          <a:bodyPr wrap="square" lIns="0" tIns="0" rIns="0" bIns="0" rtlCol="0"/>
          <a:lstStyle/>
          <a:p>
            <a:endParaRPr sz="1588"/>
          </a:p>
        </p:txBody>
      </p:sp>
      <p:sp>
        <p:nvSpPr>
          <p:cNvPr id="9" name="object 9"/>
          <p:cNvSpPr/>
          <p:nvPr/>
        </p:nvSpPr>
        <p:spPr>
          <a:xfrm>
            <a:off x="7961331" y="1683902"/>
            <a:ext cx="1193426" cy="84604"/>
          </a:xfrm>
          <a:custGeom>
            <a:avLst/>
            <a:gdLst/>
            <a:ahLst/>
            <a:cxnLst/>
            <a:rect l="l" t="t" r="r" b="b"/>
            <a:pathLst>
              <a:path w="1352550" h="95885">
                <a:moveTo>
                  <a:pt x="0" y="0"/>
                </a:moveTo>
                <a:lnTo>
                  <a:pt x="0" y="95364"/>
                </a:lnTo>
                <a:lnTo>
                  <a:pt x="1352550" y="95364"/>
                </a:lnTo>
                <a:lnTo>
                  <a:pt x="1352550" y="0"/>
                </a:lnTo>
                <a:lnTo>
                  <a:pt x="0" y="0"/>
                </a:lnTo>
                <a:close/>
              </a:path>
            </a:pathLst>
          </a:custGeom>
          <a:solidFill>
            <a:srgbClr val="073C5D"/>
          </a:solidFill>
        </p:spPr>
        <p:txBody>
          <a:bodyPr wrap="square" lIns="0" tIns="0" rIns="0" bIns="0" rtlCol="0"/>
          <a:lstStyle/>
          <a:p>
            <a:endParaRPr sz="1588"/>
          </a:p>
        </p:txBody>
      </p:sp>
      <p:sp>
        <p:nvSpPr>
          <p:cNvPr id="10" name="object 10"/>
          <p:cNvSpPr/>
          <p:nvPr/>
        </p:nvSpPr>
        <p:spPr>
          <a:xfrm>
            <a:off x="7961331" y="1873072"/>
            <a:ext cx="1058956" cy="84604"/>
          </a:xfrm>
          <a:custGeom>
            <a:avLst/>
            <a:gdLst/>
            <a:ahLst/>
            <a:cxnLst/>
            <a:rect l="l" t="t" r="r" b="b"/>
            <a:pathLst>
              <a:path w="1200150" h="95885">
                <a:moveTo>
                  <a:pt x="0" y="0"/>
                </a:moveTo>
                <a:lnTo>
                  <a:pt x="0" y="95364"/>
                </a:lnTo>
                <a:lnTo>
                  <a:pt x="1200150" y="95364"/>
                </a:lnTo>
                <a:lnTo>
                  <a:pt x="1200150" y="0"/>
                </a:lnTo>
                <a:lnTo>
                  <a:pt x="0" y="0"/>
                </a:lnTo>
                <a:close/>
              </a:path>
            </a:pathLst>
          </a:custGeom>
          <a:solidFill>
            <a:srgbClr val="073C5D"/>
          </a:solidFill>
        </p:spPr>
        <p:txBody>
          <a:bodyPr wrap="square" lIns="0" tIns="0" rIns="0" bIns="0" rtlCol="0"/>
          <a:lstStyle/>
          <a:p>
            <a:endParaRPr sz="1588"/>
          </a:p>
        </p:txBody>
      </p:sp>
      <p:sp>
        <p:nvSpPr>
          <p:cNvPr id="11" name="object 11"/>
          <p:cNvSpPr/>
          <p:nvPr/>
        </p:nvSpPr>
        <p:spPr>
          <a:xfrm>
            <a:off x="7961332" y="2062243"/>
            <a:ext cx="1016934" cy="84604"/>
          </a:xfrm>
          <a:custGeom>
            <a:avLst/>
            <a:gdLst/>
            <a:ahLst/>
            <a:cxnLst/>
            <a:rect l="l" t="t" r="r" b="b"/>
            <a:pathLst>
              <a:path w="1152525" h="95885">
                <a:moveTo>
                  <a:pt x="0" y="0"/>
                </a:moveTo>
                <a:lnTo>
                  <a:pt x="0" y="95364"/>
                </a:lnTo>
                <a:lnTo>
                  <a:pt x="1152525" y="95364"/>
                </a:lnTo>
                <a:lnTo>
                  <a:pt x="1152525" y="0"/>
                </a:lnTo>
                <a:lnTo>
                  <a:pt x="0" y="0"/>
                </a:lnTo>
                <a:close/>
              </a:path>
            </a:pathLst>
          </a:custGeom>
          <a:solidFill>
            <a:srgbClr val="073C5D"/>
          </a:solidFill>
        </p:spPr>
        <p:txBody>
          <a:bodyPr wrap="square" lIns="0" tIns="0" rIns="0" bIns="0" rtlCol="0"/>
          <a:lstStyle/>
          <a:p>
            <a:endParaRPr sz="1588"/>
          </a:p>
        </p:txBody>
      </p:sp>
      <p:sp>
        <p:nvSpPr>
          <p:cNvPr id="12" name="object 12"/>
          <p:cNvSpPr/>
          <p:nvPr/>
        </p:nvSpPr>
        <p:spPr>
          <a:xfrm>
            <a:off x="7961331" y="2251414"/>
            <a:ext cx="974912" cy="84604"/>
          </a:xfrm>
          <a:custGeom>
            <a:avLst/>
            <a:gdLst/>
            <a:ahLst/>
            <a:cxnLst/>
            <a:rect l="l" t="t" r="r" b="b"/>
            <a:pathLst>
              <a:path w="1104900" h="95885">
                <a:moveTo>
                  <a:pt x="0" y="0"/>
                </a:moveTo>
                <a:lnTo>
                  <a:pt x="0" y="95364"/>
                </a:lnTo>
                <a:lnTo>
                  <a:pt x="1104900" y="95364"/>
                </a:lnTo>
                <a:lnTo>
                  <a:pt x="1104900" y="0"/>
                </a:lnTo>
                <a:lnTo>
                  <a:pt x="0" y="0"/>
                </a:lnTo>
                <a:close/>
              </a:path>
            </a:pathLst>
          </a:custGeom>
          <a:solidFill>
            <a:srgbClr val="073C5D"/>
          </a:solidFill>
        </p:spPr>
        <p:txBody>
          <a:bodyPr wrap="square" lIns="0" tIns="0" rIns="0" bIns="0" rtlCol="0"/>
          <a:lstStyle/>
          <a:p>
            <a:endParaRPr sz="1588"/>
          </a:p>
        </p:txBody>
      </p:sp>
      <p:sp>
        <p:nvSpPr>
          <p:cNvPr id="13" name="object 13"/>
          <p:cNvSpPr/>
          <p:nvPr/>
        </p:nvSpPr>
        <p:spPr>
          <a:xfrm>
            <a:off x="7961331" y="2440585"/>
            <a:ext cx="932890" cy="84604"/>
          </a:xfrm>
          <a:custGeom>
            <a:avLst/>
            <a:gdLst/>
            <a:ahLst/>
            <a:cxnLst/>
            <a:rect l="l" t="t" r="r" b="b"/>
            <a:pathLst>
              <a:path w="1057275" h="95885">
                <a:moveTo>
                  <a:pt x="0" y="0"/>
                </a:moveTo>
                <a:lnTo>
                  <a:pt x="0" y="95364"/>
                </a:lnTo>
                <a:lnTo>
                  <a:pt x="1057275" y="95364"/>
                </a:lnTo>
                <a:lnTo>
                  <a:pt x="1057275" y="0"/>
                </a:lnTo>
                <a:lnTo>
                  <a:pt x="0" y="0"/>
                </a:lnTo>
                <a:close/>
              </a:path>
            </a:pathLst>
          </a:custGeom>
          <a:solidFill>
            <a:srgbClr val="073C5D"/>
          </a:solidFill>
        </p:spPr>
        <p:txBody>
          <a:bodyPr wrap="square" lIns="0" tIns="0" rIns="0" bIns="0" rtlCol="0"/>
          <a:lstStyle/>
          <a:p>
            <a:endParaRPr sz="1588"/>
          </a:p>
        </p:txBody>
      </p:sp>
      <p:sp>
        <p:nvSpPr>
          <p:cNvPr id="14" name="object 14"/>
          <p:cNvSpPr/>
          <p:nvPr/>
        </p:nvSpPr>
        <p:spPr>
          <a:xfrm>
            <a:off x="7961331" y="2629757"/>
            <a:ext cx="932890" cy="84604"/>
          </a:xfrm>
          <a:custGeom>
            <a:avLst/>
            <a:gdLst/>
            <a:ahLst/>
            <a:cxnLst/>
            <a:rect l="l" t="t" r="r" b="b"/>
            <a:pathLst>
              <a:path w="1057275" h="95885">
                <a:moveTo>
                  <a:pt x="0" y="0"/>
                </a:moveTo>
                <a:lnTo>
                  <a:pt x="0" y="95364"/>
                </a:lnTo>
                <a:lnTo>
                  <a:pt x="1057275" y="95364"/>
                </a:lnTo>
                <a:lnTo>
                  <a:pt x="1057275" y="0"/>
                </a:lnTo>
                <a:lnTo>
                  <a:pt x="0" y="0"/>
                </a:lnTo>
                <a:close/>
              </a:path>
            </a:pathLst>
          </a:custGeom>
          <a:solidFill>
            <a:srgbClr val="073C5D"/>
          </a:solidFill>
        </p:spPr>
        <p:txBody>
          <a:bodyPr wrap="square" lIns="0" tIns="0" rIns="0" bIns="0" rtlCol="0"/>
          <a:lstStyle/>
          <a:p>
            <a:endParaRPr sz="1588"/>
          </a:p>
        </p:txBody>
      </p:sp>
      <p:sp>
        <p:nvSpPr>
          <p:cNvPr id="15" name="object 15"/>
          <p:cNvSpPr/>
          <p:nvPr/>
        </p:nvSpPr>
        <p:spPr>
          <a:xfrm>
            <a:off x="7961331" y="2818928"/>
            <a:ext cx="890868" cy="84604"/>
          </a:xfrm>
          <a:custGeom>
            <a:avLst/>
            <a:gdLst/>
            <a:ahLst/>
            <a:cxnLst/>
            <a:rect l="l" t="t" r="r" b="b"/>
            <a:pathLst>
              <a:path w="1009650" h="95885">
                <a:moveTo>
                  <a:pt x="0" y="0"/>
                </a:moveTo>
                <a:lnTo>
                  <a:pt x="0" y="95364"/>
                </a:lnTo>
                <a:lnTo>
                  <a:pt x="1009650" y="95364"/>
                </a:lnTo>
                <a:lnTo>
                  <a:pt x="1009650" y="0"/>
                </a:lnTo>
                <a:lnTo>
                  <a:pt x="0" y="0"/>
                </a:lnTo>
                <a:close/>
              </a:path>
            </a:pathLst>
          </a:custGeom>
          <a:solidFill>
            <a:srgbClr val="073C5D"/>
          </a:solidFill>
        </p:spPr>
        <p:txBody>
          <a:bodyPr wrap="square" lIns="0" tIns="0" rIns="0" bIns="0" rtlCol="0"/>
          <a:lstStyle/>
          <a:p>
            <a:endParaRPr sz="1588"/>
          </a:p>
        </p:txBody>
      </p:sp>
      <p:sp>
        <p:nvSpPr>
          <p:cNvPr id="16" name="object 16"/>
          <p:cNvSpPr/>
          <p:nvPr/>
        </p:nvSpPr>
        <p:spPr>
          <a:xfrm>
            <a:off x="7961331" y="3008099"/>
            <a:ext cx="848846" cy="84604"/>
          </a:xfrm>
          <a:custGeom>
            <a:avLst/>
            <a:gdLst/>
            <a:ahLst/>
            <a:cxnLst/>
            <a:rect l="l" t="t" r="r" b="b"/>
            <a:pathLst>
              <a:path w="962025" h="95885">
                <a:moveTo>
                  <a:pt x="0" y="0"/>
                </a:moveTo>
                <a:lnTo>
                  <a:pt x="0" y="95364"/>
                </a:lnTo>
                <a:lnTo>
                  <a:pt x="962025" y="95364"/>
                </a:lnTo>
                <a:lnTo>
                  <a:pt x="962025" y="0"/>
                </a:lnTo>
                <a:lnTo>
                  <a:pt x="0" y="0"/>
                </a:lnTo>
                <a:close/>
              </a:path>
            </a:pathLst>
          </a:custGeom>
          <a:solidFill>
            <a:srgbClr val="AC4E25"/>
          </a:solidFill>
        </p:spPr>
        <p:txBody>
          <a:bodyPr wrap="square" lIns="0" tIns="0" rIns="0" bIns="0" rtlCol="0"/>
          <a:lstStyle/>
          <a:p>
            <a:endParaRPr sz="1588"/>
          </a:p>
        </p:txBody>
      </p:sp>
      <p:sp>
        <p:nvSpPr>
          <p:cNvPr id="17" name="object 17"/>
          <p:cNvSpPr/>
          <p:nvPr/>
        </p:nvSpPr>
        <p:spPr>
          <a:xfrm>
            <a:off x="7961331" y="3197270"/>
            <a:ext cx="806824" cy="84604"/>
          </a:xfrm>
          <a:custGeom>
            <a:avLst/>
            <a:gdLst/>
            <a:ahLst/>
            <a:cxnLst/>
            <a:rect l="l" t="t" r="r" b="b"/>
            <a:pathLst>
              <a:path w="914400" h="95885">
                <a:moveTo>
                  <a:pt x="0" y="0"/>
                </a:moveTo>
                <a:lnTo>
                  <a:pt x="0" y="95364"/>
                </a:lnTo>
                <a:lnTo>
                  <a:pt x="914400" y="95364"/>
                </a:lnTo>
                <a:lnTo>
                  <a:pt x="914400" y="0"/>
                </a:lnTo>
                <a:lnTo>
                  <a:pt x="0" y="0"/>
                </a:lnTo>
                <a:close/>
              </a:path>
            </a:pathLst>
          </a:custGeom>
          <a:solidFill>
            <a:srgbClr val="073C5D"/>
          </a:solidFill>
        </p:spPr>
        <p:txBody>
          <a:bodyPr wrap="square" lIns="0" tIns="0" rIns="0" bIns="0" rtlCol="0"/>
          <a:lstStyle/>
          <a:p>
            <a:endParaRPr sz="1588"/>
          </a:p>
        </p:txBody>
      </p:sp>
      <p:sp>
        <p:nvSpPr>
          <p:cNvPr id="18" name="object 18"/>
          <p:cNvSpPr/>
          <p:nvPr/>
        </p:nvSpPr>
        <p:spPr>
          <a:xfrm>
            <a:off x="7961331" y="3386441"/>
            <a:ext cx="806824" cy="84604"/>
          </a:xfrm>
          <a:custGeom>
            <a:avLst/>
            <a:gdLst/>
            <a:ahLst/>
            <a:cxnLst/>
            <a:rect l="l" t="t" r="r" b="b"/>
            <a:pathLst>
              <a:path w="914400" h="95885">
                <a:moveTo>
                  <a:pt x="0" y="0"/>
                </a:moveTo>
                <a:lnTo>
                  <a:pt x="0" y="95364"/>
                </a:lnTo>
                <a:lnTo>
                  <a:pt x="914400" y="95364"/>
                </a:lnTo>
                <a:lnTo>
                  <a:pt x="914400" y="0"/>
                </a:lnTo>
                <a:lnTo>
                  <a:pt x="0" y="0"/>
                </a:lnTo>
                <a:close/>
              </a:path>
            </a:pathLst>
          </a:custGeom>
          <a:solidFill>
            <a:srgbClr val="073C5D"/>
          </a:solidFill>
        </p:spPr>
        <p:txBody>
          <a:bodyPr wrap="square" lIns="0" tIns="0" rIns="0" bIns="0" rtlCol="0"/>
          <a:lstStyle/>
          <a:p>
            <a:endParaRPr sz="1588"/>
          </a:p>
        </p:txBody>
      </p:sp>
      <p:sp>
        <p:nvSpPr>
          <p:cNvPr id="19" name="object 19"/>
          <p:cNvSpPr/>
          <p:nvPr/>
        </p:nvSpPr>
        <p:spPr>
          <a:xfrm>
            <a:off x="7961332" y="3575612"/>
            <a:ext cx="764801" cy="84604"/>
          </a:xfrm>
          <a:custGeom>
            <a:avLst/>
            <a:gdLst/>
            <a:ahLst/>
            <a:cxnLst/>
            <a:rect l="l" t="t" r="r" b="b"/>
            <a:pathLst>
              <a:path w="866775" h="95885">
                <a:moveTo>
                  <a:pt x="0" y="0"/>
                </a:moveTo>
                <a:lnTo>
                  <a:pt x="0" y="95364"/>
                </a:lnTo>
                <a:lnTo>
                  <a:pt x="866775" y="95364"/>
                </a:lnTo>
                <a:lnTo>
                  <a:pt x="866775" y="0"/>
                </a:lnTo>
                <a:lnTo>
                  <a:pt x="0" y="0"/>
                </a:lnTo>
                <a:close/>
              </a:path>
            </a:pathLst>
          </a:custGeom>
          <a:solidFill>
            <a:srgbClr val="073C5D"/>
          </a:solidFill>
        </p:spPr>
        <p:txBody>
          <a:bodyPr wrap="square" lIns="0" tIns="0" rIns="0" bIns="0" rtlCol="0"/>
          <a:lstStyle/>
          <a:p>
            <a:endParaRPr sz="1588"/>
          </a:p>
        </p:txBody>
      </p:sp>
      <p:sp>
        <p:nvSpPr>
          <p:cNvPr id="20" name="object 20"/>
          <p:cNvSpPr/>
          <p:nvPr/>
        </p:nvSpPr>
        <p:spPr>
          <a:xfrm>
            <a:off x="7961331" y="3764783"/>
            <a:ext cx="722779" cy="84604"/>
          </a:xfrm>
          <a:custGeom>
            <a:avLst/>
            <a:gdLst/>
            <a:ahLst/>
            <a:cxnLst/>
            <a:rect l="l" t="t" r="r" b="b"/>
            <a:pathLst>
              <a:path w="819150" h="95885">
                <a:moveTo>
                  <a:pt x="0" y="0"/>
                </a:moveTo>
                <a:lnTo>
                  <a:pt x="0" y="95364"/>
                </a:lnTo>
                <a:lnTo>
                  <a:pt x="819150" y="95364"/>
                </a:lnTo>
                <a:lnTo>
                  <a:pt x="819150" y="0"/>
                </a:lnTo>
                <a:lnTo>
                  <a:pt x="0" y="0"/>
                </a:lnTo>
                <a:close/>
              </a:path>
            </a:pathLst>
          </a:custGeom>
          <a:solidFill>
            <a:srgbClr val="073C5D"/>
          </a:solidFill>
        </p:spPr>
        <p:txBody>
          <a:bodyPr wrap="square" lIns="0" tIns="0" rIns="0" bIns="0" rtlCol="0"/>
          <a:lstStyle/>
          <a:p>
            <a:endParaRPr sz="1588"/>
          </a:p>
        </p:txBody>
      </p:sp>
      <p:sp>
        <p:nvSpPr>
          <p:cNvPr id="21" name="object 21"/>
          <p:cNvSpPr/>
          <p:nvPr/>
        </p:nvSpPr>
        <p:spPr>
          <a:xfrm>
            <a:off x="7961331" y="3953954"/>
            <a:ext cx="588309" cy="84604"/>
          </a:xfrm>
          <a:custGeom>
            <a:avLst/>
            <a:gdLst/>
            <a:ahLst/>
            <a:cxnLst/>
            <a:rect l="l" t="t" r="r" b="b"/>
            <a:pathLst>
              <a:path w="666750" h="95885">
                <a:moveTo>
                  <a:pt x="0" y="0"/>
                </a:moveTo>
                <a:lnTo>
                  <a:pt x="0" y="95364"/>
                </a:lnTo>
                <a:lnTo>
                  <a:pt x="666750" y="95364"/>
                </a:lnTo>
                <a:lnTo>
                  <a:pt x="666750" y="0"/>
                </a:lnTo>
                <a:lnTo>
                  <a:pt x="0" y="0"/>
                </a:lnTo>
                <a:close/>
              </a:path>
            </a:pathLst>
          </a:custGeom>
          <a:solidFill>
            <a:srgbClr val="073C5D"/>
          </a:solidFill>
        </p:spPr>
        <p:txBody>
          <a:bodyPr wrap="square" lIns="0" tIns="0" rIns="0" bIns="0" rtlCol="0"/>
          <a:lstStyle/>
          <a:p>
            <a:endParaRPr sz="1588"/>
          </a:p>
        </p:txBody>
      </p:sp>
      <p:sp>
        <p:nvSpPr>
          <p:cNvPr id="22" name="object 22"/>
          <p:cNvSpPr/>
          <p:nvPr/>
        </p:nvSpPr>
        <p:spPr>
          <a:xfrm>
            <a:off x="7961331" y="4143125"/>
            <a:ext cx="588309" cy="84604"/>
          </a:xfrm>
          <a:custGeom>
            <a:avLst/>
            <a:gdLst/>
            <a:ahLst/>
            <a:cxnLst/>
            <a:rect l="l" t="t" r="r" b="b"/>
            <a:pathLst>
              <a:path w="666750" h="95885">
                <a:moveTo>
                  <a:pt x="0" y="0"/>
                </a:moveTo>
                <a:lnTo>
                  <a:pt x="0" y="95364"/>
                </a:lnTo>
                <a:lnTo>
                  <a:pt x="666750" y="95364"/>
                </a:lnTo>
                <a:lnTo>
                  <a:pt x="666750" y="0"/>
                </a:lnTo>
                <a:lnTo>
                  <a:pt x="0" y="0"/>
                </a:lnTo>
                <a:close/>
              </a:path>
            </a:pathLst>
          </a:custGeom>
          <a:solidFill>
            <a:srgbClr val="073C5D"/>
          </a:solidFill>
        </p:spPr>
        <p:txBody>
          <a:bodyPr wrap="square" lIns="0" tIns="0" rIns="0" bIns="0" rtlCol="0"/>
          <a:lstStyle/>
          <a:p>
            <a:endParaRPr sz="1588"/>
          </a:p>
        </p:txBody>
      </p:sp>
      <p:sp>
        <p:nvSpPr>
          <p:cNvPr id="23" name="object 23"/>
          <p:cNvSpPr/>
          <p:nvPr/>
        </p:nvSpPr>
        <p:spPr>
          <a:xfrm>
            <a:off x="7961332" y="4332296"/>
            <a:ext cx="546287" cy="84604"/>
          </a:xfrm>
          <a:custGeom>
            <a:avLst/>
            <a:gdLst/>
            <a:ahLst/>
            <a:cxnLst/>
            <a:rect l="l" t="t" r="r" b="b"/>
            <a:pathLst>
              <a:path w="619125" h="95885">
                <a:moveTo>
                  <a:pt x="0" y="0"/>
                </a:moveTo>
                <a:lnTo>
                  <a:pt x="0" y="95364"/>
                </a:lnTo>
                <a:lnTo>
                  <a:pt x="619125" y="95364"/>
                </a:lnTo>
                <a:lnTo>
                  <a:pt x="619125" y="0"/>
                </a:lnTo>
                <a:lnTo>
                  <a:pt x="0" y="0"/>
                </a:lnTo>
                <a:close/>
              </a:path>
            </a:pathLst>
          </a:custGeom>
          <a:solidFill>
            <a:srgbClr val="073C5D"/>
          </a:solidFill>
        </p:spPr>
        <p:txBody>
          <a:bodyPr wrap="square" lIns="0" tIns="0" rIns="0" bIns="0" rtlCol="0"/>
          <a:lstStyle/>
          <a:p>
            <a:endParaRPr sz="1588"/>
          </a:p>
        </p:txBody>
      </p:sp>
      <p:sp>
        <p:nvSpPr>
          <p:cNvPr id="24" name="object 24"/>
          <p:cNvSpPr/>
          <p:nvPr/>
        </p:nvSpPr>
        <p:spPr>
          <a:xfrm>
            <a:off x="7961332" y="4521467"/>
            <a:ext cx="546287" cy="84604"/>
          </a:xfrm>
          <a:custGeom>
            <a:avLst/>
            <a:gdLst/>
            <a:ahLst/>
            <a:cxnLst/>
            <a:rect l="l" t="t" r="r" b="b"/>
            <a:pathLst>
              <a:path w="619125" h="95885">
                <a:moveTo>
                  <a:pt x="0" y="0"/>
                </a:moveTo>
                <a:lnTo>
                  <a:pt x="0" y="95364"/>
                </a:lnTo>
                <a:lnTo>
                  <a:pt x="619125" y="95364"/>
                </a:lnTo>
                <a:lnTo>
                  <a:pt x="619125" y="0"/>
                </a:lnTo>
                <a:lnTo>
                  <a:pt x="0" y="0"/>
                </a:lnTo>
                <a:close/>
              </a:path>
            </a:pathLst>
          </a:custGeom>
          <a:solidFill>
            <a:srgbClr val="073C5D"/>
          </a:solidFill>
        </p:spPr>
        <p:txBody>
          <a:bodyPr wrap="square" lIns="0" tIns="0" rIns="0" bIns="0" rtlCol="0"/>
          <a:lstStyle/>
          <a:p>
            <a:endParaRPr sz="1588"/>
          </a:p>
        </p:txBody>
      </p:sp>
      <p:sp>
        <p:nvSpPr>
          <p:cNvPr id="25" name="object 25"/>
          <p:cNvSpPr/>
          <p:nvPr/>
        </p:nvSpPr>
        <p:spPr>
          <a:xfrm>
            <a:off x="7961332" y="4710639"/>
            <a:ext cx="546287" cy="84604"/>
          </a:xfrm>
          <a:custGeom>
            <a:avLst/>
            <a:gdLst/>
            <a:ahLst/>
            <a:cxnLst/>
            <a:rect l="l" t="t" r="r" b="b"/>
            <a:pathLst>
              <a:path w="619125" h="95885">
                <a:moveTo>
                  <a:pt x="0" y="0"/>
                </a:moveTo>
                <a:lnTo>
                  <a:pt x="0" y="95364"/>
                </a:lnTo>
                <a:lnTo>
                  <a:pt x="619125" y="95364"/>
                </a:lnTo>
                <a:lnTo>
                  <a:pt x="619125" y="0"/>
                </a:lnTo>
                <a:lnTo>
                  <a:pt x="0" y="0"/>
                </a:lnTo>
                <a:close/>
              </a:path>
            </a:pathLst>
          </a:custGeom>
          <a:solidFill>
            <a:srgbClr val="073C5D"/>
          </a:solidFill>
        </p:spPr>
        <p:txBody>
          <a:bodyPr wrap="square" lIns="0" tIns="0" rIns="0" bIns="0" rtlCol="0"/>
          <a:lstStyle/>
          <a:p>
            <a:endParaRPr sz="1588"/>
          </a:p>
        </p:txBody>
      </p:sp>
      <p:sp>
        <p:nvSpPr>
          <p:cNvPr id="26" name="object 26"/>
          <p:cNvSpPr/>
          <p:nvPr/>
        </p:nvSpPr>
        <p:spPr>
          <a:xfrm>
            <a:off x="7961331" y="4899810"/>
            <a:ext cx="462243" cy="84604"/>
          </a:xfrm>
          <a:custGeom>
            <a:avLst/>
            <a:gdLst/>
            <a:ahLst/>
            <a:cxnLst/>
            <a:rect l="l" t="t" r="r" b="b"/>
            <a:pathLst>
              <a:path w="523875" h="95885">
                <a:moveTo>
                  <a:pt x="0" y="0"/>
                </a:moveTo>
                <a:lnTo>
                  <a:pt x="0" y="95364"/>
                </a:lnTo>
                <a:lnTo>
                  <a:pt x="523874" y="95364"/>
                </a:lnTo>
                <a:lnTo>
                  <a:pt x="523874" y="0"/>
                </a:lnTo>
                <a:lnTo>
                  <a:pt x="0" y="0"/>
                </a:lnTo>
                <a:close/>
              </a:path>
            </a:pathLst>
          </a:custGeom>
          <a:solidFill>
            <a:srgbClr val="073C5D"/>
          </a:solidFill>
        </p:spPr>
        <p:txBody>
          <a:bodyPr wrap="square" lIns="0" tIns="0" rIns="0" bIns="0" rtlCol="0"/>
          <a:lstStyle/>
          <a:p>
            <a:endParaRPr sz="1588"/>
          </a:p>
        </p:txBody>
      </p:sp>
      <p:sp>
        <p:nvSpPr>
          <p:cNvPr id="27" name="object 27"/>
          <p:cNvSpPr/>
          <p:nvPr/>
        </p:nvSpPr>
        <p:spPr>
          <a:xfrm>
            <a:off x="7961331" y="5088981"/>
            <a:ext cx="420221" cy="84604"/>
          </a:xfrm>
          <a:custGeom>
            <a:avLst/>
            <a:gdLst/>
            <a:ahLst/>
            <a:cxnLst/>
            <a:rect l="l" t="t" r="r" b="b"/>
            <a:pathLst>
              <a:path w="476250" h="95885">
                <a:moveTo>
                  <a:pt x="0" y="0"/>
                </a:moveTo>
                <a:lnTo>
                  <a:pt x="0" y="95364"/>
                </a:lnTo>
                <a:lnTo>
                  <a:pt x="476249" y="95364"/>
                </a:lnTo>
                <a:lnTo>
                  <a:pt x="476249" y="0"/>
                </a:lnTo>
                <a:lnTo>
                  <a:pt x="0" y="0"/>
                </a:lnTo>
                <a:close/>
              </a:path>
            </a:pathLst>
          </a:custGeom>
          <a:solidFill>
            <a:srgbClr val="073C5D"/>
          </a:solidFill>
        </p:spPr>
        <p:txBody>
          <a:bodyPr wrap="square" lIns="0" tIns="0" rIns="0" bIns="0" rtlCol="0"/>
          <a:lstStyle/>
          <a:p>
            <a:endParaRPr sz="1588"/>
          </a:p>
        </p:txBody>
      </p:sp>
      <p:sp>
        <p:nvSpPr>
          <p:cNvPr id="28" name="object 28"/>
          <p:cNvSpPr/>
          <p:nvPr/>
        </p:nvSpPr>
        <p:spPr>
          <a:xfrm>
            <a:off x="7961331" y="5278152"/>
            <a:ext cx="420221" cy="84604"/>
          </a:xfrm>
          <a:custGeom>
            <a:avLst/>
            <a:gdLst/>
            <a:ahLst/>
            <a:cxnLst/>
            <a:rect l="l" t="t" r="r" b="b"/>
            <a:pathLst>
              <a:path w="476250" h="95885">
                <a:moveTo>
                  <a:pt x="0" y="0"/>
                </a:moveTo>
                <a:lnTo>
                  <a:pt x="0" y="95364"/>
                </a:lnTo>
                <a:lnTo>
                  <a:pt x="476249" y="95364"/>
                </a:lnTo>
                <a:lnTo>
                  <a:pt x="476249" y="0"/>
                </a:lnTo>
                <a:lnTo>
                  <a:pt x="0" y="0"/>
                </a:lnTo>
                <a:close/>
              </a:path>
            </a:pathLst>
          </a:custGeom>
          <a:solidFill>
            <a:srgbClr val="073C5D"/>
          </a:solidFill>
        </p:spPr>
        <p:txBody>
          <a:bodyPr wrap="square" lIns="0" tIns="0" rIns="0" bIns="0" rtlCol="0"/>
          <a:lstStyle/>
          <a:p>
            <a:endParaRPr sz="1588"/>
          </a:p>
        </p:txBody>
      </p:sp>
      <p:sp>
        <p:nvSpPr>
          <p:cNvPr id="29" name="object 29"/>
          <p:cNvSpPr/>
          <p:nvPr/>
        </p:nvSpPr>
        <p:spPr>
          <a:xfrm>
            <a:off x="7961331" y="5467322"/>
            <a:ext cx="420221" cy="84604"/>
          </a:xfrm>
          <a:custGeom>
            <a:avLst/>
            <a:gdLst/>
            <a:ahLst/>
            <a:cxnLst/>
            <a:rect l="l" t="t" r="r" b="b"/>
            <a:pathLst>
              <a:path w="476250" h="95885">
                <a:moveTo>
                  <a:pt x="0" y="0"/>
                </a:moveTo>
                <a:lnTo>
                  <a:pt x="0" y="95364"/>
                </a:lnTo>
                <a:lnTo>
                  <a:pt x="476249" y="95364"/>
                </a:lnTo>
                <a:lnTo>
                  <a:pt x="476249" y="0"/>
                </a:lnTo>
                <a:lnTo>
                  <a:pt x="0" y="0"/>
                </a:lnTo>
                <a:close/>
              </a:path>
            </a:pathLst>
          </a:custGeom>
          <a:solidFill>
            <a:srgbClr val="073C5D"/>
          </a:solidFill>
        </p:spPr>
        <p:txBody>
          <a:bodyPr wrap="square" lIns="0" tIns="0" rIns="0" bIns="0" rtlCol="0"/>
          <a:lstStyle/>
          <a:p>
            <a:endParaRPr sz="1588"/>
          </a:p>
        </p:txBody>
      </p:sp>
      <p:sp>
        <p:nvSpPr>
          <p:cNvPr id="30" name="object 30"/>
          <p:cNvSpPr/>
          <p:nvPr/>
        </p:nvSpPr>
        <p:spPr>
          <a:xfrm>
            <a:off x="7961331" y="5656494"/>
            <a:ext cx="378199" cy="84604"/>
          </a:xfrm>
          <a:custGeom>
            <a:avLst/>
            <a:gdLst/>
            <a:ahLst/>
            <a:cxnLst/>
            <a:rect l="l" t="t" r="r" b="b"/>
            <a:pathLst>
              <a:path w="428625" h="95884">
                <a:moveTo>
                  <a:pt x="0" y="0"/>
                </a:moveTo>
                <a:lnTo>
                  <a:pt x="0" y="95364"/>
                </a:lnTo>
                <a:lnTo>
                  <a:pt x="428624" y="95364"/>
                </a:lnTo>
                <a:lnTo>
                  <a:pt x="428624" y="0"/>
                </a:lnTo>
                <a:lnTo>
                  <a:pt x="0" y="0"/>
                </a:lnTo>
                <a:close/>
              </a:path>
            </a:pathLst>
          </a:custGeom>
          <a:solidFill>
            <a:srgbClr val="073C5D"/>
          </a:solidFill>
        </p:spPr>
        <p:txBody>
          <a:bodyPr wrap="square" lIns="0" tIns="0" rIns="0" bIns="0" rtlCol="0"/>
          <a:lstStyle/>
          <a:p>
            <a:endParaRPr sz="1588"/>
          </a:p>
        </p:txBody>
      </p:sp>
      <p:sp>
        <p:nvSpPr>
          <p:cNvPr id="31" name="object 31"/>
          <p:cNvSpPr/>
          <p:nvPr/>
        </p:nvSpPr>
        <p:spPr>
          <a:xfrm>
            <a:off x="7961331" y="5845666"/>
            <a:ext cx="378199" cy="84604"/>
          </a:xfrm>
          <a:custGeom>
            <a:avLst/>
            <a:gdLst/>
            <a:ahLst/>
            <a:cxnLst/>
            <a:rect l="l" t="t" r="r" b="b"/>
            <a:pathLst>
              <a:path w="428625" h="95884">
                <a:moveTo>
                  <a:pt x="0" y="0"/>
                </a:moveTo>
                <a:lnTo>
                  <a:pt x="0" y="95364"/>
                </a:lnTo>
                <a:lnTo>
                  <a:pt x="428624" y="95364"/>
                </a:lnTo>
                <a:lnTo>
                  <a:pt x="428624" y="0"/>
                </a:lnTo>
                <a:lnTo>
                  <a:pt x="0" y="0"/>
                </a:lnTo>
                <a:close/>
              </a:path>
            </a:pathLst>
          </a:custGeom>
          <a:solidFill>
            <a:srgbClr val="073C5D"/>
          </a:solidFill>
        </p:spPr>
        <p:txBody>
          <a:bodyPr wrap="square" lIns="0" tIns="0" rIns="0" bIns="0" rtlCol="0"/>
          <a:lstStyle/>
          <a:p>
            <a:endParaRPr sz="1588"/>
          </a:p>
        </p:txBody>
      </p:sp>
      <p:sp>
        <p:nvSpPr>
          <p:cNvPr id="32" name="object 32"/>
          <p:cNvSpPr/>
          <p:nvPr/>
        </p:nvSpPr>
        <p:spPr>
          <a:xfrm>
            <a:off x="7961331" y="6034836"/>
            <a:ext cx="336176" cy="84604"/>
          </a:xfrm>
          <a:custGeom>
            <a:avLst/>
            <a:gdLst/>
            <a:ahLst/>
            <a:cxnLst/>
            <a:rect l="l" t="t" r="r" b="b"/>
            <a:pathLst>
              <a:path w="381000" h="95884">
                <a:moveTo>
                  <a:pt x="0" y="0"/>
                </a:moveTo>
                <a:lnTo>
                  <a:pt x="0" y="95364"/>
                </a:lnTo>
                <a:lnTo>
                  <a:pt x="380999" y="95364"/>
                </a:lnTo>
                <a:lnTo>
                  <a:pt x="380999" y="0"/>
                </a:lnTo>
                <a:lnTo>
                  <a:pt x="0" y="0"/>
                </a:lnTo>
                <a:close/>
              </a:path>
            </a:pathLst>
          </a:custGeom>
          <a:solidFill>
            <a:srgbClr val="073C5D"/>
          </a:solidFill>
        </p:spPr>
        <p:txBody>
          <a:bodyPr wrap="square" lIns="0" tIns="0" rIns="0" bIns="0" rtlCol="0"/>
          <a:lstStyle/>
          <a:p>
            <a:endParaRPr sz="1588"/>
          </a:p>
        </p:txBody>
      </p:sp>
      <p:sp>
        <p:nvSpPr>
          <p:cNvPr id="33" name="object 33"/>
          <p:cNvSpPr txBox="1"/>
          <p:nvPr/>
        </p:nvSpPr>
        <p:spPr>
          <a:xfrm>
            <a:off x="7286176" y="596822"/>
            <a:ext cx="2470337" cy="310115"/>
          </a:xfrm>
          <a:prstGeom prst="rect">
            <a:avLst/>
          </a:prstGeom>
        </p:spPr>
        <p:txBody>
          <a:bodyPr vert="horz" wrap="square" lIns="0" tIns="11206" rIns="0" bIns="0" rtlCol="0">
            <a:spAutoFit/>
          </a:bodyPr>
          <a:lstStyle/>
          <a:p>
            <a:pPr marL="709370" marR="4483" indent="-698724">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27</a:t>
            </a:r>
            <a:r>
              <a:rPr sz="971" spc="-49">
                <a:solidFill>
                  <a:srgbClr val="585858"/>
                </a:solidFill>
                <a:latin typeface="Arial Black"/>
                <a:cs typeface="Arial Black"/>
              </a:rPr>
              <a:t> </a:t>
            </a:r>
            <a:r>
              <a:rPr sz="971" spc="-71">
                <a:solidFill>
                  <a:srgbClr val="585858"/>
                </a:solidFill>
                <a:latin typeface="Arial Black"/>
                <a:cs typeface="Arial Black"/>
              </a:rPr>
              <a:t>Prevalence</a:t>
            </a:r>
            <a:r>
              <a:rPr sz="971" spc="-49">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75">
                <a:solidFill>
                  <a:srgbClr val="585858"/>
                </a:solidFill>
                <a:latin typeface="Arial Black"/>
                <a:cs typeface="Arial Black"/>
              </a:rPr>
              <a:t>sexual</a:t>
            </a:r>
            <a:r>
              <a:rPr sz="971" spc="-49">
                <a:solidFill>
                  <a:srgbClr val="585858"/>
                </a:solidFill>
                <a:latin typeface="Arial Black"/>
                <a:cs typeface="Arial Black"/>
              </a:rPr>
              <a:t> </a:t>
            </a:r>
            <a:r>
              <a:rPr sz="971" spc="-44">
                <a:solidFill>
                  <a:srgbClr val="585858"/>
                </a:solidFill>
                <a:latin typeface="Arial Black"/>
                <a:cs typeface="Arial Black"/>
              </a:rPr>
              <a:t>harassment </a:t>
            </a:r>
            <a:r>
              <a:rPr sz="971" spc="-49">
                <a:solidFill>
                  <a:srgbClr val="585858"/>
                </a:solidFill>
                <a:latin typeface="Arial Black"/>
                <a:cs typeface="Arial Black"/>
              </a:rPr>
              <a:t>by</a:t>
            </a:r>
            <a:r>
              <a:rPr sz="971" spc="-66">
                <a:solidFill>
                  <a:srgbClr val="585858"/>
                </a:solidFill>
                <a:latin typeface="Arial Black"/>
                <a:cs typeface="Arial Black"/>
              </a:rPr>
              <a:t> </a:t>
            </a:r>
            <a:r>
              <a:rPr sz="971" spc="-9">
                <a:solidFill>
                  <a:srgbClr val="585858"/>
                </a:solidFill>
                <a:latin typeface="Arial Black"/>
                <a:cs typeface="Arial Black"/>
              </a:rPr>
              <a:t>demographics</a:t>
            </a:r>
            <a:endParaRPr sz="971">
              <a:latin typeface="Arial Black"/>
              <a:cs typeface="Arial Black"/>
            </a:endParaRPr>
          </a:p>
        </p:txBody>
      </p:sp>
      <p:sp>
        <p:nvSpPr>
          <p:cNvPr id="34" name="object 34"/>
          <p:cNvSpPr txBox="1"/>
          <p:nvPr/>
        </p:nvSpPr>
        <p:spPr>
          <a:xfrm>
            <a:off x="9647816" y="107498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39%</a:t>
            </a:r>
            <a:endParaRPr sz="882">
              <a:latin typeface="Arial"/>
              <a:cs typeface="Arial"/>
            </a:endParaRPr>
          </a:p>
        </p:txBody>
      </p:sp>
      <p:sp>
        <p:nvSpPr>
          <p:cNvPr id="35" name="object 35"/>
          <p:cNvSpPr txBox="1"/>
          <p:nvPr/>
        </p:nvSpPr>
        <p:spPr>
          <a:xfrm>
            <a:off x="9563772" y="126010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37%</a:t>
            </a:r>
            <a:endParaRPr sz="882">
              <a:latin typeface="Arial"/>
              <a:cs typeface="Arial"/>
            </a:endParaRPr>
          </a:p>
        </p:txBody>
      </p:sp>
      <p:sp>
        <p:nvSpPr>
          <p:cNvPr id="36" name="object 36"/>
          <p:cNvSpPr txBox="1"/>
          <p:nvPr/>
        </p:nvSpPr>
        <p:spPr>
          <a:xfrm>
            <a:off x="9303235" y="145364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37" name="object 37"/>
          <p:cNvSpPr txBox="1"/>
          <p:nvPr/>
        </p:nvSpPr>
        <p:spPr>
          <a:xfrm>
            <a:off x="9177169" y="163876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28%</a:t>
            </a:r>
            <a:endParaRPr sz="882">
              <a:latin typeface="Arial"/>
              <a:cs typeface="Arial"/>
            </a:endParaRPr>
          </a:p>
        </p:txBody>
      </p:sp>
      <p:sp>
        <p:nvSpPr>
          <p:cNvPr id="38" name="object 38"/>
          <p:cNvSpPr txBox="1"/>
          <p:nvPr/>
        </p:nvSpPr>
        <p:spPr>
          <a:xfrm>
            <a:off x="9042698" y="183229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25%</a:t>
            </a:r>
            <a:endParaRPr sz="882">
              <a:latin typeface="Arial"/>
              <a:cs typeface="Arial"/>
            </a:endParaRPr>
          </a:p>
        </p:txBody>
      </p:sp>
      <p:sp>
        <p:nvSpPr>
          <p:cNvPr id="39" name="object 39"/>
          <p:cNvSpPr txBox="1"/>
          <p:nvPr/>
        </p:nvSpPr>
        <p:spPr>
          <a:xfrm>
            <a:off x="9000676" y="201741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24%</a:t>
            </a:r>
            <a:endParaRPr sz="882">
              <a:latin typeface="Arial"/>
              <a:cs typeface="Arial"/>
            </a:endParaRPr>
          </a:p>
        </p:txBody>
      </p:sp>
      <p:sp>
        <p:nvSpPr>
          <p:cNvPr id="40" name="object 40"/>
          <p:cNvSpPr txBox="1"/>
          <p:nvPr/>
        </p:nvSpPr>
        <p:spPr>
          <a:xfrm>
            <a:off x="8958654" y="221095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23%</a:t>
            </a:r>
            <a:endParaRPr sz="882">
              <a:latin typeface="Arial"/>
              <a:cs typeface="Arial"/>
            </a:endParaRPr>
          </a:p>
        </p:txBody>
      </p:sp>
      <p:sp>
        <p:nvSpPr>
          <p:cNvPr id="41" name="object 41"/>
          <p:cNvSpPr txBox="1"/>
          <p:nvPr/>
        </p:nvSpPr>
        <p:spPr>
          <a:xfrm>
            <a:off x="8916632" y="2337164"/>
            <a:ext cx="247090" cy="406326"/>
          </a:xfrm>
          <a:prstGeom prst="rect">
            <a:avLst/>
          </a:prstGeom>
        </p:spPr>
        <p:txBody>
          <a:bodyPr vert="horz" wrap="square" lIns="0" tIns="70037" rIns="0" bIns="0" rtlCol="0">
            <a:spAutoFit/>
          </a:bodyPr>
          <a:lstStyle/>
          <a:p>
            <a:pPr marL="11206">
              <a:spcBef>
                <a:spcPts val="552"/>
              </a:spcBef>
            </a:pPr>
            <a:r>
              <a:rPr sz="882" spc="-22">
                <a:solidFill>
                  <a:srgbClr val="585858"/>
                </a:solidFill>
                <a:latin typeface="Arial"/>
                <a:cs typeface="Arial"/>
              </a:rPr>
              <a:t>22%</a:t>
            </a:r>
            <a:endParaRPr sz="882">
              <a:latin typeface="Arial"/>
              <a:cs typeface="Arial"/>
            </a:endParaRPr>
          </a:p>
          <a:p>
            <a:pPr marL="11206">
              <a:spcBef>
                <a:spcPts val="463"/>
              </a:spcBef>
            </a:pPr>
            <a:r>
              <a:rPr sz="882" spc="-22">
                <a:solidFill>
                  <a:srgbClr val="585858"/>
                </a:solidFill>
                <a:latin typeface="Arial"/>
                <a:cs typeface="Arial"/>
              </a:rPr>
              <a:t>22%</a:t>
            </a:r>
            <a:endParaRPr sz="882">
              <a:latin typeface="Arial"/>
              <a:cs typeface="Arial"/>
            </a:endParaRPr>
          </a:p>
        </p:txBody>
      </p:sp>
      <p:sp>
        <p:nvSpPr>
          <p:cNvPr id="42" name="object 42"/>
          <p:cNvSpPr txBox="1"/>
          <p:nvPr/>
        </p:nvSpPr>
        <p:spPr>
          <a:xfrm>
            <a:off x="8874610" y="277472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43" name="object 43"/>
          <p:cNvSpPr txBox="1"/>
          <p:nvPr/>
        </p:nvSpPr>
        <p:spPr>
          <a:xfrm>
            <a:off x="8832588" y="296825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20%</a:t>
            </a:r>
            <a:endParaRPr sz="882">
              <a:latin typeface="Arial"/>
              <a:cs typeface="Arial"/>
            </a:endParaRPr>
          </a:p>
        </p:txBody>
      </p:sp>
      <p:sp>
        <p:nvSpPr>
          <p:cNvPr id="44" name="object 44"/>
          <p:cNvSpPr txBox="1"/>
          <p:nvPr/>
        </p:nvSpPr>
        <p:spPr>
          <a:xfrm>
            <a:off x="8790566" y="315337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19%</a:t>
            </a:r>
            <a:endParaRPr sz="882">
              <a:latin typeface="Arial"/>
              <a:cs typeface="Arial"/>
            </a:endParaRPr>
          </a:p>
        </p:txBody>
      </p:sp>
      <p:sp>
        <p:nvSpPr>
          <p:cNvPr id="45" name="object 45"/>
          <p:cNvSpPr txBox="1"/>
          <p:nvPr/>
        </p:nvSpPr>
        <p:spPr>
          <a:xfrm>
            <a:off x="8790566" y="334691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19%</a:t>
            </a:r>
            <a:endParaRPr sz="882">
              <a:latin typeface="Arial"/>
              <a:cs typeface="Arial"/>
            </a:endParaRPr>
          </a:p>
        </p:txBody>
      </p:sp>
      <p:sp>
        <p:nvSpPr>
          <p:cNvPr id="46" name="object 46"/>
          <p:cNvSpPr txBox="1"/>
          <p:nvPr/>
        </p:nvSpPr>
        <p:spPr>
          <a:xfrm>
            <a:off x="8748544" y="353203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18%</a:t>
            </a:r>
            <a:endParaRPr sz="882">
              <a:latin typeface="Arial"/>
              <a:cs typeface="Arial"/>
            </a:endParaRPr>
          </a:p>
        </p:txBody>
      </p:sp>
      <p:sp>
        <p:nvSpPr>
          <p:cNvPr id="47" name="object 47"/>
          <p:cNvSpPr txBox="1"/>
          <p:nvPr/>
        </p:nvSpPr>
        <p:spPr>
          <a:xfrm>
            <a:off x="8706522" y="372556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17%</a:t>
            </a:r>
            <a:endParaRPr sz="882">
              <a:latin typeface="Arial"/>
              <a:cs typeface="Arial"/>
            </a:endParaRPr>
          </a:p>
        </p:txBody>
      </p:sp>
      <p:sp>
        <p:nvSpPr>
          <p:cNvPr id="48" name="object 48"/>
          <p:cNvSpPr txBox="1"/>
          <p:nvPr/>
        </p:nvSpPr>
        <p:spPr>
          <a:xfrm>
            <a:off x="8572051" y="391068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14%</a:t>
            </a:r>
            <a:endParaRPr sz="882">
              <a:latin typeface="Arial"/>
              <a:cs typeface="Arial"/>
            </a:endParaRPr>
          </a:p>
        </p:txBody>
      </p:sp>
      <p:sp>
        <p:nvSpPr>
          <p:cNvPr id="49" name="object 49"/>
          <p:cNvSpPr txBox="1"/>
          <p:nvPr/>
        </p:nvSpPr>
        <p:spPr>
          <a:xfrm>
            <a:off x="8572051" y="410421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14%</a:t>
            </a:r>
            <a:endParaRPr sz="882">
              <a:latin typeface="Arial"/>
              <a:cs typeface="Arial"/>
            </a:endParaRPr>
          </a:p>
        </p:txBody>
      </p:sp>
      <p:sp>
        <p:nvSpPr>
          <p:cNvPr id="50" name="object 50"/>
          <p:cNvSpPr txBox="1"/>
          <p:nvPr/>
        </p:nvSpPr>
        <p:spPr>
          <a:xfrm>
            <a:off x="8530029" y="428933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51" name="object 51"/>
          <p:cNvSpPr txBox="1"/>
          <p:nvPr/>
        </p:nvSpPr>
        <p:spPr>
          <a:xfrm>
            <a:off x="8530029" y="448287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52" name="object 52"/>
          <p:cNvSpPr txBox="1"/>
          <p:nvPr/>
        </p:nvSpPr>
        <p:spPr>
          <a:xfrm>
            <a:off x="8530029" y="466799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53" name="object 53"/>
          <p:cNvSpPr txBox="1"/>
          <p:nvPr/>
        </p:nvSpPr>
        <p:spPr>
          <a:xfrm>
            <a:off x="8445985" y="4861527"/>
            <a:ext cx="238685"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54" name="object 54"/>
          <p:cNvSpPr txBox="1"/>
          <p:nvPr/>
        </p:nvSpPr>
        <p:spPr>
          <a:xfrm>
            <a:off x="8403963" y="504664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55" name="object 55"/>
          <p:cNvSpPr txBox="1"/>
          <p:nvPr/>
        </p:nvSpPr>
        <p:spPr>
          <a:xfrm>
            <a:off x="8403963" y="524018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56" name="object 56"/>
          <p:cNvSpPr txBox="1"/>
          <p:nvPr/>
        </p:nvSpPr>
        <p:spPr>
          <a:xfrm>
            <a:off x="8403963" y="542530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57" name="object 57"/>
          <p:cNvSpPr txBox="1"/>
          <p:nvPr/>
        </p:nvSpPr>
        <p:spPr>
          <a:xfrm>
            <a:off x="8361941" y="561883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58" name="object 58"/>
          <p:cNvSpPr txBox="1"/>
          <p:nvPr/>
        </p:nvSpPr>
        <p:spPr>
          <a:xfrm>
            <a:off x="8361941" y="580395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59" name="object 59"/>
          <p:cNvSpPr txBox="1"/>
          <p:nvPr/>
        </p:nvSpPr>
        <p:spPr>
          <a:xfrm>
            <a:off x="8319919" y="598907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a:t>
            </a:r>
            <a:endParaRPr sz="882">
              <a:latin typeface="Arial"/>
              <a:cs typeface="Arial"/>
            </a:endParaRPr>
          </a:p>
        </p:txBody>
      </p:sp>
      <p:sp>
        <p:nvSpPr>
          <p:cNvPr id="60" name="object 60"/>
          <p:cNvSpPr txBox="1"/>
          <p:nvPr/>
        </p:nvSpPr>
        <p:spPr>
          <a:xfrm>
            <a:off x="6920416" y="1081717"/>
            <a:ext cx="918882" cy="5093797"/>
          </a:xfrm>
          <a:prstGeom prst="rect">
            <a:avLst/>
          </a:prstGeom>
        </p:spPr>
        <p:txBody>
          <a:bodyPr vert="horz" wrap="square" lIns="0" tIns="11206" rIns="0" bIns="0" rtlCol="0">
            <a:spAutoFit/>
          </a:bodyPr>
          <a:lstStyle/>
          <a:p>
            <a:pPr marR="5043" algn="r">
              <a:spcBef>
                <a:spcPts val="88"/>
              </a:spcBef>
            </a:pPr>
            <a:r>
              <a:rPr sz="794" spc="-18">
                <a:solidFill>
                  <a:srgbClr val="585858"/>
                </a:solidFill>
                <a:latin typeface="Lucida Sans"/>
                <a:cs typeface="Lucida Sans"/>
              </a:rPr>
              <a:t>TGQN</a:t>
            </a:r>
            <a:endParaRPr sz="794">
              <a:latin typeface="Lucida Sans"/>
              <a:cs typeface="Lucida Sans"/>
            </a:endParaRPr>
          </a:p>
          <a:p>
            <a:pPr marL="458345">
              <a:spcBef>
                <a:spcPts val="569"/>
              </a:spcBef>
            </a:pPr>
            <a:r>
              <a:rPr sz="794" spc="-18">
                <a:solidFill>
                  <a:srgbClr val="585858"/>
                </a:solidFill>
                <a:latin typeface="Lucida Sans"/>
                <a:cs typeface="Lucida Sans"/>
              </a:rPr>
              <a:t>Greek</a:t>
            </a:r>
            <a:r>
              <a:rPr sz="794" spc="-26">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a:p>
            <a:pPr marR="5043" algn="r">
              <a:spcBef>
                <a:spcPts val="507"/>
              </a:spcBef>
            </a:pPr>
            <a:r>
              <a:rPr sz="794" spc="-18">
                <a:solidFill>
                  <a:srgbClr val="585858"/>
                </a:solidFill>
                <a:latin typeface="Lucida Sans"/>
                <a:cs typeface="Lucida Sans"/>
              </a:rPr>
              <a:t>LGB+</a:t>
            </a:r>
            <a:endParaRPr sz="794">
              <a:latin typeface="Lucida Sans"/>
              <a:cs typeface="Lucida Sans"/>
            </a:endParaRPr>
          </a:p>
          <a:p>
            <a:pPr marL="288567" marR="4483" indent="189950">
              <a:lnSpc>
                <a:spcPct val="153000"/>
              </a:lnSpc>
              <a:spcBef>
                <a:spcPts val="66"/>
              </a:spcBef>
            </a:pPr>
            <a:r>
              <a:rPr sz="794" spc="-31">
                <a:solidFill>
                  <a:srgbClr val="585858"/>
                </a:solidFill>
                <a:latin typeface="Lucida Sans"/>
                <a:cs typeface="Lucida Sans"/>
              </a:rPr>
              <a:t>Disability </a:t>
            </a:r>
            <a:r>
              <a:rPr sz="794" spc="-9">
                <a:solidFill>
                  <a:srgbClr val="585858"/>
                </a:solidFill>
                <a:latin typeface="Lucida Sans"/>
                <a:cs typeface="Lucida Sans"/>
              </a:rPr>
              <a:t>Non-</a:t>
            </a:r>
            <a:r>
              <a:rPr sz="794" spc="-18">
                <a:solidFill>
                  <a:srgbClr val="585858"/>
                </a:solidFill>
                <a:latin typeface="Lucida Sans"/>
                <a:cs typeface="Lucida Sans"/>
              </a:rPr>
              <a:t>resident</a:t>
            </a:r>
            <a:endParaRPr sz="794">
              <a:latin typeface="Lucida Sans"/>
              <a:cs typeface="Lucida Sans"/>
            </a:endParaRPr>
          </a:p>
          <a:p>
            <a:pPr marL="497568">
              <a:spcBef>
                <a:spcPts val="569"/>
              </a:spcBef>
            </a:pPr>
            <a:r>
              <a:rPr sz="794" spc="-26">
                <a:solidFill>
                  <a:srgbClr val="585858"/>
                </a:solidFill>
                <a:latin typeface="Lucida Sans"/>
                <a:cs typeface="Lucida Sans"/>
              </a:rPr>
              <a:t>Full-</a:t>
            </a:r>
            <a:r>
              <a:rPr sz="794" spc="-18">
                <a:solidFill>
                  <a:srgbClr val="585858"/>
                </a:solidFill>
                <a:latin typeface="Lucida Sans"/>
                <a:cs typeface="Lucida Sans"/>
              </a:rPr>
              <a:t>time</a:t>
            </a:r>
            <a:endParaRPr sz="794">
              <a:latin typeface="Lucida Sans"/>
              <a:cs typeface="Lucida Sans"/>
            </a:endParaRPr>
          </a:p>
          <a:p>
            <a:pPr marR="4483" algn="r">
              <a:spcBef>
                <a:spcPts val="503"/>
              </a:spcBef>
            </a:pPr>
            <a:r>
              <a:rPr sz="794" spc="-9">
                <a:solidFill>
                  <a:srgbClr val="585858"/>
                </a:solidFill>
                <a:latin typeface="Lucida Sans"/>
                <a:cs typeface="Lucida Sans"/>
              </a:rPr>
              <a:t>White</a:t>
            </a:r>
            <a:endParaRPr sz="794">
              <a:latin typeface="Lucida Sans"/>
              <a:cs typeface="Lucida Sans"/>
            </a:endParaRPr>
          </a:p>
          <a:p>
            <a:pPr marL="300894" marR="4483" indent="-113746" algn="r">
              <a:lnSpc>
                <a:spcPct val="153000"/>
              </a:lnSpc>
              <a:spcBef>
                <a:spcPts val="66"/>
              </a:spcBef>
            </a:pPr>
            <a:r>
              <a:rPr sz="794" spc="-9">
                <a:solidFill>
                  <a:srgbClr val="585858"/>
                </a:solidFill>
                <a:latin typeface="Lucida Sans"/>
                <a:cs typeface="Lucida Sans"/>
              </a:rPr>
              <a:t>Undergraduate Non-</a:t>
            </a:r>
            <a:r>
              <a:rPr sz="794" spc="-18">
                <a:solidFill>
                  <a:srgbClr val="585858"/>
                </a:solidFill>
                <a:latin typeface="Lucida Sans"/>
                <a:cs typeface="Lucida Sans"/>
              </a:rPr>
              <a:t>transfer</a:t>
            </a:r>
            <a:endParaRPr sz="794">
              <a:latin typeface="Lucida Sans"/>
              <a:cs typeface="Lucida Sans"/>
            </a:endParaRPr>
          </a:p>
          <a:p>
            <a:pPr marL="363650" marR="4483" indent="176502" algn="r">
              <a:lnSpc>
                <a:spcPct val="155300"/>
              </a:lnSpc>
              <a:spcBef>
                <a:spcPts val="44"/>
              </a:spcBef>
            </a:pPr>
            <a:r>
              <a:rPr sz="794" spc="-9">
                <a:solidFill>
                  <a:srgbClr val="585858"/>
                </a:solidFill>
                <a:latin typeface="Lucida Sans"/>
                <a:cs typeface="Lucida Sans"/>
              </a:rPr>
              <a:t>Woman Overall Resident Non-Parent</a:t>
            </a:r>
            <a:endParaRPr sz="794">
              <a:latin typeface="Lucida Sans"/>
              <a:cs typeface="Lucida Sans"/>
            </a:endParaRPr>
          </a:p>
          <a:p>
            <a:pPr marR="4483" algn="r">
              <a:spcBef>
                <a:spcPts val="574"/>
              </a:spcBef>
            </a:pPr>
            <a:r>
              <a:rPr sz="794" spc="-9">
                <a:solidFill>
                  <a:srgbClr val="585858"/>
                </a:solidFill>
                <a:latin typeface="Lucida Sans"/>
                <a:cs typeface="Lucida Sans"/>
              </a:rPr>
              <a:t>Non-disability</a:t>
            </a:r>
            <a:endParaRPr sz="794">
              <a:latin typeface="Lucida Sans"/>
              <a:cs typeface="Lucida Sans"/>
            </a:endParaRPr>
          </a:p>
          <a:p>
            <a:pPr marR="5043" algn="r">
              <a:spcBef>
                <a:spcPts val="503"/>
              </a:spcBef>
            </a:pPr>
            <a:r>
              <a:rPr sz="794" spc="-9">
                <a:solidFill>
                  <a:srgbClr val="585858"/>
                </a:solidFill>
                <a:latin typeface="Lucida Sans"/>
                <a:cs typeface="Lucida Sans"/>
              </a:rPr>
              <a:t>BIPOC</a:t>
            </a:r>
            <a:endParaRPr sz="794">
              <a:latin typeface="Lucida Sans"/>
              <a:cs typeface="Lucida Sans"/>
            </a:endParaRPr>
          </a:p>
          <a:p>
            <a:pPr marR="4483" algn="r">
              <a:spcBef>
                <a:spcPts val="507"/>
              </a:spcBef>
            </a:pPr>
            <a:r>
              <a:rPr sz="794" spc="-9">
                <a:solidFill>
                  <a:srgbClr val="585858"/>
                </a:solidFill>
                <a:latin typeface="Lucida Sans"/>
                <a:cs typeface="Lucida Sans"/>
              </a:rPr>
              <a:t>Non-</a:t>
            </a:r>
            <a:r>
              <a:rPr sz="794" spc="-18">
                <a:solidFill>
                  <a:srgbClr val="585858"/>
                </a:solidFill>
                <a:latin typeface="Lucida Sans"/>
                <a:cs typeface="Lucida Sans"/>
              </a:rPr>
              <a:t>Greek</a:t>
            </a:r>
            <a:r>
              <a:rPr sz="794" spc="-4">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a:p>
            <a:pPr marL="463948" marR="4483" indent="81807" algn="r">
              <a:lnSpc>
                <a:spcPct val="155300"/>
              </a:lnSpc>
              <a:spcBef>
                <a:spcPts val="44"/>
              </a:spcBef>
            </a:pPr>
            <a:r>
              <a:rPr sz="794" spc="-26">
                <a:solidFill>
                  <a:srgbClr val="585858"/>
                </a:solidFill>
                <a:latin typeface="Lucida Sans"/>
                <a:cs typeface="Lucida Sans"/>
              </a:rPr>
              <a:t>Doctoal </a:t>
            </a:r>
            <a:r>
              <a:rPr sz="794" spc="-9">
                <a:solidFill>
                  <a:srgbClr val="585858"/>
                </a:solidFill>
                <a:latin typeface="Lucida Sans"/>
                <a:cs typeface="Lucida Sans"/>
              </a:rPr>
              <a:t>Straight Graduate Transfer</a:t>
            </a:r>
            <a:endParaRPr sz="794">
              <a:latin typeface="Lucida Sans"/>
              <a:cs typeface="Lucida Sans"/>
            </a:endParaRPr>
          </a:p>
          <a:p>
            <a:pPr marR="4483" algn="r">
              <a:spcBef>
                <a:spcPts val="569"/>
              </a:spcBef>
            </a:pPr>
            <a:r>
              <a:rPr sz="794" spc="-26">
                <a:solidFill>
                  <a:srgbClr val="585858"/>
                </a:solidFill>
                <a:latin typeface="Lucida Sans"/>
                <a:cs typeface="Lucida Sans"/>
              </a:rPr>
              <a:t>Less</a:t>
            </a:r>
            <a:r>
              <a:rPr sz="794" spc="-9">
                <a:solidFill>
                  <a:srgbClr val="585858"/>
                </a:solidFill>
                <a:latin typeface="Lucida Sans"/>
                <a:cs typeface="Lucida Sans"/>
              </a:rPr>
              <a:t> </a:t>
            </a:r>
            <a:r>
              <a:rPr sz="794" spc="-18">
                <a:solidFill>
                  <a:srgbClr val="585858"/>
                </a:solidFill>
                <a:latin typeface="Lucida Sans"/>
                <a:cs typeface="Lucida Sans"/>
              </a:rPr>
              <a:t>than</a:t>
            </a:r>
            <a:r>
              <a:rPr sz="794" spc="-9">
                <a:solidFill>
                  <a:srgbClr val="585858"/>
                </a:solidFill>
                <a:latin typeface="Lucida Sans"/>
                <a:cs typeface="Lucida Sans"/>
              </a:rPr>
              <a:t> </a:t>
            </a:r>
            <a:r>
              <a:rPr sz="794" spc="-22">
                <a:solidFill>
                  <a:srgbClr val="585858"/>
                </a:solidFill>
                <a:latin typeface="Lucida Sans"/>
                <a:cs typeface="Lucida Sans"/>
              </a:rPr>
              <a:t>half-</a:t>
            </a:r>
            <a:r>
              <a:rPr sz="794" spc="-18">
                <a:solidFill>
                  <a:srgbClr val="585858"/>
                </a:solidFill>
                <a:latin typeface="Lucida Sans"/>
                <a:cs typeface="Lucida Sans"/>
              </a:rPr>
              <a:t>time</a:t>
            </a:r>
            <a:endParaRPr sz="794">
              <a:latin typeface="Lucida Sans"/>
              <a:cs typeface="Lucida Sans"/>
            </a:endParaRPr>
          </a:p>
          <a:p>
            <a:pPr marL="472353" marR="4483" indent="224690" algn="r">
              <a:lnSpc>
                <a:spcPts val="1527"/>
              </a:lnSpc>
              <a:spcBef>
                <a:spcPts val="79"/>
              </a:spcBef>
            </a:pPr>
            <a:r>
              <a:rPr sz="794" spc="-22">
                <a:solidFill>
                  <a:srgbClr val="585858"/>
                </a:solidFill>
                <a:latin typeface="Lucida Sans"/>
                <a:cs typeface="Lucida Sans"/>
              </a:rPr>
              <a:t>Man </a:t>
            </a:r>
            <a:r>
              <a:rPr sz="794" spc="-18">
                <a:solidFill>
                  <a:srgbClr val="585858"/>
                </a:solidFill>
                <a:latin typeface="Lucida Sans"/>
                <a:cs typeface="Lucida Sans"/>
              </a:rPr>
              <a:t>Half-</a:t>
            </a:r>
            <a:r>
              <a:rPr sz="794" spc="-22">
                <a:solidFill>
                  <a:srgbClr val="585858"/>
                </a:solidFill>
                <a:latin typeface="Lucida Sans"/>
                <a:cs typeface="Lucida Sans"/>
              </a:rPr>
              <a:t>time</a:t>
            </a:r>
            <a:endParaRPr sz="794">
              <a:latin typeface="Lucida Sans"/>
              <a:cs typeface="Lucida Sans"/>
            </a:endParaRPr>
          </a:p>
          <a:p>
            <a:pPr marR="4483" algn="r">
              <a:spcBef>
                <a:spcPts val="353"/>
              </a:spcBef>
            </a:pPr>
            <a:r>
              <a:rPr sz="794" spc="-22">
                <a:solidFill>
                  <a:srgbClr val="585858"/>
                </a:solidFill>
                <a:latin typeface="Lucida Sans"/>
                <a:cs typeface="Lucida Sans"/>
              </a:rPr>
              <a:t>Three</a:t>
            </a:r>
            <a:r>
              <a:rPr sz="794" spc="-13">
                <a:solidFill>
                  <a:srgbClr val="585858"/>
                </a:solidFill>
                <a:latin typeface="Lucida Sans"/>
                <a:cs typeface="Lucida Sans"/>
              </a:rPr>
              <a:t> </a:t>
            </a:r>
            <a:r>
              <a:rPr sz="794" spc="-9">
                <a:solidFill>
                  <a:srgbClr val="585858"/>
                </a:solidFill>
                <a:latin typeface="Lucida Sans"/>
                <a:cs typeface="Lucida Sans"/>
              </a:rPr>
              <a:t>quarter-</a:t>
            </a:r>
            <a:r>
              <a:rPr sz="794" spc="-18">
                <a:solidFill>
                  <a:srgbClr val="585858"/>
                </a:solidFill>
                <a:latin typeface="Lucida Sans"/>
                <a:cs typeface="Lucida Sans"/>
              </a:rPr>
              <a:t>time</a:t>
            </a:r>
            <a:endParaRPr sz="794">
              <a:latin typeface="Lucida Sans"/>
              <a:cs typeface="Lucida Sans"/>
            </a:endParaRPr>
          </a:p>
          <a:p>
            <a:pPr marR="5043" algn="r">
              <a:spcBef>
                <a:spcPts val="574"/>
              </a:spcBef>
            </a:pPr>
            <a:r>
              <a:rPr sz="794" spc="-9">
                <a:solidFill>
                  <a:srgbClr val="585858"/>
                </a:solidFill>
                <a:latin typeface="Lucida Sans"/>
                <a:cs typeface="Lucida Sans"/>
              </a:rPr>
              <a:t>Professional</a:t>
            </a:r>
            <a:endParaRPr sz="794">
              <a:latin typeface="Lucida Sans"/>
              <a:cs typeface="Lucida Sans"/>
            </a:endParaRPr>
          </a:p>
          <a:p>
            <a:pPr marL="300334" marR="4483" indent="294170" algn="r">
              <a:lnSpc>
                <a:spcPts val="1527"/>
              </a:lnSpc>
              <a:spcBef>
                <a:spcPts val="13"/>
              </a:spcBef>
            </a:pPr>
            <a:r>
              <a:rPr sz="794" spc="-9">
                <a:solidFill>
                  <a:srgbClr val="585858"/>
                </a:solidFill>
                <a:latin typeface="Lucida Sans"/>
                <a:cs typeface="Lucida Sans"/>
              </a:rPr>
              <a:t>Parent </a:t>
            </a:r>
            <a:r>
              <a:rPr sz="794" spc="-18">
                <a:solidFill>
                  <a:srgbClr val="585858"/>
                </a:solidFill>
                <a:latin typeface="Lucida Sans"/>
                <a:cs typeface="Lucida Sans"/>
              </a:rPr>
              <a:t>International</a:t>
            </a:r>
            <a:endParaRPr sz="794">
              <a:latin typeface="Lucida Sans"/>
              <a:cs typeface="Lucida Sans"/>
            </a:endParaRPr>
          </a:p>
        </p:txBody>
      </p:sp>
      <p:sp>
        <p:nvSpPr>
          <p:cNvPr id="61" name="object 61"/>
          <p:cNvSpPr txBox="1"/>
          <p:nvPr/>
        </p:nvSpPr>
        <p:spPr>
          <a:xfrm>
            <a:off x="519679" y="798013"/>
            <a:ext cx="5826124" cy="5615094"/>
          </a:xfrm>
          <a:prstGeom prst="rect">
            <a:avLst/>
          </a:prstGeom>
        </p:spPr>
        <p:txBody>
          <a:bodyPr vert="horz" wrap="square" lIns="0" tIns="11206" rIns="0" bIns="0" rtlCol="0">
            <a:spAutoFit/>
          </a:bodyPr>
          <a:lstStyle/>
          <a:p>
            <a:pPr marL="11206" marR="608512">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46">
                <a:solidFill>
                  <a:srgbClr val="063D5E"/>
                </a:solidFill>
                <a:latin typeface="Arial Black"/>
                <a:cs typeface="Arial Black"/>
              </a:rPr>
              <a:t>Experience </a:t>
            </a:r>
            <a:r>
              <a:rPr sz="2400" spc="-71">
                <a:solidFill>
                  <a:srgbClr val="063D5E"/>
                </a:solidFill>
                <a:latin typeface="Arial Black"/>
                <a:cs typeface="Arial Black"/>
              </a:rPr>
              <a:t>of</a:t>
            </a:r>
            <a:r>
              <a:rPr sz="2400" spc="-137">
                <a:solidFill>
                  <a:srgbClr val="063D5E"/>
                </a:solidFill>
                <a:latin typeface="Arial Black"/>
                <a:cs typeface="Arial Black"/>
              </a:rPr>
              <a:t> </a:t>
            </a:r>
            <a:r>
              <a:rPr sz="2400" spc="-168">
                <a:solidFill>
                  <a:srgbClr val="063D5E"/>
                </a:solidFill>
                <a:latin typeface="Arial Black"/>
                <a:cs typeface="Arial Black"/>
              </a:rPr>
              <a:t>Sexual</a:t>
            </a:r>
            <a:r>
              <a:rPr sz="2400" spc="-137">
                <a:solidFill>
                  <a:srgbClr val="063D5E"/>
                </a:solidFill>
                <a:latin typeface="Arial Black"/>
                <a:cs typeface="Arial Black"/>
              </a:rPr>
              <a:t> </a:t>
            </a:r>
            <a:r>
              <a:rPr sz="2400" spc="-31">
                <a:solidFill>
                  <a:srgbClr val="063D5E"/>
                </a:solidFill>
                <a:latin typeface="Arial Black"/>
                <a:cs typeface="Arial Black"/>
              </a:rPr>
              <a:t>Harassment</a:t>
            </a:r>
            <a:endParaRPr sz="2400">
              <a:latin typeface="Arial Black"/>
              <a:cs typeface="Arial Black"/>
            </a:endParaRPr>
          </a:p>
          <a:p>
            <a:pPr marL="11206" marR="787816">
              <a:lnSpc>
                <a:spcPct val="120800"/>
              </a:lnSpc>
              <a:spcBef>
                <a:spcPts val="565"/>
              </a:spcBef>
            </a:pPr>
            <a:r>
              <a:rPr sz="1200" spc="-40">
                <a:solidFill>
                  <a:srgbClr val="242424"/>
                </a:solidFill>
                <a:latin typeface="Lucida Sans"/>
                <a:cs typeface="Lucida Sans"/>
              </a:rPr>
              <a:t>The</a:t>
            </a:r>
            <a:r>
              <a:rPr sz="1200" spc="-31">
                <a:solidFill>
                  <a:srgbClr val="242424"/>
                </a:solidFill>
                <a:latin typeface="Lucida Sans"/>
                <a:cs typeface="Lucida Sans"/>
              </a:rPr>
              <a:t> </a:t>
            </a:r>
            <a:r>
              <a:rPr sz="1200" spc="-18">
                <a:solidFill>
                  <a:srgbClr val="242424"/>
                </a:solidFill>
                <a:latin typeface="Lucida Sans"/>
                <a:cs typeface="Lucida Sans"/>
              </a:rPr>
              <a:t>prevalence</a:t>
            </a:r>
            <a:r>
              <a:rPr sz="1200" spc="-31">
                <a:solidFill>
                  <a:srgbClr val="242424"/>
                </a:solidFill>
                <a:latin typeface="Lucida Sans"/>
                <a:cs typeface="Lucida Sans"/>
              </a:rPr>
              <a:t> </a:t>
            </a:r>
            <a:r>
              <a:rPr sz="1200" spc="-26">
                <a:solidFill>
                  <a:srgbClr val="242424"/>
                </a:solidFill>
                <a:latin typeface="Lucida Sans"/>
                <a:cs typeface="Lucida Sans"/>
              </a:rPr>
              <a:t>of</a:t>
            </a:r>
            <a:r>
              <a:rPr sz="1200" spc="-31">
                <a:solidFill>
                  <a:srgbClr val="242424"/>
                </a:solidFill>
                <a:latin typeface="Lucida Sans"/>
                <a:cs typeface="Lucida Sans"/>
              </a:rPr>
              <a:t> </a:t>
            </a:r>
            <a:r>
              <a:rPr sz="1200" spc="-35">
                <a:solidFill>
                  <a:srgbClr val="242424"/>
                </a:solidFill>
                <a:latin typeface="Lucida Sans"/>
                <a:cs typeface="Lucida Sans"/>
              </a:rPr>
              <a:t>sexual</a:t>
            </a:r>
            <a:r>
              <a:rPr sz="1200" spc="-31">
                <a:solidFill>
                  <a:srgbClr val="242424"/>
                </a:solidFill>
                <a:latin typeface="Lucida Sans"/>
                <a:cs typeface="Lucida Sans"/>
              </a:rPr>
              <a:t> </a:t>
            </a:r>
            <a:r>
              <a:rPr sz="1200" spc="-22">
                <a:solidFill>
                  <a:srgbClr val="242424"/>
                </a:solidFill>
                <a:latin typeface="Lucida Sans"/>
                <a:cs typeface="Lucida Sans"/>
              </a:rPr>
              <a:t>harassment</a:t>
            </a:r>
            <a:r>
              <a:rPr sz="1200" spc="-31">
                <a:solidFill>
                  <a:srgbClr val="242424"/>
                </a:solidFill>
                <a:latin typeface="Lucida Sans"/>
                <a:cs typeface="Lucida Sans"/>
              </a:rPr>
              <a:t> </a:t>
            </a:r>
            <a:r>
              <a:rPr sz="1200" spc="-18">
                <a:solidFill>
                  <a:srgbClr val="242424"/>
                </a:solidFill>
                <a:latin typeface="Lucida Sans"/>
                <a:cs typeface="Lucida Sans"/>
              </a:rPr>
              <a:t>varied</a:t>
            </a:r>
            <a:r>
              <a:rPr sz="1200" spc="-31">
                <a:solidFill>
                  <a:srgbClr val="242424"/>
                </a:solidFill>
                <a:latin typeface="Lucida Sans"/>
                <a:cs typeface="Lucida Sans"/>
              </a:rPr>
              <a:t> </a:t>
            </a:r>
            <a:r>
              <a:rPr sz="1200" spc="-9">
                <a:solidFill>
                  <a:srgbClr val="242424"/>
                </a:solidFill>
                <a:latin typeface="Lucida Sans"/>
                <a:cs typeface="Lucida Sans"/>
              </a:rPr>
              <a:t>among </a:t>
            </a:r>
            <a:r>
              <a:rPr sz="1200" spc="-26">
                <a:solidFill>
                  <a:srgbClr val="242424"/>
                </a:solidFill>
                <a:latin typeface="Lucida Sans"/>
                <a:cs typeface="Lucida Sans"/>
              </a:rPr>
              <a:t>demographic</a:t>
            </a:r>
            <a:r>
              <a:rPr sz="1200" spc="-9">
                <a:solidFill>
                  <a:srgbClr val="242424"/>
                </a:solidFill>
                <a:latin typeface="Lucida Sans"/>
                <a:cs typeface="Lucida Sans"/>
              </a:rPr>
              <a:t> groups.</a:t>
            </a:r>
            <a:endParaRPr sz="1200">
              <a:latin typeface="Lucida Sans"/>
              <a:cs typeface="Lucida Sans"/>
            </a:endParaRPr>
          </a:p>
          <a:p>
            <a:pPr marL="263352" marR="36421" indent="-151287">
              <a:lnSpc>
                <a:spcPct val="120800"/>
              </a:lnSpc>
              <a:spcBef>
                <a:spcPts val="794"/>
              </a:spcBef>
              <a:buClr>
                <a:srgbClr val="004C97"/>
              </a:buClr>
              <a:buFont typeface="Arial Black"/>
              <a:buChar char="•"/>
              <a:tabLst>
                <a:tab pos="263352" algn="l"/>
              </a:tabLst>
            </a:pPr>
            <a:r>
              <a:rPr sz="1100" spc="-22">
                <a:solidFill>
                  <a:srgbClr val="242424"/>
                </a:solidFill>
                <a:latin typeface="Lucida Sans"/>
                <a:cs typeface="Lucida Sans"/>
              </a:rPr>
              <a:t>TGQN</a:t>
            </a:r>
            <a:r>
              <a:rPr sz="1100" spc="-57">
                <a:solidFill>
                  <a:srgbClr val="242424"/>
                </a:solidFill>
                <a:latin typeface="Lucida Sans"/>
                <a:cs typeface="Lucida Sans"/>
              </a:rPr>
              <a:t> </a:t>
            </a:r>
            <a:r>
              <a:rPr sz="1100" spc="-22">
                <a:solidFill>
                  <a:srgbClr val="242424"/>
                </a:solidFill>
                <a:latin typeface="Lucida Sans"/>
                <a:cs typeface="Lucida Sans"/>
              </a:rPr>
              <a:t>students</a:t>
            </a:r>
            <a:r>
              <a:rPr sz="1100" spc="-57">
                <a:solidFill>
                  <a:srgbClr val="242424"/>
                </a:solidFill>
                <a:latin typeface="Lucida Sans"/>
                <a:cs typeface="Lucida Sans"/>
              </a:rPr>
              <a:t> </a:t>
            </a:r>
            <a:r>
              <a:rPr sz="1100" spc="-9">
                <a:solidFill>
                  <a:srgbClr val="242424"/>
                </a:solidFill>
                <a:latin typeface="Lucida Sans"/>
                <a:cs typeface="Lucida Sans"/>
              </a:rPr>
              <a:t>(39%)</a:t>
            </a:r>
            <a:r>
              <a:rPr sz="1100" spc="-57">
                <a:solidFill>
                  <a:srgbClr val="242424"/>
                </a:solidFill>
                <a:latin typeface="Lucida Sans"/>
                <a:cs typeface="Lucida Sans"/>
              </a:rPr>
              <a:t> </a:t>
            </a:r>
            <a:r>
              <a:rPr sz="1100" spc="-9">
                <a:solidFill>
                  <a:srgbClr val="242424"/>
                </a:solidFill>
                <a:latin typeface="Lucida Sans"/>
                <a:cs typeface="Lucida Sans"/>
              </a:rPr>
              <a:t>and</a:t>
            </a:r>
            <a:r>
              <a:rPr sz="1100" spc="-57">
                <a:solidFill>
                  <a:srgbClr val="242424"/>
                </a:solidFill>
                <a:latin typeface="Lucida Sans"/>
                <a:cs typeface="Lucida Sans"/>
              </a:rPr>
              <a:t> </a:t>
            </a:r>
            <a:r>
              <a:rPr sz="1100" spc="-9">
                <a:solidFill>
                  <a:srgbClr val="242424"/>
                </a:solidFill>
                <a:latin typeface="Lucida Sans"/>
                <a:cs typeface="Lucida Sans"/>
              </a:rPr>
              <a:t>women</a:t>
            </a:r>
            <a:r>
              <a:rPr sz="1100" spc="-53">
                <a:solidFill>
                  <a:srgbClr val="242424"/>
                </a:solidFill>
                <a:latin typeface="Lucida Sans"/>
                <a:cs typeface="Lucida Sans"/>
              </a:rPr>
              <a:t> </a:t>
            </a:r>
            <a:r>
              <a:rPr sz="1100" spc="-9">
                <a:solidFill>
                  <a:srgbClr val="242424"/>
                </a:solidFill>
                <a:latin typeface="Lucida Sans"/>
                <a:cs typeface="Lucida Sans"/>
              </a:rPr>
              <a:t>(21%)</a:t>
            </a:r>
            <a:r>
              <a:rPr sz="1100" spc="-57">
                <a:solidFill>
                  <a:srgbClr val="242424"/>
                </a:solidFill>
                <a:latin typeface="Lucida Sans"/>
                <a:cs typeface="Lucida Sans"/>
              </a:rPr>
              <a:t> </a:t>
            </a:r>
            <a:r>
              <a:rPr sz="1100">
                <a:solidFill>
                  <a:srgbClr val="242424"/>
                </a:solidFill>
                <a:latin typeface="Lucida Sans"/>
                <a:cs typeface="Lucida Sans"/>
              </a:rPr>
              <a:t>were</a:t>
            </a:r>
            <a:r>
              <a:rPr sz="1100" spc="-57">
                <a:solidFill>
                  <a:srgbClr val="242424"/>
                </a:solidFill>
                <a:latin typeface="Lucida Sans"/>
                <a:cs typeface="Lucida Sans"/>
              </a:rPr>
              <a:t> </a:t>
            </a:r>
            <a:r>
              <a:rPr sz="1100" spc="-9">
                <a:solidFill>
                  <a:srgbClr val="242424"/>
                </a:solidFill>
                <a:latin typeface="Lucida Sans"/>
                <a:cs typeface="Lucida Sans"/>
              </a:rPr>
              <a:t>more</a:t>
            </a:r>
            <a:r>
              <a:rPr sz="1100" spc="-57">
                <a:solidFill>
                  <a:srgbClr val="242424"/>
                </a:solidFill>
                <a:latin typeface="Lucida Sans"/>
                <a:cs typeface="Lucida Sans"/>
              </a:rPr>
              <a:t> </a:t>
            </a:r>
            <a:r>
              <a:rPr sz="1100" spc="-40">
                <a:solidFill>
                  <a:srgbClr val="242424"/>
                </a:solidFill>
                <a:latin typeface="Lucida Sans"/>
                <a:cs typeface="Lucida Sans"/>
              </a:rPr>
              <a:t>likely</a:t>
            </a:r>
            <a:r>
              <a:rPr sz="1100" spc="-53">
                <a:solidFill>
                  <a:srgbClr val="242424"/>
                </a:solidFill>
                <a:latin typeface="Lucida Sans"/>
                <a:cs typeface="Lucida Sans"/>
              </a:rPr>
              <a:t> </a:t>
            </a:r>
            <a:r>
              <a:rPr sz="1100" spc="-22">
                <a:solidFill>
                  <a:srgbClr val="242424"/>
                </a:solidFill>
                <a:latin typeface="Lucida Sans"/>
                <a:cs typeface="Lucida Sans"/>
              </a:rPr>
              <a:t>to experience</a:t>
            </a:r>
            <a:r>
              <a:rPr sz="1100" spc="-40">
                <a:solidFill>
                  <a:srgbClr val="242424"/>
                </a:solidFill>
                <a:latin typeface="Lucida Sans"/>
                <a:cs typeface="Lucida Sans"/>
              </a:rPr>
              <a:t> </a:t>
            </a:r>
            <a:r>
              <a:rPr sz="1100" spc="-35">
                <a:solidFill>
                  <a:srgbClr val="242424"/>
                </a:solidFill>
                <a:latin typeface="Lucida Sans"/>
                <a:cs typeface="Lucida Sans"/>
              </a:rPr>
              <a:t>sexual </a:t>
            </a:r>
            <a:r>
              <a:rPr sz="1100" spc="-22">
                <a:solidFill>
                  <a:srgbClr val="242424"/>
                </a:solidFill>
                <a:latin typeface="Lucida Sans"/>
                <a:cs typeface="Lucida Sans"/>
              </a:rPr>
              <a:t>harassment</a:t>
            </a:r>
            <a:r>
              <a:rPr sz="1100" spc="-35">
                <a:solidFill>
                  <a:srgbClr val="242424"/>
                </a:solidFill>
                <a:latin typeface="Lucida Sans"/>
                <a:cs typeface="Lucida Sans"/>
              </a:rPr>
              <a:t> </a:t>
            </a:r>
            <a:r>
              <a:rPr sz="1100" spc="-18">
                <a:solidFill>
                  <a:srgbClr val="242424"/>
                </a:solidFill>
                <a:latin typeface="Lucida Sans"/>
                <a:cs typeface="Lucida Sans"/>
              </a:rPr>
              <a:t>than</a:t>
            </a:r>
            <a:r>
              <a:rPr sz="1100" spc="-35">
                <a:solidFill>
                  <a:srgbClr val="242424"/>
                </a:solidFill>
                <a:latin typeface="Lucida Sans"/>
                <a:cs typeface="Lucida Sans"/>
              </a:rPr>
              <a:t> </a:t>
            </a:r>
            <a:r>
              <a:rPr sz="1100" spc="-9">
                <a:solidFill>
                  <a:srgbClr val="242424"/>
                </a:solidFill>
                <a:latin typeface="Lucida Sans"/>
                <a:cs typeface="Lucida Sans"/>
              </a:rPr>
              <a:t>men</a:t>
            </a:r>
            <a:r>
              <a:rPr sz="1100" spc="-35">
                <a:solidFill>
                  <a:srgbClr val="242424"/>
                </a:solidFill>
                <a:latin typeface="Lucida Sans"/>
                <a:cs typeface="Lucida Sans"/>
              </a:rPr>
              <a:t> </a:t>
            </a:r>
            <a:r>
              <a:rPr sz="1100" spc="-9">
                <a:solidFill>
                  <a:srgbClr val="242424"/>
                </a:solidFill>
                <a:latin typeface="Lucida Sans"/>
                <a:cs typeface="Lucida Sans"/>
              </a:rPr>
              <a:t>(10%)</a:t>
            </a:r>
            <a:endParaRPr sz="1100">
              <a:latin typeface="Lucida Sans"/>
              <a:cs typeface="Lucida Sans"/>
            </a:endParaRPr>
          </a:p>
          <a:p>
            <a:pPr marL="263352" marR="192751" indent="-151287">
              <a:lnSpc>
                <a:spcPct val="120800"/>
              </a:lnSpc>
              <a:spcBef>
                <a:spcPts val="529"/>
              </a:spcBef>
              <a:buClr>
                <a:srgbClr val="004C97"/>
              </a:buClr>
              <a:buFont typeface="Arial Black"/>
              <a:buChar char="•"/>
              <a:tabLst>
                <a:tab pos="263352" algn="l"/>
              </a:tabLst>
            </a:pPr>
            <a:r>
              <a:rPr sz="1100" spc="-9">
                <a:solidFill>
                  <a:srgbClr val="242424"/>
                </a:solidFill>
                <a:latin typeface="Lucida Sans"/>
                <a:cs typeface="Lucida Sans"/>
              </a:rPr>
              <a:t>Greek</a:t>
            </a:r>
            <a:r>
              <a:rPr sz="1100" spc="-62">
                <a:solidFill>
                  <a:srgbClr val="242424"/>
                </a:solidFill>
                <a:latin typeface="Lucida Sans"/>
                <a:cs typeface="Lucida Sans"/>
              </a:rPr>
              <a:t> </a:t>
            </a:r>
            <a:r>
              <a:rPr sz="1100" spc="-31">
                <a:solidFill>
                  <a:srgbClr val="242424"/>
                </a:solidFill>
                <a:latin typeface="Lucida Sans"/>
                <a:cs typeface="Lucida Sans"/>
              </a:rPr>
              <a:t>life</a:t>
            </a:r>
            <a:r>
              <a:rPr sz="1100" spc="-57">
                <a:solidFill>
                  <a:srgbClr val="242424"/>
                </a:solidFill>
                <a:latin typeface="Lucida Sans"/>
                <a:cs typeface="Lucida Sans"/>
              </a:rPr>
              <a:t> </a:t>
            </a:r>
            <a:r>
              <a:rPr sz="1100" spc="-9">
                <a:solidFill>
                  <a:srgbClr val="242424"/>
                </a:solidFill>
                <a:latin typeface="Lucida Sans"/>
                <a:cs typeface="Lucida Sans"/>
              </a:rPr>
              <a:t>members</a:t>
            </a:r>
            <a:r>
              <a:rPr sz="1100" spc="-57">
                <a:solidFill>
                  <a:srgbClr val="242424"/>
                </a:solidFill>
                <a:latin typeface="Lucida Sans"/>
                <a:cs typeface="Lucida Sans"/>
              </a:rPr>
              <a:t> </a:t>
            </a:r>
            <a:r>
              <a:rPr sz="1100" spc="-9">
                <a:solidFill>
                  <a:srgbClr val="242424"/>
                </a:solidFill>
                <a:latin typeface="Lucida Sans"/>
                <a:cs typeface="Lucida Sans"/>
              </a:rPr>
              <a:t>(37%)</a:t>
            </a:r>
            <a:r>
              <a:rPr sz="1100" spc="-62">
                <a:solidFill>
                  <a:srgbClr val="242424"/>
                </a:solidFill>
                <a:latin typeface="Lucida Sans"/>
                <a:cs typeface="Lucida Sans"/>
              </a:rPr>
              <a:t> </a:t>
            </a:r>
            <a:r>
              <a:rPr sz="1100">
                <a:solidFill>
                  <a:srgbClr val="242424"/>
                </a:solidFill>
                <a:latin typeface="Lucida Sans"/>
                <a:cs typeface="Lucida Sans"/>
              </a:rPr>
              <a:t>were</a:t>
            </a:r>
            <a:r>
              <a:rPr sz="1100" spc="-57">
                <a:solidFill>
                  <a:srgbClr val="242424"/>
                </a:solidFill>
                <a:latin typeface="Lucida Sans"/>
                <a:cs typeface="Lucida Sans"/>
              </a:rPr>
              <a:t> </a:t>
            </a:r>
            <a:r>
              <a:rPr sz="1100" spc="-9">
                <a:solidFill>
                  <a:srgbClr val="242424"/>
                </a:solidFill>
                <a:latin typeface="Lucida Sans"/>
                <a:cs typeface="Lucida Sans"/>
              </a:rPr>
              <a:t>more</a:t>
            </a:r>
            <a:r>
              <a:rPr sz="1100" spc="-57">
                <a:solidFill>
                  <a:srgbClr val="242424"/>
                </a:solidFill>
                <a:latin typeface="Lucida Sans"/>
                <a:cs typeface="Lucida Sans"/>
              </a:rPr>
              <a:t> </a:t>
            </a:r>
            <a:r>
              <a:rPr sz="1100" spc="-40">
                <a:solidFill>
                  <a:srgbClr val="242424"/>
                </a:solidFill>
                <a:latin typeface="Lucida Sans"/>
                <a:cs typeface="Lucida Sans"/>
              </a:rPr>
              <a:t>likely</a:t>
            </a:r>
            <a:r>
              <a:rPr sz="1100" spc="-62">
                <a:solidFill>
                  <a:srgbClr val="242424"/>
                </a:solidFill>
                <a:latin typeface="Lucida Sans"/>
                <a:cs typeface="Lucida Sans"/>
              </a:rPr>
              <a:t> </a:t>
            </a:r>
            <a:r>
              <a:rPr sz="1100" spc="-18">
                <a:solidFill>
                  <a:srgbClr val="242424"/>
                </a:solidFill>
                <a:latin typeface="Lucida Sans"/>
                <a:cs typeface="Lucida Sans"/>
              </a:rPr>
              <a:t>to</a:t>
            </a:r>
            <a:r>
              <a:rPr sz="1100" spc="-57">
                <a:solidFill>
                  <a:srgbClr val="242424"/>
                </a:solidFill>
                <a:latin typeface="Lucida Sans"/>
                <a:cs typeface="Lucida Sans"/>
              </a:rPr>
              <a:t> </a:t>
            </a:r>
            <a:r>
              <a:rPr sz="1100" spc="-9">
                <a:solidFill>
                  <a:srgbClr val="242424"/>
                </a:solidFill>
                <a:latin typeface="Lucida Sans"/>
                <a:cs typeface="Lucida Sans"/>
              </a:rPr>
              <a:t>experience </a:t>
            </a:r>
            <a:r>
              <a:rPr sz="1100" spc="-35">
                <a:solidFill>
                  <a:srgbClr val="242424"/>
                </a:solidFill>
                <a:latin typeface="Lucida Sans"/>
                <a:cs typeface="Lucida Sans"/>
              </a:rPr>
              <a:t>sexual</a:t>
            </a:r>
            <a:r>
              <a:rPr sz="1100" spc="-44">
                <a:solidFill>
                  <a:srgbClr val="242424"/>
                </a:solidFill>
                <a:latin typeface="Lucida Sans"/>
                <a:cs typeface="Lucida Sans"/>
              </a:rPr>
              <a:t> </a:t>
            </a:r>
            <a:r>
              <a:rPr sz="1100" spc="-22">
                <a:solidFill>
                  <a:srgbClr val="242424"/>
                </a:solidFill>
                <a:latin typeface="Lucida Sans"/>
                <a:cs typeface="Lucida Sans"/>
              </a:rPr>
              <a:t>harassment</a:t>
            </a:r>
            <a:r>
              <a:rPr sz="1100" spc="-44">
                <a:solidFill>
                  <a:srgbClr val="242424"/>
                </a:solidFill>
                <a:latin typeface="Lucida Sans"/>
                <a:cs typeface="Lucida Sans"/>
              </a:rPr>
              <a:t> </a:t>
            </a:r>
            <a:r>
              <a:rPr sz="1100" spc="-18">
                <a:solidFill>
                  <a:srgbClr val="242424"/>
                </a:solidFill>
                <a:latin typeface="Lucida Sans"/>
                <a:cs typeface="Lucida Sans"/>
              </a:rPr>
              <a:t>than</a:t>
            </a:r>
            <a:r>
              <a:rPr sz="1100" spc="-40">
                <a:solidFill>
                  <a:srgbClr val="242424"/>
                </a:solidFill>
                <a:latin typeface="Lucida Sans"/>
                <a:cs typeface="Lucida Sans"/>
              </a:rPr>
              <a:t> </a:t>
            </a:r>
            <a:r>
              <a:rPr sz="1100" spc="-18">
                <a:solidFill>
                  <a:srgbClr val="242424"/>
                </a:solidFill>
                <a:latin typeface="Lucida Sans"/>
                <a:cs typeface="Lucida Sans"/>
              </a:rPr>
              <a:t>non-</a:t>
            </a:r>
            <a:r>
              <a:rPr sz="1100" spc="-9">
                <a:solidFill>
                  <a:srgbClr val="242424"/>
                </a:solidFill>
                <a:latin typeface="Lucida Sans"/>
                <a:cs typeface="Lucida Sans"/>
              </a:rPr>
              <a:t>Greek</a:t>
            </a:r>
            <a:r>
              <a:rPr sz="1100" spc="-44">
                <a:solidFill>
                  <a:srgbClr val="242424"/>
                </a:solidFill>
                <a:latin typeface="Lucida Sans"/>
                <a:cs typeface="Lucida Sans"/>
              </a:rPr>
              <a:t> </a:t>
            </a:r>
            <a:r>
              <a:rPr sz="1100" spc="-31">
                <a:solidFill>
                  <a:srgbClr val="242424"/>
                </a:solidFill>
                <a:latin typeface="Lucida Sans"/>
                <a:cs typeface="Lucida Sans"/>
              </a:rPr>
              <a:t>life</a:t>
            </a:r>
            <a:r>
              <a:rPr sz="1100" spc="-40">
                <a:solidFill>
                  <a:srgbClr val="242424"/>
                </a:solidFill>
                <a:latin typeface="Lucida Sans"/>
                <a:cs typeface="Lucida Sans"/>
              </a:rPr>
              <a:t> </a:t>
            </a:r>
            <a:r>
              <a:rPr sz="1100" spc="-9">
                <a:solidFill>
                  <a:srgbClr val="242424"/>
                </a:solidFill>
                <a:latin typeface="Lucida Sans"/>
                <a:cs typeface="Lucida Sans"/>
              </a:rPr>
              <a:t>members</a:t>
            </a:r>
            <a:r>
              <a:rPr sz="1100" spc="-44">
                <a:solidFill>
                  <a:srgbClr val="242424"/>
                </a:solidFill>
                <a:latin typeface="Lucida Sans"/>
                <a:cs typeface="Lucida Sans"/>
              </a:rPr>
              <a:t> </a:t>
            </a:r>
            <a:r>
              <a:rPr sz="1100" spc="-9">
                <a:solidFill>
                  <a:srgbClr val="242424"/>
                </a:solidFill>
                <a:latin typeface="Lucida Sans"/>
                <a:cs typeface="Lucida Sans"/>
              </a:rPr>
              <a:t>(14%)</a:t>
            </a:r>
            <a:endParaRPr sz="1100">
              <a:latin typeface="Lucida Sans"/>
              <a:cs typeface="Lucida Sans"/>
            </a:endParaRPr>
          </a:p>
          <a:p>
            <a:pPr marL="263352" marR="79006" indent="-151287">
              <a:lnSpc>
                <a:spcPct val="120800"/>
              </a:lnSpc>
              <a:spcBef>
                <a:spcPts val="529"/>
              </a:spcBef>
              <a:buClr>
                <a:srgbClr val="004C97"/>
              </a:buClr>
              <a:buFont typeface="Arial Black"/>
              <a:buChar char="•"/>
              <a:tabLst>
                <a:tab pos="263352" algn="l"/>
              </a:tabLst>
            </a:pPr>
            <a:r>
              <a:rPr sz="1100">
                <a:solidFill>
                  <a:srgbClr val="242424"/>
                </a:solidFill>
                <a:latin typeface="Lucida Sans"/>
                <a:cs typeface="Lucida Sans"/>
              </a:rPr>
              <a:t>LGB+</a:t>
            </a:r>
            <a:r>
              <a:rPr sz="1100" spc="-57">
                <a:solidFill>
                  <a:srgbClr val="242424"/>
                </a:solidFill>
                <a:latin typeface="Lucida Sans"/>
                <a:cs typeface="Lucida Sans"/>
              </a:rPr>
              <a:t> </a:t>
            </a:r>
            <a:r>
              <a:rPr sz="1100" spc="-22">
                <a:solidFill>
                  <a:srgbClr val="242424"/>
                </a:solidFill>
                <a:latin typeface="Lucida Sans"/>
                <a:cs typeface="Lucida Sans"/>
              </a:rPr>
              <a:t>students</a:t>
            </a:r>
            <a:r>
              <a:rPr sz="1100" spc="-53">
                <a:solidFill>
                  <a:srgbClr val="242424"/>
                </a:solidFill>
                <a:latin typeface="Lucida Sans"/>
                <a:cs typeface="Lucida Sans"/>
              </a:rPr>
              <a:t> </a:t>
            </a:r>
            <a:r>
              <a:rPr sz="1100" spc="-9">
                <a:solidFill>
                  <a:srgbClr val="242424"/>
                </a:solidFill>
                <a:latin typeface="Lucida Sans"/>
                <a:cs typeface="Lucida Sans"/>
              </a:rPr>
              <a:t>(31%)</a:t>
            </a:r>
            <a:r>
              <a:rPr sz="1100" spc="-53">
                <a:solidFill>
                  <a:srgbClr val="242424"/>
                </a:solidFill>
                <a:latin typeface="Lucida Sans"/>
                <a:cs typeface="Lucida Sans"/>
              </a:rPr>
              <a:t> </a:t>
            </a:r>
            <a:r>
              <a:rPr sz="1100">
                <a:solidFill>
                  <a:srgbClr val="242424"/>
                </a:solidFill>
                <a:latin typeface="Lucida Sans"/>
                <a:cs typeface="Lucida Sans"/>
              </a:rPr>
              <a:t>were</a:t>
            </a:r>
            <a:r>
              <a:rPr sz="1100" spc="-53">
                <a:solidFill>
                  <a:srgbClr val="242424"/>
                </a:solidFill>
                <a:latin typeface="Lucida Sans"/>
                <a:cs typeface="Lucida Sans"/>
              </a:rPr>
              <a:t> </a:t>
            </a:r>
            <a:r>
              <a:rPr sz="1100" spc="-9">
                <a:solidFill>
                  <a:srgbClr val="242424"/>
                </a:solidFill>
                <a:latin typeface="Lucida Sans"/>
                <a:cs typeface="Lucida Sans"/>
              </a:rPr>
              <a:t>more</a:t>
            </a:r>
            <a:r>
              <a:rPr sz="1100" spc="-53">
                <a:solidFill>
                  <a:srgbClr val="242424"/>
                </a:solidFill>
                <a:latin typeface="Lucida Sans"/>
                <a:cs typeface="Lucida Sans"/>
              </a:rPr>
              <a:t> </a:t>
            </a:r>
            <a:r>
              <a:rPr sz="1100" spc="-40">
                <a:solidFill>
                  <a:srgbClr val="242424"/>
                </a:solidFill>
                <a:latin typeface="Lucida Sans"/>
                <a:cs typeface="Lucida Sans"/>
              </a:rPr>
              <a:t>likely</a:t>
            </a:r>
            <a:r>
              <a:rPr sz="1100" spc="-53">
                <a:solidFill>
                  <a:srgbClr val="242424"/>
                </a:solidFill>
                <a:latin typeface="Lucida Sans"/>
                <a:cs typeface="Lucida Sans"/>
              </a:rPr>
              <a:t> </a:t>
            </a:r>
            <a:r>
              <a:rPr sz="1100" spc="-18">
                <a:solidFill>
                  <a:srgbClr val="242424"/>
                </a:solidFill>
                <a:latin typeface="Lucida Sans"/>
                <a:cs typeface="Lucida Sans"/>
              </a:rPr>
              <a:t>to</a:t>
            </a:r>
            <a:r>
              <a:rPr sz="1100" spc="-53">
                <a:solidFill>
                  <a:srgbClr val="242424"/>
                </a:solidFill>
                <a:latin typeface="Lucida Sans"/>
                <a:cs typeface="Lucida Sans"/>
              </a:rPr>
              <a:t> </a:t>
            </a:r>
            <a:r>
              <a:rPr sz="1100" spc="-22">
                <a:solidFill>
                  <a:srgbClr val="242424"/>
                </a:solidFill>
                <a:latin typeface="Lucida Sans"/>
                <a:cs typeface="Lucida Sans"/>
              </a:rPr>
              <a:t>experience</a:t>
            </a:r>
            <a:r>
              <a:rPr sz="1100" spc="-53">
                <a:solidFill>
                  <a:srgbClr val="242424"/>
                </a:solidFill>
                <a:latin typeface="Lucida Sans"/>
                <a:cs typeface="Lucida Sans"/>
              </a:rPr>
              <a:t> </a:t>
            </a:r>
            <a:r>
              <a:rPr sz="1100" spc="-9">
                <a:solidFill>
                  <a:srgbClr val="242424"/>
                </a:solidFill>
                <a:latin typeface="Lucida Sans"/>
                <a:cs typeface="Lucida Sans"/>
              </a:rPr>
              <a:t>sexual </a:t>
            </a:r>
            <a:r>
              <a:rPr sz="1100" spc="-22">
                <a:solidFill>
                  <a:srgbClr val="242424"/>
                </a:solidFill>
                <a:latin typeface="Lucida Sans"/>
                <a:cs typeface="Lucida Sans"/>
              </a:rPr>
              <a:t>harassment</a:t>
            </a:r>
            <a:r>
              <a:rPr sz="1100" spc="-31">
                <a:solidFill>
                  <a:srgbClr val="242424"/>
                </a:solidFill>
                <a:latin typeface="Lucida Sans"/>
                <a:cs typeface="Lucida Sans"/>
              </a:rPr>
              <a:t> </a:t>
            </a:r>
            <a:r>
              <a:rPr sz="1100" spc="-18">
                <a:solidFill>
                  <a:srgbClr val="242424"/>
                </a:solidFill>
                <a:latin typeface="Lucida Sans"/>
                <a:cs typeface="Lucida Sans"/>
              </a:rPr>
              <a:t>than</a:t>
            </a:r>
            <a:r>
              <a:rPr sz="1100" spc="-26">
                <a:solidFill>
                  <a:srgbClr val="242424"/>
                </a:solidFill>
                <a:latin typeface="Lucida Sans"/>
                <a:cs typeface="Lucida Sans"/>
              </a:rPr>
              <a:t> </a:t>
            </a:r>
            <a:r>
              <a:rPr sz="1100" spc="-35">
                <a:solidFill>
                  <a:srgbClr val="242424"/>
                </a:solidFill>
                <a:latin typeface="Lucida Sans"/>
                <a:cs typeface="Lucida Sans"/>
              </a:rPr>
              <a:t>straight</a:t>
            </a:r>
            <a:r>
              <a:rPr sz="1100" spc="-26">
                <a:solidFill>
                  <a:srgbClr val="242424"/>
                </a:solidFill>
                <a:latin typeface="Lucida Sans"/>
                <a:cs typeface="Lucida Sans"/>
              </a:rPr>
              <a:t> </a:t>
            </a:r>
            <a:r>
              <a:rPr sz="1100" spc="-22">
                <a:solidFill>
                  <a:srgbClr val="242424"/>
                </a:solidFill>
                <a:latin typeface="Lucida Sans"/>
                <a:cs typeface="Lucida Sans"/>
              </a:rPr>
              <a:t>students</a:t>
            </a:r>
            <a:r>
              <a:rPr sz="1100" spc="-31">
                <a:solidFill>
                  <a:srgbClr val="242424"/>
                </a:solidFill>
                <a:latin typeface="Lucida Sans"/>
                <a:cs typeface="Lucida Sans"/>
              </a:rPr>
              <a:t> </a:t>
            </a:r>
            <a:r>
              <a:rPr sz="1100" spc="-18">
                <a:solidFill>
                  <a:srgbClr val="242424"/>
                </a:solidFill>
                <a:latin typeface="Lucida Sans"/>
                <a:cs typeface="Lucida Sans"/>
              </a:rPr>
              <a:t>(13%)</a:t>
            </a:r>
            <a:endParaRPr sz="1100">
              <a:latin typeface="Lucida Sans"/>
              <a:cs typeface="Lucida Sans"/>
            </a:endParaRPr>
          </a:p>
          <a:p>
            <a:pPr marL="263352" marR="328910" indent="-151287">
              <a:lnSpc>
                <a:spcPct val="120800"/>
              </a:lnSpc>
              <a:spcBef>
                <a:spcPts val="529"/>
              </a:spcBef>
              <a:buClr>
                <a:srgbClr val="004C97"/>
              </a:buClr>
              <a:buFont typeface="Arial Black"/>
              <a:buChar char="•"/>
              <a:tabLst>
                <a:tab pos="263352" algn="l"/>
              </a:tabLst>
            </a:pPr>
            <a:r>
              <a:rPr sz="1100" spc="-18">
                <a:solidFill>
                  <a:srgbClr val="242424"/>
                </a:solidFill>
                <a:latin typeface="Lucida Sans"/>
                <a:cs typeface="Lucida Sans"/>
              </a:rPr>
              <a:t>Students</a:t>
            </a:r>
            <a:r>
              <a:rPr sz="1100" spc="-49">
                <a:solidFill>
                  <a:srgbClr val="242424"/>
                </a:solidFill>
                <a:latin typeface="Lucida Sans"/>
                <a:cs typeface="Lucida Sans"/>
              </a:rPr>
              <a:t> </a:t>
            </a:r>
            <a:r>
              <a:rPr sz="1100" spc="-22">
                <a:solidFill>
                  <a:srgbClr val="242424"/>
                </a:solidFill>
                <a:latin typeface="Lucida Sans"/>
                <a:cs typeface="Lucida Sans"/>
              </a:rPr>
              <a:t>with</a:t>
            </a:r>
            <a:r>
              <a:rPr sz="1100" spc="-44">
                <a:solidFill>
                  <a:srgbClr val="242424"/>
                </a:solidFill>
                <a:latin typeface="Lucida Sans"/>
                <a:cs typeface="Lucida Sans"/>
              </a:rPr>
              <a:t> </a:t>
            </a:r>
            <a:r>
              <a:rPr sz="1100">
                <a:solidFill>
                  <a:srgbClr val="242424"/>
                </a:solidFill>
                <a:latin typeface="Lucida Sans"/>
                <a:cs typeface="Lucida Sans"/>
              </a:rPr>
              <a:t>a</a:t>
            </a:r>
            <a:r>
              <a:rPr sz="1100" spc="-44">
                <a:solidFill>
                  <a:srgbClr val="242424"/>
                </a:solidFill>
                <a:latin typeface="Lucida Sans"/>
                <a:cs typeface="Lucida Sans"/>
              </a:rPr>
              <a:t> </a:t>
            </a:r>
            <a:r>
              <a:rPr sz="1100" spc="-35">
                <a:solidFill>
                  <a:srgbClr val="242424"/>
                </a:solidFill>
                <a:latin typeface="Lucida Sans"/>
                <a:cs typeface="Lucida Sans"/>
              </a:rPr>
              <a:t>disability</a:t>
            </a:r>
            <a:r>
              <a:rPr sz="1100" spc="-49">
                <a:solidFill>
                  <a:srgbClr val="242424"/>
                </a:solidFill>
                <a:latin typeface="Lucida Sans"/>
                <a:cs typeface="Lucida Sans"/>
              </a:rPr>
              <a:t> </a:t>
            </a:r>
            <a:r>
              <a:rPr sz="1100" spc="-9">
                <a:solidFill>
                  <a:srgbClr val="242424"/>
                </a:solidFill>
                <a:latin typeface="Lucida Sans"/>
                <a:cs typeface="Lucida Sans"/>
              </a:rPr>
              <a:t>(28%)</a:t>
            </a:r>
            <a:r>
              <a:rPr sz="1100" spc="-44">
                <a:solidFill>
                  <a:srgbClr val="242424"/>
                </a:solidFill>
                <a:latin typeface="Lucida Sans"/>
                <a:cs typeface="Lucida Sans"/>
              </a:rPr>
              <a:t> </a:t>
            </a:r>
            <a:r>
              <a:rPr sz="1100">
                <a:solidFill>
                  <a:srgbClr val="242424"/>
                </a:solidFill>
                <a:latin typeface="Lucida Sans"/>
                <a:cs typeface="Lucida Sans"/>
              </a:rPr>
              <a:t>were</a:t>
            </a:r>
            <a:r>
              <a:rPr sz="1100" spc="-44">
                <a:solidFill>
                  <a:srgbClr val="242424"/>
                </a:solidFill>
                <a:latin typeface="Lucida Sans"/>
                <a:cs typeface="Lucida Sans"/>
              </a:rPr>
              <a:t> </a:t>
            </a:r>
            <a:r>
              <a:rPr sz="1100" spc="-9">
                <a:solidFill>
                  <a:srgbClr val="242424"/>
                </a:solidFill>
                <a:latin typeface="Lucida Sans"/>
                <a:cs typeface="Lucida Sans"/>
              </a:rPr>
              <a:t>more</a:t>
            </a:r>
            <a:r>
              <a:rPr sz="1100" spc="-49">
                <a:solidFill>
                  <a:srgbClr val="242424"/>
                </a:solidFill>
                <a:latin typeface="Lucida Sans"/>
                <a:cs typeface="Lucida Sans"/>
              </a:rPr>
              <a:t> </a:t>
            </a:r>
            <a:r>
              <a:rPr sz="1100" spc="-40">
                <a:solidFill>
                  <a:srgbClr val="242424"/>
                </a:solidFill>
                <a:latin typeface="Lucida Sans"/>
                <a:cs typeface="Lucida Sans"/>
              </a:rPr>
              <a:t>likely</a:t>
            </a:r>
            <a:r>
              <a:rPr sz="1100" spc="-44">
                <a:solidFill>
                  <a:srgbClr val="242424"/>
                </a:solidFill>
                <a:latin typeface="Lucida Sans"/>
                <a:cs typeface="Lucida Sans"/>
              </a:rPr>
              <a:t> </a:t>
            </a:r>
            <a:r>
              <a:rPr sz="1100" spc="-22">
                <a:solidFill>
                  <a:srgbClr val="242424"/>
                </a:solidFill>
                <a:latin typeface="Lucida Sans"/>
                <a:cs typeface="Lucida Sans"/>
              </a:rPr>
              <a:t>to experience</a:t>
            </a:r>
            <a:r>
              <a:rPr sz="1100" spc="-35">
                <a:solidFill>
                  <a:srgbClr val="242424"/>
                </a:solidFill>
                <a:latin typeface="Lucida Sans"/>
                <a:cs typeface="Lucida Sans"/>
              </a:rPr>
              <a:t> sexual </a:t>
            </a:r>
            <a:r>
              <a:rPr sz="1100" spc="-22">
                <a:solidFill>
                  <a:srgbClr val="242424"/>
                </a:solidFill>
                <a:latin typeface="Lucida Sans"/>
                <a:cs typeface="Lucida Sans"/>
              </a:rPr>
              <a:t>harassment</a:t>
            </a:r>
            <a:r>
              <a:rPr sz="1100" spc="-35">
                <a:solidFill>
                  <a:srgbClr val="242424"/>
                </a:solidFill>
                <a:latin typeface="Lucida Sans"/>
                <a:cs typeface="Lucida Sans"/>
              </a:rPr>
              <a:t> </a:t>
            </a:r>
            <a:r>
              <a:rPr sz="1100" spc="-18">
                <a:solidFill>
                  <a:srgbClr val="242424"/>
                </a:solidFill>
                <a:latin typeface="Lucida Sans"/>
                <a:cs typeface="Lucida Sans"/>
              </a:rPr>
              <a:t>than</a:t>
            </a:r>
            <a:r>
              <a:rPr sz="1100" spc="-31">
                <a:solidFill>
                  <a:srgbClr val="242424"/>
                </a:solidFill>
                <a:latin typeface="Lucida Sans"/>
                <a:cs typeface="Lucida Sans"/>
              </a:rPr>
              <a:t> </a:t>
            </a:r>
            <a:r>
              <a:rPr sz="1100" spc="-22">
                <a:solidFill>
                  <a:srgbClr val="242424"/>
                </a:solidFill>
                <a:latin typeface="Lucida Sans"/>
                <a:cs typeface="Lucida Sans"/>
              </a:rPr>
              <a:t>students</a:t>
            </a:r>
            <a:r>
              <a:rPr sz="1100" spc="-35">
                <a:solidFill>
                  <a:srgbClr val="242424"/>
                </a:solidFill>
                <a:latin typeface="Lucida Sans"/>
                <a:cs typeface="Lucida Sans"/>
              </a:rPr>
              <a:t> </a:t>
            </a:r>
            <a:r>
              <a:rPr sz="1100" spc="-22">
                <a:solidFill>
                  <a:srgbClr val="242424"/>
                </a:solidFill>
                <a:latin typeface="Lucida Sans"/>
                <a:cs typeface="Lucida Sans"/>
              </a:rPr>
              <a:t>without</a:t>
            </a:r>
            <a:r>
              <a:rPr sz="1100" spc="-35">
                <a:solidFill>
                  <a:srgbClr val="242424"/>
                </a:solidFill>
                <a:latin typeface="Lucida Sans"/>
                <a:cs typeface="Lucida Sans"/>
              </a:rPr>
              <a:t> </a:t>
            </a:r>
            <a:r>
              <a:rPr sz="1100" spc="-44">
                <a:solidFill>
                  <a:srgbClr val="242424"/>
                </a:solidFill>
                <a:latin typeface="Lucida Sans"/>
                <a:cs typeface="Lucida Sans"/>
              </a:rPr>
              <a:t>a </a:t>
            </a:r>
            <a:r>
              <a:rPr sz="1100" spc="-35">
                <a:solidFill>
                  <a:srgbClr val="242424"/>
                </a:solidFill>
                <a:latin typeface="Lucida Sans"/>
                <a:cs typeface="Lucida Sans"/>
              </a:rPr>
              <a:t>disability</a:t>
            </a:r>
            <a:r>
              <a:rPr sz="1100" spc="-4">
                <a:solidFill>
                  <a:srgbClr val="242424"/>
                </a:solidFill>
                <a:latin typeface="Lucida Sans"/>
                <a:cs typeface="Lucida Sans"/>
              </a:rPr>
              <a:t> </a:t>
            </a:r>
            <a:r>
              <a:rPr sz="1100" spc="-18">
                <a:solidFill>
                  <a:srgbClr val="242424"/>
                </a:solidFill>
                <a:latin typeface="Lucida Sans"/>
                <a:cs typeface="Lucida Sans"/>
              </a:rPr>
              <a:t>(18%)</a:t>
            </a:r>
            <a:endParaRPr sz="1100">
              <a:latin typeface="Lucida Sans"/>
              <a:cs typeface="Lucida Sans"/>
            </a:endParaRPr>
          </a:p>
          <a:p>
            <a:pPr marL="263352" marR="103099" indent="-151287">
              <a:lnSpc>
                <a:spcPct val="120800"/>
              </a:lnSpc>
              <a:spcBef>
                <a:spcPts val="529"/>
              </a:spcBef>
              <a:buClr>
                <a:srgbClr val="004C97"/>
              </a:buClr>
              <a:buFont typeface="Arial Black"/>
              <a:buChar char="•"/>
              <a:tabLst>
                <a:tab pos="263352" algn="l"/>
              </a:tabLst>
            </a:pPr>
            <a:r>
              <a:rPr sz="1100" spc="-9">
                <a:solidFill>
                  <a:srgbClr val="242424"/>
                </a:solidFill>
                <a:latin typeface="Lucida Sans"/>
                <a:cs typeface="Lucida Sans"/>
              </a:rPr>
              <a:t>Non-</a:t>
            </a:r>
            <a:r>
              <a:rPr sz="1100" spc="-22">
                <a:solidFill>
                  <a:srgbClr val="242424"/>
                </a:solidFill>
                <a:latin typeface="Lucida Sans"/>
                <a:cs typeface="Lucida Sans"/>
              </a:rPr>
              <a:t>residents</a:t>
            </a:r>
            <a:r>
              <a:rPr sz="1100" spc="-49">
                <a:solidFill>
                  <a:srgbClr val="242424"/>
                </a:solidFill>
                <a:latin typeface="Lucida Sans"/>
                <a:cs typeface="Lucida Sans"/>
              </a:rPr>
              <a:t> </a:t>
            </a:r>
            <a:r>
              <a:rPr sz="1100" spc="-9">
                <a:solidFill>
                  <a:srgbClr val="242424"/>
                </a:solidFill>
                <a:latin typeface="Lucida Sans"/>
                <a:cs typeface="Lucida Sans"/>
              </a:rPr>
              <a:t>(25%)</a:t>
            </a:r>
            <a:r>
              <a:rPr sz="1100" spc="-49">
                <a:solidFill>
                  <a:srgbClr val="242424"/>
                </a:solidFill>
                <a:latin typeface="Lucida Sans"/>
                <a:cs typeface="Lucida Sans"/>
              </a:rPr>
              <a:t> </a:t>
            </a:r>
            <a:r>
              <a:rPr sz="1100">
                <a:solidFill>
                  <a:srgbClr val="242424"/>
                </a:solidFill>
                <a:latin typeface="Lucida Sans"/>
                <a:cs typeface="Lucida Sans"/>
              </a:rPr>
              <a:t>were</a:t>
            </a:r>
            <a:r>
              <a:rPr sz="1100" spc="-44">
                <a:solidFill>
                  <a:srgbClr val="242424"/>
                </a:solidFill>
                <a:latin typeface="Lucida Sans"/>
                <a:cs typeface="Lucida Sans"/>
              </a:rPr>
              <a:t> </a:t>
            </a:r>
            <a:r>
              <a:rPr sz="1100" spc="-9">
                <a:solidFill>
                  <a:srgbClr val="242424"/>
                </a:solidFill>
                <a:latin typeface="Lucida Sans"/>
                <a:cs typeface="Lucida Sans"/>
              </a:rPr>
              <a:t>more</a:t>
            </a:r>
            <a:r>
              <a:rPr sz="1100" spc="-49">
                <a:solidFill>
                  <a:srgbClr val="242424"/>
                </a:solidFill>
                <a:latin typeface="Lucida Sans"/>
                <a:cs typeface="Lucida Sans"/>
              </a:rPr>
              <a:t> </a:t>
            </a:r>
            <a:r>
              <a:rPr sz="1100" spc="-40">
                <a:solidFill>
                  <a:srgbClr val="242424"/>
                </a:solidFill>
                <a:latin typeface="Lucida Sans"/>
                <a:cs typeface="Lucida Sans"/>
              </a:rPr>
              <a:t>likely</a:t>
            </a:r>
            <a:r>
              <a:rPr sz="1100" spc="-44">
                <a:solidFill>
                  <a:srgbClr val="242424"/>
                </a:solidFill>
                <a:latin typeface="Lucida Sans"/>
                <a:cs typeface="Lucida Sans"/>
              </a:rPr>
              <a:t> </a:t>
            </a:r>
            <a:r>
              <a:rPr sz="1100" spc="-18">
                <a:solidFill>
                  <a:srgbClr val="242424"/>
                </a:solidFill>
                <a:latin typeface="Lucida Sans"/>
                <a:cs typeface="Lucida Sans"/>
              </a:rPr>
              <a:t>to</a:t>
            </a:r>
            <a:r>
              <a:rPr sz="1100" spc="-49">
                <a:solidFill>
                  <a:srgbClr val="242424"/>
                </a:solidFill>
                <a:latin typeface="Lucida Sans"/>
                <a:cs typeface="Lucida Sans"/>
              </a:rPr>
              <a:t> </a:t>
            </a:r>
            <a:r>
              <a:rPr sz="1100" spc="-22">
                <a:solidFill>
                  <a:srgbClr val="242424"/>
                </a:solidFill>
                <a:latin typeface="Lucida Sans"/>
                <a:cs typeface="Lucida Sans"/>
              </a:rPr>
              <a:t>experience</a:t>
            </a:r>
            <a:r>
              <a:rPr sz="1100" spc="-44">
                <a:solidFill>
                  <a:srgbClr val="242424"/>
                </a:solidFill>
                <a:latin typeface="Lucida Sans"/>
                <a:cs typeface="Lucida Sans"/>
              </a:rPr>
              <a:t> </a:t>
            </a:r>
            <a:r>
              <a:rPr sz="1100" spc="-9">
                <a:solidFill>
                  <a:srgbClr val="242424"/>
                </a:solidFill>
                <a:latin typeface="Lucida Sans"/>
                <a:cs typeface="Lucida Sans"/>
              </a:rPr>
              <a:t>sexual </a:t>
            </a:r>
            <a:r>
              <a:rPr sz="1100" spc="-22">
                <a:solidFill>
                  <a:srgbClr val="242424"/>
                </a:solidFill>
                <a:latin typeface="Lucida Sans"/>
                <a:cs typeface="Lucida Sans"/>
              </a:rPr>
              <a:t>harassment</a:t>
            </a:r>
            <a:r>
              <a:rPr sz="1100" spc="-31">
                <a:solidFill>
                  <a:srgbClr val="242424"/>
                </a:solidFill>
                <a:latin typeface="Lucida Sans"/>
                <a:cs typeface="Lucida Sans"/>
              </a:rPr>
              <a:t> </a:t>
            </a:r>
            <a:r>
              <a:rPr sz="1100" spc="-18">
                <a:solidFill>
                  <a:srgbClr val="242424"/>
                </a:solidFill>
                <a:latin typeface="Lucida Sans"/>
                <a:cs typeface="Lucida Sans"/>
              </a:rPr>
              <a:t>than</a:t>
            </a:r>
            <a:r>
              <a:rPr sz="1100" spc="-31">
                <a:solidFill>
                  <a:srgbClr val="242424"/>
                </a:solidFill>
                <a:latin typeface="Lucida Sans"/>
                <a:cs typeface="Lucida Sans"/>
              </a:rPr>
              <a:t> </a:t>
            </a:r>
            <a:r>
              <a:rPr sz="1100" spc="-18">
                <a:solidFill>
                  <a:srgbClr val="242424"/>
                </a:solidFill>
                <a:latin typeface="Lucida Sans"/>
                <a:cs typeface="Lucida Sans"/>
              </a:rPr>
              <a:t>their</a:t>
            </a:r>
            <a:r>
              <a:rPr sz="1100" spc="-31">
                <a:solidFill>
                  <a:srgbClr val="242424"/>
                </a:solidFill>
                <a:latin typeface="Lucida Sans"/>
                <a:cs typeface="Lucida Sans"/>
              </a:rPr>
              <a:t> </a:t>
            </a:r>
            <a:r>
              <a:rPr sz="1100" spc="-9">
                <a:solidFill>
                  <a:srgbClr val="242424"/>
                </a:solidFill>
                <a:latin typeface="Lucida Sans"/>
                <a:cs typeface="Lucida Sans"/>
              </a:rPr>
              <a:t>counterparts</a:t>
            </a:r>
            <a:endParaRPr sz="1100">
              <a:latin typeface="Lucida Sans"/>
              <a:cs typeface="Lucida Sans"/>
            </a:endParaRPr>
          </a:p>
          <a:p>
            <a:pPr marL="263352" marR="302015" indent="-151287">
              <a:lnSpc>
                <a:spcPct val="120800"/>
              </a:lnSpc>
              <a:spcBef>
                <a:spcPts val="529"/>
              </a:spcBef>
              <a:buClr>
                <a:srgbClr val="004C97"/>
              </a:buClr>
              <a:buFont typeface="Arial Black"/>
              <a:buChar char="•"/>
              <a:tabLst>
                <a:tab pos="263352" algn="l"/>
              </a:tabLst>
            </a:pPr>
            <a:r>
              <a:rPr sz="1100" spc="-31">
                <a:solidFill>
                  <a:srgbClr val="242424"/>
                </a:solidFill>
                <a:latin typeface="Lucida Sans"/>
                <a:cs typeface="Lucida Sans"/>
              </a:rPr>
              <a:t>Full-</a:t>
            </a:r>
            <a:r>
              <a:rPr sz="1100" spc="-22">
                <a:solidFill>
                  <a:srgbClr val="242424"/>
                </a:solidFill>
                <a:latin typeface="Lucida Sans"/>
                <a:cs typeface="Lucida Sans"/>
              </a:rPr>
              <a:t>time</a:t>
            </a:r>
            <a:r>
              <a:rPr sz="1100" spc="-53">
                <a:solidFill>
                  <a:srgbClr val="242424"/>
                </a:solidFill>
                <a:latin typeface="Lucida Sans"/>
                <a:cs typeface="Lucida Sans"/>
              </a:rPr>
              <a:t> </a:t>
            </a:r>
            <a:r>
              <a:rPr sz="1100" spc="-22">
                <a:solidFill>
                  <a:srgbClr val="242424"/>
                </a:solidFill>
                <a:latin typeface="Lucida Sans"/>
                <a:cs typeface="Lucida Sans"/>
              </a:rPr>
              <a:t>students</a:t>
            </a:r>
            <a:r>
              <a:rPr sz="1100" spc="-49">
                <a:solidFill>
                  <a:srgbClr val="242424"/>
                </a:solidFill>
                <a:latin typeface="Lucida Sans"/>
                <a:cs typeface="Lucida Sans"/>
              </a:rPr>
              <a:t> </a:t>
            </a:r>
            <a:r>
              <a:rPr sz="1100" spc="-9">
                <a:solidFill>
                  <a:srgbClr val="242424"/>
                </a:solidFill>
                <a:latin typeface="Lucida Sans"/>
                <a:cs typeface="Lucida Sans"/>
              </a:rPr>
              <a:t>(24%)</a:t>
            </a:r>
            <a:r>
              <a:rPr sz="1100" spc="-49">
                <a:solidFill>
                  <a:srgbClr val="242424"/>
                </a:solidFill>
                <a:latin typeface="Lucida Sans"/>
                <a:cs typeface="Lucida Sans"/>
              </a:rPr>
              <a:t> </a:t>
            </a:r>
            <a:r>
              <a:rPr sz="1100">
                <a:solidFill>
                  <a:srgbClr val="242424"/>
                </a:solidFill>
                <a:latin typeface="Lucida Sans"/>
                <a:cs typeface="Lucida Sans"/>
              </a:rPr>
              <a:t>were</a:t>
            </a:r>
            <a:r>
              <a:rPr sz="1100" spc="-49">
                <a:solidFill>
                  <a:srgbClr val="242424"/>
                </a:solidFill>
                <a:latin typeface="Lucida Sans"/>
                <a:cs typeface="Lucida Sans"/>
              </a:rPr>
              <a:t> </a:t>
            </a:r>
            <a:r>
              <a:rPr sz="1100" spc="-9">
                <a:solidFill>
                  <a:srgbClr val="242424"/>
                </a:solidFill>
                <a:latin typeface="Lucida Sans"/>
                <a:cs typeface="Lucida Sans"/>
              </a:rPr>
              <a:t>more</a:t>
            </a:r>
            <a:r>
              <a:rPr sz="1100" spc="-49">
                <a:solidFill>
                  <a:srgbClr val="242424"/>
                </a:solidFill>
                <a:latin typeface="Lucida Sans"/>
                <a:cs typeface="Lucida Sans"/>
              </a:rPr>
              <a:t> </a:t>
            </a:r>
            <a:r>
              <a:rPr sz="1100" spc="-40">
                <a:solidFill>
                  <a:srgbClr val="242424"/>
                </a:solidFill>
                <a:latin typeface="Lucida Sans"/>
                <a:cs typeface="Lucida Sans"/>
              </a:rPr>
              <a:t>likely</a:t>
            </a:r>
            <a:r>
              <a:rPr sz="1100" spc="-49">
                <a:solidFill>
                  <a:srgbClr val="242424"/>
                </a:solidFill>
                <a:latin typeface="Lucida Sans"/>
                <a:cs typeface="Lucida Sans"/>
              </a:rPr>
              <a:t> </a:t>
            </a:r>
            <a:r>
              <a:rPr sz="1100" spc="-18">
                <a:solidFill>
                  <a:srgbClr val="242424"/>
                </a:solidFill>
                <a:latin typeface="Lucida Sans"/>
                <a:cs typeface="Lucida Sans"/>
              </a:rPr>
              <a:t>to</a:t>
            </a:r>
            <a:r>
              <a:rPr sz="1100" spc="-49">
                <a:solidFill>
                  <a:srgbClr val="242424"/>
                </a:solidFill>
                <a:latin typeface="Lucida Sans"/>
                <a:cs typeface="Lucida Sans"/>
              </a:rPr>
              <a:t> </a:t>
            </a:r>
            <a:r>
              <a:rPr sz="1100" spc="-9">
                <a:solidFill>
                  <a:srgbClr val="242424"/>
                </a:solidFill>
                <a:latin typeface="Lucida Sans"/>
                <a:cs typeface="Lucida Sans"/>
              </a:rPr>
              <a:t>experience </a:t>
            </a:r>
            <a:r>
              <a:rPr sz="1100" spc="-35">
                <a:solidFill>
                  <a:srgbClr val="242424"/>
                </a:solidFill>
                <a:latin typeface="Lucida Sans"/>
                <a:cs typeface="Lucida Sans"/>
              </a:rPr>
              <a:t>sexual</a:t>
            </a:r>
            <a:r>
              <a:rPr sz="1100" spc="-40">
                <a:solidFill>
                  <a:srgbClr val="242424"/>
                </a:solidFill>
                <a:latin typeface="Lucida Sans"/>
                <a:cs typeface="Lucida Sans"/>
              </a:rPr>
              <a:t> </a:t>
            </a:r>
            <a:r>
              <a:rPr sz="1100" spc="-22">
                <a:solidFill>
                  <a:srgbClr val="242424"/>
                </a:solidFill>
                <a:latin typeface="Lucida Sans"/>
                <a:cs typeface="Lucida Sans"/>
              </a:rPr>
              <a:t>harassment</a:t>
            </a:r>
            <a:r>
              <a:rPr sz="1100" spc="-40">
                <a:solidFill>
                  <a:srgbClr val="242424"/>
                </a:solidFill>
                <a:latin typeface="Lucida Sans"/>
                <a:cs typeface="Lucida Sans"/>
              </a:rPr>
              <a:t> </a:t>
            </a:r>
            <a:r>
              <a:rPr sz="1100" spc="-18">
                <a:solidFill>
                  <a:srgbClr val="242424"/>
                </a:solidFill>
                <a:latin typeface="Lucida Sans"/>
                <a:cs typeface="Lucida Sans"/>
              </a:rPr>
              <a:t>than</a:t>
            </a:r>
            <a:r>
              <a:rPr sz="1100" spc="-40">
                <a:solidFill>
                  <a:srgbClr val="242424"/>
                </a:solidFill>
                <a:latin typeface="Lucida Sans"/>
                <a:cs typeface="Lucida Sans"/>
              </a:rPr>
              <a:t> </a:t>
            </a:r>
            <a:r>
              <a:rPr sz="1100" spc="-31">
                <a:solidFill>
                  <a:srgbClr val="242424"/>
                </a:solidFill>
                <a:latin typeface="Lucida Sans"/>
                <a:cs typeface="Lucida Sans"/>
              </a:rPr>
              <a:t>less</a:t>
            </a:r>
            <a:r>
              <a:rPr sz="1100" spc="-40">
                <a:solidFill>
                  <a:srgbClr val="242424"/>
                </a:solidFill>
                <a:latin typeface="Lucida Sans"/>
                <a:cs typeface="Lucida Sans"/>
              </a:rPr>
              <a:t> </a:t>
            </a:r>
            <a:r>
              <a:rPr sz="1100" spc="-18">
                <a:solidFill>
                  <a:srgbClr val="242424"/>
                </a:solidFill>
                <a:latin typeface="Lucida Sans"/>
                <a:cs typeface="Lucida Sans"/>
              </a:rPr>
              <a:t>than</a:t>
            </a:r>
            <a:r>
              <a:rPr sz="1100" spc="-40">
                <a:solidFill>
                  <a:srgbClr val="242424"/>
                </a:solidFill>
                <a:latin typeface="Lucida Sans"/>
                <a:cs typeface="Lucida Sans"/>
              </a:rPr>
              <a:t> </a:t>
            </a:r>
            <a:r>
              <a:rPr sz="1100" spc="-18">
                <a:solidFill>
                  <a:srgbClr val="242424"/>
                </a:solidFill>
                <a:latin typeface="Lucida Sans"/>
                <a:cs typeface="Lucida Sans"/>
              </a:rPr>
              <a:t>their</a:t>
            </a:r>
            <a:r>
              <a:rPr sz="1100" spc="-40">
                <a:solidFill>
                  <a:srgbClr val="242424"/>
                </a:solidFill>
                <a:latin typeface="Lucida Sans"/>
                <a:cs typeface="Lucida Sans"/>
              </a:rPr>
              <a:t> </a:t>
            </a:r>
            <a:r>
              <a:rPr sz="1100" spc="-9">
                <a:solidFill>
                  <a:srgbClr val="242424"/>
                </a:solidFill>
                <a:latin typeface="Lucida Sans"/>
                <a:cs typeface="Lucida Sans"/>
              </a:rPr>
              <a:t>counterparts</a:t>
            </a:r>
            <a:endParaRPr sz="1100">
              <a:latin typeface="Lucida Sans"/>
              <a:cs typeface="Lucida Sans"/>
            </a:endParaRPr>
          </a:p>
          <a:p>
            <a:pPr marL="263352" marR="12327" indent="-151287">
              <a:lnSpc>
                <a:spcPct val="120800"/>
              </a:lnSpc>
              <a:spcBef>
                <a:spcPts val="529"/>
              </a:spcBef>
              <a:buClr>
                <a:srgbClr val="004C97"/>
              </a:buClr>
              <a:buFont typeface="Arial Black"/>
              <a:buChar char="•"/>
              <a:tabLst>
                <a:tab pos="263352" algn="l"/>
              </a:tabLst>
            </a:pPr>
            <a:r>
              <a:rPr sz="1100">
                <a:solidFill>
                  <a:srgbClr val="242424"/>
                </a:solidFill>
                <a:latin typeface="Lucida Sans"/>
                <a:cs typeface="Lucida Sans"/>
              </a:rPr>
              <a:t>White</a:t>
            </a:r>
            <a:r>
              <a:rPr sz="1100" spc="-62">
                <a:solidFill>
                  <a:srgbClr val="242424"/>
                </a:solidFill>
                <a:latin typeface="Lucida Sans"/>
                <a:cs typeface="Lucida Sans"/>
              </a:rPr>
              <a:t> </a:t>
            </a:r>
            <a:r>
              <a:rPr sz="1100" spc="-22">
                <a:solidFill>
                  <a:srgbClr val="242424"/>
                </a:solidFill>
                <a:latin typeface="Lucida Sans"/>
                <a:cs typeface="Lucida Sans"/>
              </a:rPr>
              <a:t>students</a:t>
            </a:r>
            <a:r>
              <a:rPr sz="1100" spc="-57">
                <a:solidFill>
                  <a:srgbClr val="242424"/>
                </a:solidFill>
                <a:latin typeface="Lucida Sans"/>
                <a:cs typeface="Lucida Sans"/>
              </a:rPr>
              <a:t> </a:t>
            </a:r>
            <a:r>
              <a:rPr sz="1100">
                <a:solidFill>
                  <a:srgbClr val="242424"/>
                </a:solidFill>
                <a:latin typeface="Lucida Sans"/>
                <a:cs typeface="Lucida Sans"/>
              </a:rPr>
              <a:t>(23%)</a:t>
            </a:r>
            <a:r>
              <a:rPr sz="1100" spc="212">
                <a:solidFill>
                  <a:srgbClr val="242424"/>
                </a:solidFill>
                <a:latin typeface="Lucida Sans"/>
                <a:cs typeface="Lucida Sans"/>
              </a:rPr>
              <a:t> </a:t>
            </a:r>
            <a:r>
              <a:rPr sz="1100">
                <a:solidFill>
                  <a:srgbClr val="242424"/>
                </a:solidFill>
                <a:latin typeface="Lucida Sans"/>
                <a:cs typeface="Lucida Sans"/>
              </a:rPr>
              <a:t>were</a:t>
            </a:r>
            <a:r>
              <a:rPr sz="1100" spc="-57">
                <a:solidFill>
                  <a:srgbClr val="242424"/>
                </a:solidFill>
                <a:latin typeface="Lucida Sans"/>
                <a:cs typeface="Lucida Sans"/>
              </a:rPr>
              <a:t> </a:t>
            </a:r>
            <a:r>
              <a:rPr sz="1100" spc="-9">
                <a:solidFill>
                  <a:srgbClr val="242424"/>
                </a:solidFill>
                <a:latin typeface="Lucida Sans"/>
                <a:cs typeface="Lucida Sans"/>
              </a:rPr>
              <a:t>more</a:t>
            </a:r>
            <a:r>
              <a:rPr sz="1100" spc="-62">
                <a:solidFill>
                  <a:srgbClr val="242424"/>
                </a:solidFill>
                <a:latin typeface="Lucida Sans"/>
                <a:cs typeface="Lucida Sans"/>
              </a:rPr>
              <a:t> </a:t>
            </a:r>
            <a:r>
              <a:rPr sz="1100" spc="-40">
                <a:solidFill>
                  <a:srgbClr val="242424"/>
                </a:solidFill>
                <a:latin typeface="Lucida Sans"/>
                <a:cs typeface="Lucida Sans"/>
              </a:rPr>
              <a:t>likely</a:t>
            </a:r>
            <a:r>
              <a:rPr sz="1100" spc="-57">
                <a:solidFill>
                  <a:srgbClr val="242424"/>
                </a:solidFill>
                <a:latin typeface="Lucida Sans"/>
                <a:cs typeface="Lucida Sans"/>
              </a:rPr>
              <a:t> </a:t>
            </a:r>
            <a:r>
              <a:rPr sz="1100" spc="-18">
                <a:solidFill>
                  <a:srgbClr val="242424"/>
                </a:solidFill>
                <a:latin typeface="Lucida Sans"/>
                <a:cs typeface="Lucida Sans"/>
              </a:rPr>
              <a:t>to</a:t>
            </a:r>
            <a:r>
              <a:rPr sz="1100" spc="-57">
                <a:solidFill>
                  <a:srgbClr val="242424"/>
                </a:solidFill>
                <a:latin typeface="Lucida Sans"/>
                <a:cs typeface="Lucida Sans"/>
              </a:rPr>
              <a:t> </a:t>
            </a:r>
            <a:r>
              <a:rPr sz="1100" spc="-22">
                <a:solidFill>
                  <a:srgbClr val="242424"/>
                </a:solidFill>
                <a:latin typeface="Lucida Sans"/>
                <a:cs typeface="Lucida Sans"/>
              </a:rPr>
              <a:t>experience</a:t>
            </a:r>
            <a:r>
              <a:rPr sz="1100" spc="-62">
                <a:solidFill>
                  <a:srgbClr val="242424"/>
                </a:solidFill>
                <a:latin typeface="Lucida Sans"/>
                <a:cs typeface="Lucida Sans"/>
              </a:rPr>
              <a:t> </a:t>
            </a:r>
            <a:r>
              <a:rPr sz="1100" spc="-9">
                <a:solidFill>
                  <a:srgbClr val="242424"/>
                </a:solidFill>
                <a:latin typeface="Lucida Sans"/>
                <a:cs typeface="Lucida Sans"/>
              </a:rPr>
              <a:t>sexual </a:t>
            </a:r>
            <a:r>
              <a:rPr sz="1100" spc="-22">
                <a:solidFill>
                  <a:srgbClr val="242424"/>
                </a:solidFill>
                <a:latin typeface="Lucida Sans"/>
                <a:cs typeface="Lucida Sans"/>
              </a:rPr>
              <a:t>harassment</a:t>
            </a:r>
            <a:r>
              <a:rPr sz="1100" spc="-31">
                <a:solidFill>
                  <a:srgbClr val="242424"/>
                </a:solidFill>
                <a:latin typeface="Lucida Sans"/>
                <a:cs typeface="Lucida Sans"/>
              </a:rPr>
              <a:t> </a:t>
            </a:r>
            <a:r>
              <a:rPr sz="1100" spc="-18">
                <a:solidFill>
                  <a:srgbClr val="242424"/>
                </a:solidFill>
                <a:latin typeface="Lucida Sans"/>
                <a:cs typeface="Lucida Sans"/>
              </a:rPr>
              <a:t>than</a:t>
            </a:r>
            <a:r>
              <a:rPr sz="1100" spc="-26">
                <a:solidFill>
                  <a:srgbClr val="242424"/>
                </a:solidFill>
                <a:latin typeface="Lucida Sans"/>
                <a:cs typeface="Lucida Sans"/>
              </a:rPr>
              <a:t> </a:t>
            </a:r>
            <a:r>
              <a:rPr sz="1100">
                <a:solidFill>
                  <a:srgbClr val="242424"/>
                </a:solidFill>
                <a:latin typeface="Lucida Sans"/>
                <a:cs typeface="Lucida Sans"/>
              </a:rPr>
              <a:t>BIPOC</a:t>
            </a:r>
            <a:r>
              <a:rPr sz="1100" spc="-31">
                <a:solidFill>
                  <a:srgbClr val="242424"/>
                </a:solidFill>
                <a:latin typeface="Lucida Sans"/>
                <a:cs typeface="Lucida Sans"/>
              </a:rPr>
              <a:t> </a:t>
            </a:r>
            <a:r>
              <a:rPr sz="1100" spc="-22">
                <a:solidFill>
                  <a:srgbClr val="242424"/>
                </a:solidFill>
                <a:latin typeface="Lucida Sans"/>
                <a:cs typeface="Lucida Sans"/>
              </a:rPr>
              <a:t>students</a:t>
            </a:r>
            <a:r>
              <a:rPr sz="1100" spc="-26">
                <a:solidFill>
                  <a:srgbClr val="242424"/>
                </a:solidFill>
                <a:latin typeface="Lucida Sans"/>
                <a:cs typeface="Lucida Sans"/>
              </a:rPr>
              <a:t> </a:t>
            </a:r>
            <a:r>
              <a:rPr sz="1100" spc="-18">
                <a:solidFill>
                  <a:srgbClr val="242424"/>
                </a:solidFill>
                <a:latin typeface="Lucida Sans"/>
                <a:cs typeface="Lucida Sans"/>
              </a:rPr>
              <a:t>(17%)</a:t>
            </a:r>
            <a:endParaRPr sz="1100">
              <a:latin typeface="Lucida Sans"/>
              <a:cs typeface="Lucida Sans"/>
            </a:endParaRPr>
          </a:p>
          <a:p>
            <a:pPr marL="263352" marR="358607" indent="-151287">
              <a:lnSpc>
                <a:spcPct val="120800"/>
              </a:lnSpc>
              <a:spcBef>
                <a:spcPts val="529"/>
              </a:spcBef>
              <a:buClr>
                <a:srgbClr val="004C97"/>
              </a:buClr>
              <a:buFont typeface="Arial Black"/>
              <a:buChar char="•"/>
              <a:tabLst>
                <a:tab pos="263352" algn="l"/>
              </a:tabLst>
            </a:pPr>
            <a:r>
              <a:rPr sz="1100" spc="-18">
                <a:solidFill>
                  <a:srgbClr val="242424"/>
                </a:solidFill>
                <a:latin typeface="Lucida Sans"/>
                <a:cs typeface="Lucida Sans"/>
              </a:rPr>
              <a:t>Undergraduate</a:t>
            </a:r>
            <a:r>
              <a:rPr sz="1100" spc="-49">
                <a:solidFill>
                  <a:srgbClr val="242424"/>
                </a:solidFill>
                <a:latin typeface="Lucida Sans"/>
                <a:cs typeface="Lucida Sans"/>
              </a:rPr>
              <a:t> </a:t>
            </a:r>
            <a:r>
              <a:rPr sz="1100" spc="-22">
                <a:solidFill>
                  <a:srgbClr val="242424"/>
                </a:solidFill>
                <a:latin typeface="Lucida Sans"/>
                <a:cs typeface="Lucida Sans"/>
              </a:rPr>
              <a:t>students</a:t>
            </a:r>
            <a:r>
              <a:rPr sz="1100" spc="-49">
                <a:solidFill>
                  <a:srgbClr val="242424"/>
                </a:solidFill>
                <a:latin typeface="Lucida Sans"/>
                <a:cs typeface="Lucida Sans"/>
              </a:rPr>
              <a:t> </a:t>
            </a:r>
            <a:r>
              <a:rPr sz="1100">
                <a:solidFill>
                  <a:srgbClr val="242424"/>
                </a:solidFill>
                <a:latin typeface="Lucida Sans"/>
                <a:cs typeface="Lucida Sans"/>
              </a:rPr>
              <a:t>(22%)</a:t>
            </a:r>
            <a:r>
              <a:rPr sz="1100" spc="234">
                <a:solidFill>
                  <a:srgbClr val="242424"/>
                </a:solidFill>
                <a:latin typeface="Lucida Sans"/>
                <a:cs typeface="Lucida Sans"/>
              </a:rPr>
              <a:t> </a:t>
            </a:r>
            <a:r>
              <a:rPr sz="1100">
                <a:solidFill>
                  <a:srgbClr val="242424"/>
                </a:solidFill>
                <a:latin typeface="Lucida Sans"/>
                <a:cs typeface="Lucida Sans"/>
              </a:rPr>
              <a:t>were</a:t>
            </a:r>
            <a:r>
              <a:rPr sz="1100" spc="-49">
                <a:solidFill>
                  <a:srgbClr val="242424"/>
                </a:solidFill>
                <a:latin typeface="Lucida Sans"/>
                <a:cs typeface="Lucida Sans"/>
              </a:rPr>
              <a:t> </a:t>
            </a:r>
            <a:r>
              <a:rPr sz="1100" spc="-9">
                <a:solidFill>
                  <a:srgbClr val="242424"/>
                </a:solidFill>
                <a:latin typeface="Lucida Sans"/>
                <a:cs typeface="Lucida Sans"/>
              </a:rPr>
              <a:t>more</a:t>
            </a:r>
            <a:r>
              <a:rPr sz="1100" spc="-49">
                <a:solidFill>
                  <a:srgbClr val="242424"/>
                </a:solidFill>
                <a:latin typeface="Lucida Sans"/>
                <a:cs typeface="Lucida Sans"/>
              </a:rPr>
              <a:t> </a:t>
            </a:r>
            <a:r>
              <a:rPr sz="1100" spc="-40">
                <a:solidFill>
                  <a:srgbClr val="242424"/>
                </a:solidFill>
                <a:latin typeface="Lucida Sans"/>
                <a:cs typeface="Lucida Sans"/>
              </a:rPr>
              <a:t>likely</a:t>
            </a:r>
            <a:r>
              <a:rPr sz="1100" spc="-49">
                <a:solidFill>
                  <a:srgbClr val="242424"/>
                </a:solidFill>
                <a:latin typeface="Lucida Sans"/>
                <a:cs typeface="Lucida Sans"/>
              </a:rPr>
              <a:t> </a:t>
            </a:r>
            <a:r>
              <a:rPr sz="1100" spc="-22">
                <a:solidFill>
                  <a:srgbClr val="242424"/>
                </a:solidFill>
                <a:latin typeface="Lucida Sans"/>
                <a:cs typeface="Lucida Sans"/>
              </a:rPr>
              <a:t>to experience</a:t>
            </a:r>
            <a:r>
              <a:rPr sz="1100" spc="-35">
                <a:solidFill>
                  <a:srgbClr val="242424"/>
                </a:solidFill>
                <a:latin typeface="Lucida Sans"/>
                <a:cs typeface="Lucida Sans"/>
              </a:rPr>
              <a:t> sexual </a:t>
            </a:r>
            <a:r>
              <a:rPr sz="1100" spc="-22">
                <a:solidFill>
                  <a:srgbClr val="242424"/>
                </a:solidFill>
                <a:latin typeface="Lucida Sans"/>
                <a:cs typeface="Lucida Sans"/>
              </a:rPr>
              <a:t>harassment</a:t>
            </a:r>
            <a:r>
              <a:rPr sz="1100" spc="-31">
                <a:solidFill>
                  <a:srgbClr val="242424"/>
                </a:solidFill>
                <a:latin typeface="Lucida Sans"/>
                <a:cs typeface="Lucida Sans"/>
              </a:rPr>
              <a:t> </a:t>
            </a:r>
            <a:r>
              <a:rPr sz="1100" spc="-18">
                <a:solidFill>
                  <a:srgbClr val="242424"/>
                </a:solidFill>
                <a:latin typeface="Lucida Sans"/>
                <a:cs typeface="Lucida Sans"/>
              </a:rPr>
              <a:t>than</a:t>
            </a:r>
            <a:r>
              <a:rPr sz="1100" spc="-35">
                <a:solidFill>
                  <a:srgbClr val="242424"/>
                </a:solidFill>
                <a:latin typeface="Lucida Sans"/>
                <a:cs typeface="Lucida Sans"/>
              </a:rPr>
              <a:t> </a:t>
            </a:r>
            <a:r>
              <a:rPr sz="1100" spc="-18">
                <a:solidFill>
                  <a:srgbClr val="242424"/>
                </a:solidFill>
                <a:latin typeface="Lucida Sans"/>
                <a:cs typeface="Lucida Sans"/>
              </a:rPr>
              <a:t>their</a:t>
            </a:r>
            <a:r>
              <a:rPr sz="1100" spc="-35">
                <a:solidFill>
                  <a:srgbClr val="242424"/>
                </a:solidFill>
                <a:latin typeface="Lucida Sans"/>
                <a:cs typeface="Lucida Sans"/>
              </a:rPr>
              <a:t> </a:t>
            </a:r>
            <a:r>
              <a:rPr sz="1100" spc="-9">
                <a:solidFill>
                  <a:srgbClr val="242424"/>
                </a:solidFill>
                <a:latin typeface="Lucida Sans"/>
                <a:cs typeface="Lucida Sans"/>
              </a:rPr>
              <a:t>counterparts</a:t>
            </a:r>
            <a:endParaRPr sz="1100">
              <a:latin typeface="Lucida Sans"/>
              <a:cs typeface="Lucida Sans"/>
            </a:endParaRPr>
          </a:p>
          <a:p>
            <a:pPr marL="263352" marR="4483" indent="-151287">
              <a:lnSpc>
                <a:spcPct val="120800"/>
              </a:lnSpc>
              <a:spcBef>
                <a:spcPts val="529"/>
              </a:spcBef>
              <a:buClr>
                <a:srgbClr val="004C97"/>
              </a:buClr>
              <a:buFont typeface="Arial Black"/>
              <a:buChar char="•"/>
              <a:tabLst>
                <a:tab pos="263352" algn="l"/>
              </a:tabLst>
            </a:pPr>
            <a:r>
              <a:rPr sz="1100" spc="-9">
                <a:solidFill>
                  <a:srgbClr val="242424"/>
                </a:solidFill>
                <a:latin typeface="Lucida Sans"/>
                <a:cs typeface="Lucida Sans"/>
              </a:rPr>
              <a:t>Non-</a:t>
            </a:r>
            <a:r>
              <a:rPr sz="1100" spc="-18">
                <a:solidFill>
                  <a:srgbClr val="242424"/>
                </a:solidFill>
                <a:latin typeface="Lucida Sans"/>
                <a:cs typeface="Lucida Sans"/>
              </a:rPr>
              <a:t>transfer</a:t>
            </a:r>
            <a:r>
              <a:rPr sz="1100" spc="-57">
                <a:solidFill>
                  <a:srgbClr val="242424"/>
                </a:solidFill>
                <a:latin typeface="Lucida Sans"/>
                <a:cs typeface="Lucida Sans"/>
              </a:rPr>
              <a:t> </a:t>
            </a:r>
            <a:r>
              <a:rPr sz="1100" spc="-22">
                <a:solidFill>
                  <a:srgbClr val="242424"/>
                </a:solidFill>
                <a:latin typeface="Lucida Sans"/>
                <a:cs typeface="Lucida Sans"/>
              </a:rPr>
              <a:t>students</a:t>
            </a:r>
            <a:r>
              <a:rPr sz="1100" spc="-57">
                <a:solidFill>
                  <a:srgbClr val="242424"/>
                </a:solidFill>
                <a:latin typeface="Lucida Sans"/>
                <a:cs typeface="Lucida Sans"/>
              </a:rPr>
              <a:t> </a:t>
            </a:r>
            <a:r>
              <a:rPr sz="1100">
                <a:solidFill>
                  <a:srgbClr val="242424"/>
                </a:solidFill>
                <a:latin typeface="Lucida Sans"/>
                <a:cs typeface="Lucida Sans"/>
              </a:rPr>
              <a:t>(22%)</a:t>
            </a:r>
            <a:r>
              <a:rPr sz="1100" spc="221">
                <a:solidFill>
                  <a:srgbClr val="242424"/>
                </a:solidFill>
                <a:latin typeface="Lucida Sans"/>
                <a:cs typeface="Lucida Sans"/>
              </a:rPr>
              <a:t> </a:t>
            </a:r>
            <a:r>
              <a:rPr sz="1100">
                <a:solidFill>
                  <a:srgbClr val="242424"/>
                </a:solidFill>
                <a:latin typeface="Lucida Sans"/>
                <a:cs typeface="Lucida Sans"/>
              </a:rPr>
              <a:t>were</a:t>
            </a:r>
            <a:r>
              <a:rPr sz="1100" spc="-57">
                <a:solidFill>
                  <a:srgbClr val="242424"/>
                </a:solidFill>
                <a:latin typeface="Lucida Sans"/>
                <a:cs typeface="Lucida Sans"/>
              </a:rPr>
              <a:t> </a:t>
            </a:r>
            <a:r>
              <a:rPr sz="1100" spc="-9">
                <a:solidFill>
                  <a:srgbClr val="242424"/>
                </a:solidFill>
                <a:latin typeface="Lucida Sans"/>
                <a:cs typeface="Lucida Sans"/>
              </a:rPr>
              <a:t>more</a:t>
            </a:r>
            <a:r>
              <a:rPr sz="1100" spc="-57">
                <a:solidFill>
                  <a:srgbClr val="242424"/>
                </a:solidFill>
                <a:latin typeface="Lucida Sans"/>
                <a:cs typeface="Lucida Sans"/>
              </a:rPr>
              <a:t> </a:t>
            </a:r>
            <a:r>
              <a:rPr sz="1100" spc="-40">
                <a:solidFill>
                  <a:srgbClr val="242424"/>
                </a:solidFill>
                <a:latin typeface="Lucida Sans"/>
                <a:cs typeface="Lucida Sans"/>
              </a:rPr>
              <a:t>likely</a:t>
            </a:r>
            <a:r>
              <a:rPr sz="1100" spc="-57">
                <a:solidFill>
                  <a:srgbClr val="242424"/>
                </a:solidFill>
                <a:latin typeface="Lucida Sans"/>
                <a:cs typeface="Lucida Sans"/>
              </a:rPr>
              <a:t> </a:t>
            </a:r>
            <a:r>
              <a:rPr sz="1100" spc="-18">
                <a:solidFill>
                  <a:srgbClr val="242424"/>
                </a:solidFill>
                <a:latin typeface="Lucida Sans"/>
                <a:cs typeface="Lucida Sans"/>
              </a:rPr>
              <a:t>to</a:t>
            </a:r>
            <a:r>
              <a:rPr sz="1100" spc="-53">
                <a:solidFill>
                  <a:srgbClr val="242424"/>
                </a:solidFill>
                <a:latin typeface="Lucida Sans"/>
                <a:cs typeface="Lucida Sans"/>
              </a:rPr>
              <a:t> </a:t>
            </a:r>
            <a:r>
              <a:rPr sz="1100" spc="-9">
                <a:solidFill>
                  <a:srgbClr val="242424"/>
                </a:solidFill>
                <a:latin typeface="Lucida Sans"/>
                <a:cs typeface="Lucida Sans"/>
              </a:rPr>
              <a:t>experience </a:t>
            </a:r>
            <a:r>
              <a:rPr sz="1100" spc="-35">
                <a:solidFill>
                  <a:srgbClr val="242424"/>
                </a:solidFill>
                <a:latin typeface="Lucida Sans"/>
                <a:cs typeface="Lucida Sans"/>
              </a:rPr>
              <a:t>sexual </a:t>
            </a:r>
            <a:r>
              <a:rPr sz="1100" spc="-22">
                <a:solidFill>
                  <a:srgbClr val="242424"/>
                </a:solidFill>
                <a:latin typeface="Lucida Sans"/>
                <a:cs typeface="Lucida Sans"/>
              </a:rPr>
              <a:t>harassment</a:t>
            </a:r>
            <a:r>
              <a:rPr sz="1100" spc="-35">
                <a:solidFill>
                  <a:srgbClr val="242424"/>
                </a:solidFill>
                <a:latin typeface="Lucida Sans"/>
                <a:cs typeface="Lucida Sans"/>
              </a:rPr>
              <a:t> </a:t>
            </a:r>
            <a:r>
              <a:rPr sz="1100" spc="-18">
                <a:solidFill>
                  <a:srgbClr val="242424"/>
                </a:solidFill>
                <a:latin typeface="Lucida Sans"/>
                <a:cs typeface="Lucida Sans"/>
              </a:rPr>
              <a:t>than</a:t>
            </a:r>
            <a:r>
              <a:rPr sz="1100" spc="-31">
                <a:solidFill>
                  <a:srgbClr val="242424"/>
                </a:solidFill>
                <a:latin typeface="Lucida Sans"/>
                <a:cs typeface="Lucida Sans"/>
              </a:rPr>
              <a:t> </a:t>
            </a:r>
            <a:r>
              <a:rPr sz="1100" spc="-18">
                <a:solidFill>
                  <a:srgbClr val="242424"/>
                </a:solidFill>
                <a:latin typeface="Lucida Sans"/>
                <a:cs typeface="Lucida Sans"/>
              </a:rPr>
              <a:t>transfer</a:t>
            </a:r>
            <a:r>
              <a:rPr sz="1100" spc="-35">
                <a:solidFill>
                  <a:srgbClr val="242424"/>
                </a:solidFill>
                <a:latin typeface="Lucida Sans"/>
                <a:cs typeface="Lucida Sans"/>
              </a:rPr>
              <a:t> </a:t>
            </a:r>
            <a:r>
              <a:rPr sz="1100" spc="-22">
                <a:solidFill>
                  <a:srgbClr val="242424"/>
                </a:solidFill>
                <a:latin typeface="Lucida Sans"/>
                <a:cs typeface="Lucida Sans"/>
              </a:rPr>
              <a:t>students</a:t>
            </a:r>
            <a:r>
              <a:rPr sz="1100" spc="-35">
                <a:solidFill>
                  <a:srgbClr val="242424"/>
                </a:solidFill>
                <a:latin typeface="Lucida Sans"/>
                <a:cs typeface="Lucida Sans"/>
              </a:rPr>
              <a:t> </a:t>
            </a:r>
            <a:r>
              <a:rPr sz="1100" spc="-9">
                <a:solidFill>
                  <a:srgbClr val="242424"/>
                </a:solidFill>
                <a:latin typeface="Lucida Sans"/>
                <a:cs typeface="Lucida Sans"/>
              </a:rPr>
              <a:t>(13%)</a:t>
            </a:r>
            <a:endParaRPr sz="1100">
              <a:latin typeface="Lucida Sans"/>
              <a:cs typeface="Lucida Sans"/>
            </a:endParaRPr>
          </a:p>
        </p:txBody>
      </p:sp>
      <p:sp>
        <p:nvSpPr>
          <p:cNvPr id="62" name="object 62"/>
          <p:cNvSpPr/>
          <p:nvPr/>
        </p:nvSpPr>
        <p:spPr>
          <a:xfrm>
            <a:off x="0" y="6602953"/>
            <a:ext cx="12191993" cy="242991"/>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a:ln>
            <a:solidFill>
              <a:srgbClr val="063D5E"/>
            </a:solidFill>
          </a:ln>
        </p:spPr>
        <p:txBody>
          <a:bodyPr wrap="square" lIns="0" tIns="0" rIns="0" bIns="0" rtlCol="0"/>
          <a:lstStyle/>
          <a:p>
            <a:endParaRPr sz="1588"/>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113"/>
            <a:ext cx="5572012" cy="6603066"/>
            <a:chOff x="5623052" y="127"/>
            <a:chExt cx="6314948" cy="7483475"/>
          </a:xfrm>
        </p:grpSpPr>
        <p:sp>
          <p:nvSpPr>
            <p:cNvPr id="3" name="object 3"/>
            <p:cNvSpPr/>
            <p:nvPr/>
          </p:nvSpPr>
          <p:spPr>
            <a:xfrm>
              <a:off x="5623052" y="127"/>
              <a:ext cx="6314948"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304849" y="972243"/>
              <a:ext cx="0" cy="5154295"/>
            </a:xfrm>
            <a:custGeom>
              <a:avLst/>
              <a:gdLst/>
              <a:ahLst/>
              <a:cxnLst/>
              <a:rect l="l" t="t" r="r" b="b"/>
              <a:pathLst>
                <a:path h="5154295">
                  <a:moveTo>
                    <a:pt x="0" y="0"/>
                  </a:moveTo>
                  <a:lnTo>
                    <a:pt x="0" y="5153830"/>
                  </a:lnTo>
                </a:path>
              </a:pathLst>
            </a:custGeom>
            <a:ln w="9525">
              <a:solidFill>
                <a:srgbClr val="8A8A8A"/>
              </a:solidFill>
            </a:ln>
          </p:spPr>
          <p:txBody>
            <a:bodyPr wrap="square" lIns="0" tIns="0" rIns="0" bIns="0" rtlCol="0"/>
            <a:lstStyle/>
            <a:p>
              <a:endParaRPr sz="1588"/>
            </a:p>
          </p:txBody>
        </p:sp>
      </p:grpSp>
      <p:sp>
        <p:nvSpPr>
          <p:cNvPr id="5" name="object 5"/>
          <p:cNvSpPr/>
          <p:nvPr/>
        </p:nvSpPr>
        <p:spPr>
          <a:xfrm>
            <a:off x="8108128" y="967212"/>
            <a:ext cx="1823757" cy="160244"/>
          </a:xfrm>
          <a:custGeom>
            <a:avLst/>
            <a:gdLst/>
            <a:ahLst/>
            <a:cxnLst/>
            <a:rect l="l" t="t" r="r" b="b"/>
            <a:pathLst>
              <a:path w="2066925" h="181609">
                <a:moveTo>
                  <a:pt x="0" y="0"/>
                </a:moveTo>
                <a:lnTo>
                  <a:pt x="0" y="181003"/>
                </a:lnTo>
                <a:lnTo>
                  <a:pt x="2066925" y="181003"/>
                </a:lnTo>
                <a:lnTo>
                  <a:pt x="2066925" y="0"/>
                </a:lnTo>
                <a:lnTo>
                  <a:pt x="0" y="0"/>
                </a:lnTo>
                <a:close/>
              </a:path>
            </a:pathLst>
          </a:custGeom>
          <a:solidFill>
            <a:srgbClr val="2D89B0"/>
          </a:solidFill>
        </p:spPr>
        <p:txBody>
          <a:bodyPr wrap="square" lIns="0" tIns="0" rIns="0" bIns="0" rtlCol="0"/>
          <a:lstStyle/>
          <a:p>
            <a:endParaRPr sz="1588"/>
          </a:p>
        </p:txBody>
      </p:sp>
      <p:sp>
        <p:nvSpPr>
          <p:cNvPr id="6" name="object 6"/>
          <p:cNvSpPr/>
          <p:nvPr/>
        </p:nvSpPr>
        <p:spPr>
          <a:xfrm>
            <a:off x="8108128" y="1346171"/>
            <a:ext cx="1689287" cy="160244"/>
          </a:xfrm>
          <a:custGeom>
            <a:avLst/>
            <a:gdLst/>
            <a:ahLst/>
            <a:cxnLst/>
            <a:rect l="l" t="t" r="r" b="b"/>
            <a:pathLst>
              <a:path w="1914525" h="181610">
                <a:moveTo>
                  <a:pt x="0" y="0"/>
                </a:moveTo>
                <a:lnTo>
                  <a:pt x="0" y="181003"/>
                </a:lnTo>
                <a:lnTo>
                  <a:pt x="1914525" y="181003"/>
                </a:lnTo>
                <a:lnTo>
                  <a:pt x="1914525" y="0"/>
                </a:lnTo>
                <a:lnTo>
                  <a:pt x="0" y="0"/>
                </a:lnTo>
                <a:close/>
              </a:path>
            </a:pathLst>
          </a:custGeom>
          <a:solidFill>
            <a:srgbClr val="2D89B0"/>
          </a:solidFill>
        </p:spPr>
        <p:txBody>
          <a:bodyPr wrap="square" lIns="0" tIns="0" rIns="0" bIns="0" rtlCol="0"/>
          <a:lstStyle/>
          <a:p>
            <a:endParaRPr sz="1588"/>
          </a:p>
        </p:txBody>
      </p:sp>
      <p:sp>
        <p:nvSpPr>
          <p:cNvPr id="7" name="object 7"/>
          <p:cNvSpPr/>
          <p:nvPr/>
        </p:nvSpPr>
        <p:spPr>
          <a:xfrm>
            <a:off x="8108127" y="1725129"/>
            <a:ext cx="1260662" cy="160244"/>
          </a:xfrm>
          <a:custGeom>
            <a:avLst/>
            <a:gdLst/>
            <a:ahLst/>
            <a:cxnLst/>
            <a:rect l="l" t="t" r="r" b="b"/>
            <a:pathLst>
              <a:path w="1428750" h="181610">
                <a:moveTo>
                  <a:pt x="0" y="0"/>
                </a:moveTo>
                <a:lnTo>
                  <a:pt x="0" y="181003"/>
                </a:lnTo>
                <a:lnTo>
                  <a:pt x="1428750" y="181003"/>
                </a:lnTo>
                <a:lnTo>
                  <a:pt x="1428750"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8108128" y="2104087"/>
            <a:ext cx="512669" cy="160244"/>
          </a:xfrm>
          <a:custGeom>
            <a:avLst/>
            <a:gdLst/>
            <a:ahLst/>
            <a:cxnLst/>
            <a:rect l="l" t="t" r="r" b="b"/>
            <a:pathLst>
              <a:path w="581025" h="181610">
                <a:moveTo>
                  <a:pt x="0" y="0"/>
                </a:moveTo>
                <a:lnTo>
                  <a:pt x="0" y="181003"/>
                </a:lnTo>
                <a:lnTo>
                  <a:pt x="581025" y="181003"/>
                </a:lnTo>
                <a:lnTo>
                  <a:pt x="581025"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108128" y="2483045"/>
            <a:ext cx="352985" cy="160244"/>
          </a:xfrm>
          <a:custGeom>
            <a:avLst/>
            <a:gdLst/>
            <a:ahLst/>
            <a:cxnLst/>
            <a:rect l="l" t="t" r="r" b="b"/>
            <a:pathLst>
              <a:path w="400050" h="181610">
                <a:moveTo>
                  <a:pt x="0" y="0"/>
                </a:moveTo>
                <a:lnTo>
                  <a:pt x="0" y="181003"/>
                </a:lnTo>
                <a:lnTo>
                  <a:pt x="400050" y="181003"/>
                </a:lnTo>
                <a:lnTo>
                  <a:pt x="400050"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108127" y="2862004"/>
            <a:ext cx="319368" cy="160244"/>
          </a:xfrm>
          <a:custGeom>
            <a:avLst/>
            <a:gdLst/>
            <a:ahLst/>
            <a:cxnLst/>
            <a:rect l="l" t="t" r="r" b="b"/>
            <a:pathLst>
              <a:path w="361950" h="181610">
                <a:moveTo>
                  <a:pt x="0" y="0"/>
                </a:moveTo>
                <a:lnTo>
                  <a:pt x="0" y="181003"/>
                </a:lnTo>
                <a:lnTo>
                  <a:pt x="361950" y="181003"/>
                </a:lnTo>
                <a:lnTo>
                  <a:pt x="361950" y="0"/>
                </a:lnTo>
                <a:lnTo>
                  <a:pt x="0" y="0"/>
                </a:lnTo>
                <a:close/>
              </a:path>
            </a:pathLst>
          </a:custGeom>
          <a:solidFill>
            <a:srgbClr val="2D89B0"/>
          </a:solidFill>
        </p:spPr>
        <p:txBody>
          <a:bodyPr wrap="square" lIns="0" tIns="0" rIns="0" bIns="0" rtlCol="0"/>
          <a:lstStyle/>
          <a:p>
            <a:endParaRPr sz="1588"/>
          </a:p>
        </p:txBody>
      </p:sp>
      <p:sp>
        <p:nvSpPr>
          <p:cNvPr id="11" name="object 11"/>
          <p:cNvSpPr/>
          <p:nvPr/>
        </p:nvSpPr>
        <p:spPr>
          <a:xfrm>
            <a:off x="8108128" y="3240961"/>
            <a:ext cx="243728" cy="160244"/>
          </a:xfrm>
          <a:custGeom>
            <a:avLst/>
            <a:gdLst/>
            <a:ahLst/>
            <a:cxnLst/>
            <a:rect l="l" t="t" r="r" b="b"/>
            <a:pathLst>
              <a:path w="276225" h="181610">
                <a:moveTo>
                  <a:pt x="0" y="0"/>
                </a:moveTo>
                <a:lnTo>
                  <a:pt x="0" y="181003"/>
                </a:lnTo>
                <a:lnTo>
                  <a:pt x="276225" y="181003"/>
                </a:lnTo>
                <a:lnTo>
                  <a:pt x="276225" y="0"/>
                </a:lnTo>
                <a:lnTo>
                  <a:pt x="0" y="0"/>
                </a:lnTo>
                <a:close/>
              </a:path>
            </a:pathLst>
          </a:custGeom>
          <a:solidFill>
            <a:srgbClr val="2D89B0"/>
          </a:solidFill>
        </p:spPr>
        <p:txBody>
          <a:bodyPr wrap="square" lIns="0" tIns="0" rIns="0" bIns="0" rtlCol="0"/>
          <a:lstStyle/>
          <a:p>
            <a:endParaRPr sz="1588"/>
          </a:p>
        </p:txBody>
      </p:sp>
      <p:sp>
        <p:nvSpPr>
          <p:cNvPr id="12" name="object 12"/>
          <p:cNvSpPr/>
          <p:nvPr/>
        </p:nvSpPr>
        <p:spPr>
          <a:xfrm>
            <a:off x="8108128" y="3619919"/>
            <a:ext cx="176493" cy="160244"/>
          </a:xfrm>
          <a:custGeom>
            <a:avLst/>
            <a:gdLst/>
            <a:ahLst/>
            <a:cxnLst/>
            <a:rect l="l" t="t" r="r" b="b"/>
            <a:pathLst>
              <a:path w="200025" h="181610">
                <a:moveTo>
                  <a:pt x="0" y="0"/>
                </a:moveTo>
                <a:lnTo>
                  <a:pt x="0" y="181003"/>
                </a:lnTo>
                <a:lnTo>
                  <a:pt x="200025" y="181003"/>
                </a:lnTo>
                <a:lnTo>
                  <a:pt x="200025" y="0"/>
                </a:lnTo>
                <a:lnTo>
                  <a:pt x="0" y="0"/>
                </a:lnTo>
                <a:close/>
              </a:path>
            </a:pathLst>
          </a:custGeom>
          <a:solidFill>
            <a:srgbClr val="2D89B0"/>
          </a:solidFill>
        </p:spPr>
        <p:txBody>
          <a:bodyPr wrap="square" lIns="0" tIns="0" rIns="0" bIns="0" rtlCol="0"/>
          <a:lstStyle/>
          <a:p>
            <a:endParaRPr sz="1588"/>
          </a:p>
        </p:txBody>
      </p:sp>
      <p:sp>
        <p:nvSpPr>
          <p:cNvPr id="13" name="object 13"/>
          <p:cNvSpPr/>
          <p:nvPr/>
        </p:nvSpPr>
        <p:spPr>
          <a:xfrm>
            <a:off x="8108128" y="3998877"/>
            <a:ext cx="193301" cy="160244"/>
          </a:xfrm>
          <a:custGeom>
            <a:avLst/>
            <a:gdLst/>
            <a:ahLst/>
            <a:cxnLst/>
            <a:rect l="l" t="t" r="r" b="b"/>
            <a:pathLst>
              <a:path w="219075" h="181610">
                <a:moveTo>
                  <a:pt x="0" y="0"/>
                </a:moveTo>
                <a:lnTo>
                  <a:pt x="0" y="181003"/>
                </a:lnTo>
                <a:lnTo>
                  <a:pt x="219075" y="181003"/>
                </a:lnTo>
                <a:lnTo>
                  <a:pt x="219075" y="0"/>
                </a:lnTo>
                <a:lnTo>
                  <a:pt x="0" y="0"/>
                </a:lnTo>
                <a:close/>
              </a:path>
            </a:pathLst>
          </a:custGeom>
          <a:solidFill>
            <a:srgbClr val="2D89B0"/>
          </a:solidFill>
        </p:spPr>
        <p:txBody>
          <a:bodyPr wrap="square" lIns="0" tIns="0" rIns="0" bIns="0" rtlCol="0"/>
          <a:lstStyle/>
          <a:p>
            <a:endParaRPr sz="1588"/>
          </a:p>
        </p:txBody>
      </p:sp>
      <p:sp>
        <p:nvSpPr>
          <p:cNvPr id="14" name="object 14"/>
          <p:cNvSpPr/>
          <p:nvPr/>
        </p:nvSpPr>
        <p:spPr>
          <a:xfrm>
            <a:off x="8108127" y="4377836"/>
            <a:ext cx="117662" cy="160244"/>
          </a:xfrm>
          <a:custGeom>
            <a:avLst/>
            <a:gdLst/>
            <a:ahLst/>
            <a:cxnLst/>
            <a:rect l="l" t="t" r="r" b="b"/>
            <a:pathLst>
              <a:path w="133350" h="181610">
                <a:moveTo>
                  <a:pt x="0" y="0"/>
                </a:moveTo>
                <a:lnTo>
                  <a:pt x="0" y="181003"/>
                </a:lnTo>
                <a:lnTo>
                  <a:pt x="133350" y="181003"/>
                </a:lnTo>
                <a:lnTo>
                  <a:pt x="133350" y="0"/>
                </a:lnTo>
                <a:lnTo>
                  <a:pt x="0" y="0"/>
                </a:lnTo>
                <a:close/>
              </a:path>
            </a:pathLst>
          </a:custGeom>
          <a:solidFill>
            <a:srgbClr val="2D89B0"/>
          </a:solidFill>
        </p:spPr>
        <p:txBody>
          <a:bodyPr wrap="square" lIns="0" tIns="0" rIns="0" bIns="0" rtlCol="0"/>
          <a:lstStyle/>
          <a:p>
            <a:endParaRPr sz="1588"/>
          </a:p>
        </p:txBody>
      </p:sp>
      <p:sp>
        <p:nvSpPr>
          <p:cNvPr id="15" name="object 15"/>
          <p:cNvSpPr/>
          <p:nvPr/>
        </p:nvSpPr>
        <p:spPr>
          <a:xfrm>
            <a:off x="8108127" y="4756794"/>
            <a:ext cx="84044" cy="160244"/>
          </a:xfrm>
          <a:custGeom>
            <a:avLst/>
            <a:gdLst/>
            <a:ahLst/>
            <a:cxnLst/>
            <a:rect l="l" t="t" r="r" b="b"/>
            <a:pathLst>
              <a:path w="95250" h="181610">
                <a:moveTo>
                  <a:pt x="0" y="0"/>
                </a:moveTo>
                <a:lnTo>
                  <a:pt x="0" y="181003"/>
                </a:lnTo>
                <a:lnTo>
                  <a:pt x="95250" y="181003"/>
                </a:lnTo>
                <a:lnTo>
                  <a:pt x="95250" y="0"/>
                </a:lnTo>
                <a:lnTo>
                  <a:pt x="0" y="0"/>
                </a:lnTo>
                <a:close/>
              </a:path>
            </a:pathLst>
          </a:custGeom>
          <a:solidFill>
            <a:srgbClr val="2D89B0"/>
          </a:solidFill>
        </p:spPr>
        <p:txBody>
          <a:bodyPr wrap="square" lIns="0" tIns="0" rIns="0" bIns="0" rtlCol="0"/>
          <a:lstStyle/>
          <a:p>
            <a:endParaRPr sz="1588"/>
          </a:p>
        </p:txBody>
      </p:sp>
      <p:sp>
        <p:nvSpPr>
          <p:cNvPr id="16" name="object 16"/>
          <p:cNvSpPr/>
          <p:nvPr/>
        </p:nvSpPr>
        <p:spPr>
          <a:xfrm>
            <a:off x="8108128" y="5135752"/>
            <a:ext cx="8404" cy="160244"/>
          </a:xfrm>
          <a:custGeom>
            <a:avLst/>
            <a:gdLst/>
            <a:ahLst/>
            <a:cxnLst/>
            <a:rect l="l" t="t" r="r" b="b"/>
            <a:pathLst>
              <a:path w="9525" h="181610">
                <a:moveTo>
                  <a:pt x="0" y="0"/>
                </a:moveTo>
                <a:lnTo>
                  <a:pt x="0" y="181003"/>
                </a:lnTo>
                <a:lnTo>
                  <a:pt x="9525" y="181003"/>
                </a:lnTo>
                <a:lnTo>
                  <a:pt x="9525" y="0"/>
                </a:lnTo>
                <a:lnTo>
                  <a:pt x="0" y="0"/>
                </a:lnTo>
                <a:close/>
              </a:path>
            </a:pathLst>
          </a:custGeom>
          <a:solidFill>
            <a:srgbClr val="2D89B0"/>
          </a:solidFill>
        </p:spPr>
        <p:txBody>
          <a:bodyPr wrap="square" lIns="0" tIns="0" rIns="0" bIns="0" rtlCol="0"/>
          <a:lstStyle/>
          <a:p>
            <a:endParaRPr sz="1588"/>
          </a:p>
        </p:txBody>
      </p:sp>
      <p:sp>
        <p:nvSpPr>
          <p:cNvPr id="17" name="object 17"/>
          <p:cNvSpPr txBox="1"/>
          <p:nvPr/>
        </p:nvSpPr>
        <p:spPr>
          <a:xfrm>
            <a:off x="7209417" y="540244"/>
            <a:ext cx="2581275"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44">
                <a:solidFill>
                  <a:srgbClr val="585858"/>
                </a:solidFill>
                <a:latin typeface="Arial Black"/>
                <a:cs typeface="Arial Black"/>
              </a:rPr>
              <a:t> </a:t>
            </a:r>
            <a:r>
              <a:rPr sz="971" spc="-101">
                <a:solidFill>
                  <a:srgbClr val="585858"/>
                </a:solidFill>
                <a:latin typeface="Arial Black"/>
                <a:cs typeface="Arial Black"/>
              </a:rPr>
              <a:t>28</a:t>
            </a:r>
            <a:r>
              <a:rPr sz="971" spc="-40">
                <a:solidFill>
                  <a:srgbClr val="585858"/>
                </a:solidFill>
                <a:latin typeface="Arial Black"/>
                <a:cs typeface="Arial Black"/>
              </a:rPr>
              <a:t> </a:t>
            </a:r>
            <a:r>
              <a:rPr sz="971" spc="-49">
                <a:solidFill>
                  <a:srgbClr val="585858"/>
                </a:solidFill>
                <a:latin typeface="Arial Black"/>
                <a:cs typeface="Arial Black"/>
              </a:rPr>
              <a:t>Perpetration</a:t>
            </a:r>
            <a:r>
              <a:rPr sz="971" spc="-40">
                <a:solidFill>
                  <a:srgbClr val="585858"/>
                </a:solidFill>
                <a:latin typeface="Arial Black"/>
                <a:cs typeface="Arial Black"/>
              </a:rPr>
              <a:t> </a:t>
            </a:r>
            <a:r>
              <a:rPr sz="971" spc="-31">
                <a:solidFill>
                  <a:srgbClr val="585858"/>
                </a:solidFill>
                <a:latin typeface="Arial Black"/>
                <a:cs typeface="Arial Black"/>
              </a:rPr>
              <a:t>of</a:t>
            </a:r>
            <a:r>
              <a:rPr sz="971" spc="-44">
                <a:solidFill>
                  <a:srgbClr val="585858"/>
                </a:solidFill>
                <a:latin typeface="Arial Black"/>
                <a:cs typeface="Arial Black"/>
              </a:rPr>
              <a:t> </a:t>
            </a:r>
            <a:r>
              <a:rPr sz="971" spc="-75">
                <a:solidFill>
                  <a:srgbClr val="585858"/>
                </a:solidFill>
                <a:latin typeface="Arial Black"/>
                <a:cs typeface="Arial Black"/>
              </a:rPr>
              <a:t>sexual</a:t>
            </a:r>
            <a:r>
              <a:rPr sz="971" spc="-40">
                <a:solidFill>
                  <a:srgbClr val="585858"/>
                </a:solidFill>
                <a:latin typeface="Arial Black"/>
                <a:cs typeface="Arial Black"/>
              </a:rPr>
              <a:t> </a:t>
            </a:r>
            <a:r>
              <a:rPr sz="971" spc="-35">
                <a:solidFill>
                  <a:srgbClr val="585858"/>
                </a:solidFill>
                <a:latin typeface="Arial Black"/>
                <a:cs typeface="Arial Black"/>
              </a:rPr>
              <a:t>harassment</a:t>
            </a:r>
            <a:endParaRPr sz="971">
              <a:latin typeface="Arial Black"/>
              <a:cs typeface="Arial Black"/>
            </a:endParaRPr>
          </a:p>
        </p:txBody>
      </p:sp>
      <p:sp>
        <p:nvSpPr>
          <p:cNvPr id="18" name="object 18"/>
          <p:cNvSpPr txBox="1"/>
          <p:nvPr/>
        </p:nvSpPr>
        <p:spPr>
          <a:xfrm>
            <a:off x="9954297" y="96747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46%</a:t>
            </a:r>
            <a:endParaRPr sz="882">
              <a:latin typeface="Arial"/>
              <a:cs typeface="Arial"/>
            </a:endParaRPr>
          </a:p>
        </p:txBody>
      </p:sp>
      <p:sp>
        <p:nvSpPr>
          <p:cNvPr id="19" name="object 19"/>
          <p:cNvSpPr txBox="1"/>
          <p:nvPr/>
        </p:nvSpPr>
        <p:spPr>
          <a:xfrm>
            <a:off x="9819826" y="134573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42%</a:t>
            </a:r>
            <a:endParaRPr sz="882">
              <a:latin typeface="Arial"/>
              <a:cs typeface="Arial"/>
            </a:endParaRPr>
          </a:p>
        </p:txBody>
      </p:sp>
      <p:sp>
        <p:nvSpPr>
          <p:cNvPr id="20" name="object 20"/>
          <p:cNvSpPr txBox="1"/>
          <p:nvPr/>
        </p:nvSpPr>
        <p:spPr>
          <a:xfrm>
            <a:off x="9391201" y="172399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32%</a:t>
            </a:r>
            <a:endParaRPr sz="882">
              <a:latin typeface="Arial"/>
              <a:cs typeface="Arial"/>
            </a:endParaRPr>
          </a:p>
        </p:txBody>
      </p:sp>
      <p:sp>
        <p:nvSpPr>
          <p:cNvPr id="21" name="object 21"/>
          <p:cNvSpPr txBox="1"/>
          <p:nvPr/>
        </p:nvSpPr>
        <p:spPr>
          <a:xfrm>
            <a:off x="8643209" y="210224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22" name="object 22"/>
          <p:cNvSpPr txBox="1"/>
          <p:nvPr/>
        </p:nvSpPr>
        <p:spPr>
          <a:xfrm>
            <a:off x="8483524" y="248050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23" name="object 23"/>
          <p:cNvSpPr txBox="1"/>
          <p:nvPr/>
        </p:nvSpPr>
        <p:spPr>
          <a:xfrm>
            <a:off x="7514888" y="963217"/>
            <a:ext cx="470647"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Stranger</a:t>
            </a:r>
            <a:endParaRPr sz="882">
              <a:latin typeface="Lucida Sans"/>
              <a:cs typeface="Lucida Sans"/>
            </a:endParaRPr>
          </a:p>
        </p:txBody>
      </p:sp>
      <p:sp>
        <p:nvSpPr>
          <p:cNvPr id="24" name="object 24"/>
          <p:cNvSpPr txBox="1"/>
          <p:nvPr/>
        </p:nvSpPr>
        <p:spPr>
          <a:xfrm>
            <a:off x="7255023" y="1341475"/>
            <a:ext cx="730624" cy="147058"/>
          </a:xfrm>
          <a:prstGeom prst="rect">
            <a:avLst/>
          </a:prstGeom>
        </p:spPr>
        <p:txBody>
          <a:bodyPr vert="horz" wrap="square" lIns="0" tIns="11206" rIns="0" bIns="0" rtlCol="0">
            <a:spAutoFit/>
          </a:bodyPr>
          <a:lstStyle/>
          <a:p>
            <a:pPr marL="11206">
              <a:spcBef>
                <a:spcPts val="88"/>
              </a:spcBef>
            </a:pPr>
            <a:r>
              <a:rPr sz="882" spc="-18">
                <a:solidFill>
                  <a:srgbClr val="585858"/>
                </a:solidFill>
                <a:latin typeface="Lucida Sans"/>
                <a:cs typeface="Lucida Sans"/>
              </a:rPr>
              <a:t>Acquaintance</a:t>
            </a:r>
            <a:endParaRPr sz="882">
              <a:latin typeface="Lucida Sans"/>
              <a:cs typeface="Lucida Sans"/>
            </a:endParaRPr>
          </a:p>
        </p:txBody>
      </p:sp>
      <p:sp>
        <p:nvSpPr>
          <p:cNvPr id="25" name="object 25"/>
          <p:cNvSpPr txBox="1"/>
          <p:nvPr/>
        </p:nvSpPr>
        <p:spPr>
          <a:xfrm>
            <a:off x="7228018" y="1719733"/>
            <a:ext cx="758078"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Other</a:t>
            </a:r>
            <a:r>
              <a:rPr sz="882" spc="-53">
                <a:solidFill>
                  <a:srgbClr val="585858"/>
                </a:solidFill>
                <a:latin typeface="Lucida Sans"/>
                <a:cs typeface="Lucida Sans"/>
              </a:rPr>
              <a:t> </a:t>
            </a:r>
            <a:r>
              <a:rPr sz="882" spc="-9">
                <a:solidFill>
                  <a:srgbClr val="585858"/>
                </a:solidFill>
                <a:latin typeface="Lucida Sans"/>
                <a:cs typeface="Lucida Sans"/>
              </a:rPr>
              <a:t>student</a:t>
            </a:r>
            <a:endParaRPr sz="882">
              <a:latin typeface="Lucida Sans"/>
              <a:cs typeface="Lucida Sans"/>
            </a:endParaRPr>
          </a:p>
        </p:txBody>
      </p:sp>
      <p:sp>
        <p:nvSpPr>
          <p:cNvPr id="26" name="object 26"/>
          <p:cNvSpPr txBox="1"/>
          <p:nvPr/>
        </p:nvSpPr>
        <p:spPr>
          <a:xfrm>
            <a:off x="6904840" y="2030745"/>
            <a:ext cx="1081368" cy="282800"/>
          </a:xfrm>
          <a:prstGeom prst="rect">
            <a:avLst/>
          </a:prstGeom>
        </p:spPr>
        <p:txBody>
          <a:bodyPr vert="horz" wrap="square" lIns="0" tIns="11206" rIns="0" bIns="0" rtlCol="0">
            <a:spAutoFit/>
          </a:bodyPr>
          <a:lstStyle/>
          <a:p>
            <a:pPr marL="82368" marR="4483" indent="-71721">
              <a:spcBef>
                <a:spcPts val="88"/>
              </a:spcBef>
            </a:pPr>
            <a:r>
              <a:rPr sz="882" spc="-18">
                <a:solidFill>
                  <a:srgbClr val="585858"/>
                </a:solidFill>
                <a:latin typeface="Lucida Sans"/>
                <a:cs typeface="Lucida Sans"/>
              </a:rPr>
              <a:t>Friend</a:t>
            </a:r>
            <a:r>
              <a:rPr sz="882" spc="-49">
                <a:solidFill>
                  <a:srgbClr val="585858"/>
                </a:solidFill>
                <a:latin typeface="Lucida Sans"/>
                <a:cs typeface="Lucida Sans"/>
              </a:rPr>
              <a:t> </a:t>
            </a:r>
            <a:r>
              <a:rPr sz="882" spc="-9">
                <a:solidFill>
                  <a:srgbClr val="585858"/>
                </a:solidFill>
                <a:latin typeface="Lucida Sans"/>
                <a:cs typeface="Lucida Sans"/>
              </a:rPr>
              <a:t>or</a:t>
            </a:r>
            <a:r>
              <a:rPr sz="882" spc="-44">
                <a:solidFill>
                  <a:srgbClr val="585858"/>
                </a:solidFill>
                <a:latin typeface="Lucida Sans"/>
                <a:cs typeface="Lucida Sans"/>
              </a:rPr>
              <a:t> </a:t>
            </a:r>
            <a:r>
              <a:rPr sz="882" spc="-9">
                <a:solidFill>
                  <a:srgbClr val="585858"/>
                </a:solidFill>
                <a:latin typeface="Lucida Sans"/>
                <a:cs typeface="Lucida Sans"/>
              </a:rPr>
              <a:t>roommate </a:t>
            </a:r>
            <a:r>
              <a:rPr sz="882" spc="-22">
                <a:solidFill>
                  <a:srgbClr val="585858"/>
                </a:solidFill>
                <a:latin typeface="Lucida Sans"/>
                <a:cs typeface="Lucida Sans"/>
              </a:rPr>
              <a:t>(current</a:t>
            </a:r>
            <a:r>
              <a:rPr sz="882" spc="-35">
                <a:solidFill>
                  <a:srgbClr val="585858"/>
                </a:solidFill>
                <a:latin typeface="Lucida Sans"/>
                <a:cs typeface="Lucida Sans"/>
              </a:rPr>
              <a:t> </a:t>
            </a:r>
            <a:r>
              <a:rPr sz="882" spc="-9">
                <a:solidFill>
                  <a:srgbClr val="585858"/>
                </a:solidFill>
                <a:latin typeface="Lucida Sans"/>
                <a:cs typeface="Lucida Sans"/>
              </a:rPr>
              <a:t>or</a:t>
            </a:r>
            <a:r>
              <a:rPr sz="882" spc="-31">
                <a:solidFill>
                  <a:srgbClr val="585858"/>
                </a:solidFill>
                <a:latin typeface="Lucida Sans"/>
                <a:cs typeface="Lucida Sans"/>
              </a:rPr>
              <a:t> </a:t>
            </a:r>
            <a:r>
              <a:rPr sz="882" spc="-9">
                <a:solidFill>
                  <a:srgbClr val="585858"/>
                </a:solidFill>
                <a:latin typeface="Lucida Sans"/>
                <a:cs typeface="Lucida Sans"/>
              </a:rPr>
              <a:t>former)</a:t>
            </a:r>
            <a:endParaRPr sz="882">
              <a:latin typeface="Lucida Sans"/>
              <a:cs typeface="Lucida Sans"/>
            </a:endParaRPr>
          </a:p>
        </p:txBody>
      </p:sp>
      <p:sp>
        <p:nvSpPr>
          <p:cNvPr id="27" name="object 27"/>
          <p:cNvSpPr txBox="1"/>
          <p:nvPr/>
        </p:nvSpPr>
        <p:spPr>
          <a:xfrm>
            <a:off x="7230596" y="2476249"/>
            <a:ext cx="755276"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Someone</a:t>
            </a:r>
            <a:r>
              <a:rPr sz="882" spc="-40">
                <a:solidFill>
                  <a:srgbClr val="585858"/>
                </a:solidFill>
                <a:latin typeface="Lucida Sans"/>
                <a:cs typeface="Lucida Sans"/>
              </a:rPr>
              <a:t> </a:t>
            </a:r>
            <a:r>
              <a:rPr sz="882" spc="-18">
                <a:solidFill>
                  <a:srgbClr val="585858"/>
                </a:solidFill>
                <a:latin typeface="Lucida Sans"/>
                <a:cs typeface="Lucida Sans"/>
              </a:rPr>
              <a:t>else</a:t>
            </a:r>
            <a:endParaRPr sz="882">
              <a:latin typeface="Lucida Sans"/>
              <a:cs typeface="Lucida Sans"/>
            </a:endParaRPr>
          </a:p>
        </p:txBody>
      </p:sp>
      <p:sp>
        <p:nvSpPr>
          <p:cNvPr id="28" name="object 28"/>
          <p:cNvSpPr txBox="1"/>
          <p:nvPr/>
        </p:nvSpPr>
        <p:spPr>
          <a:xfrm>
            <a:off x="6976221" y="2921751"/>
            <a:ext cx="1009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(current</a:t>
            </a:r>
            <a:r>
              <a:rPr sz="882" spc="-35">
                <a:solidFill>
                  <a:srgbClr val="585858"/>
                </a:solidFill>
                <a:latin typeface="Lucida Sans"/>
                <a:cs typeface="Lucida Sans"/>
              </a:rPr>
              <a:t> </a:t>
            </a:r>
            <a:r>
              <a:rPr sz="882" spc="-9">
                <a:solidFill>
                  <a:srgbClr val="585858"/>
                </a:solidFill>
                <a:latin typeface="Lucida Sans"/>
                <a:cs typeface="Lucida Sans"/>
              </a:rPr>
              <a:t>or</a:t>
            </a:r>
            <a:r>
              <a:rPr sz="882" spc="-31">
                <a:solidFill>
                  <a:srgbClr val="585858"/>
                </a:solidFill>
                <a:latin typeface="Lucida Sans"/>
                <a:cs typeface="Lucida Sans"/>
              </a:rPr>
              <a:t> </a:t>
            </a:r>
            <a:r>
              <a:rPr sz="882" spc="-9">
                <a:solidFill>
                  <a:srgbClr val="585858"/>
                </a:solidFill>
                <a:latin typeface="Lucida Sans"/>
                <a:cs typeface="Lucida Sans"/>
              </a:rPr>
              <a:t>former)</a:t>
            </a:r>
            <a:endParaRPr sz="882">
              <a:latin typeface="Lucida Sans"/>
              <a:cs typeface="Lucida Sans"/>
            </a:endParaRPr>
          </a:p>
        </p:txBody>
      </p:sp>
      <p:graphicFrame>
        <p:nvGraphicFramePr>
          <p:cNvPr id="29" name="object 29"/>
          <p:cNvGraphicFramePr>
            <a:graphicFrameLocks noGrp="1"/>
          </p:cNvGraphicFramePr>
          <p:nvPr/>
        </p:nvGraphicFramePr>
        <p:xfrm>
          <a:off x="6959412" y="2862003"/>
          <a:ext cx="2972921" cy="2429994"/>
        </p:xfrm>
        <a:graphic>
          <a:graphicData uri="http://schemas.openxmlformats.org/drawingml/2006/table">
            <a:tbl>
              <a:tblPr firstRow="1" bandRow="1">
                <a:tableStyleId>{2D5ABB26-0587-4C30-8999-92F81FD0307C}</a:tableStyleId>
              </a:tblPr>
              <a:tblGrid>
                <a:gridCol w="1144681">
                  <a:extLst>
                    <a:ext uri="{9D8B030D-6E8A-4147-A177-3AD203B41FA5}">
                      <a16:colId xmlns:a16="http://schemas.microsoft.com/office/drawing/2014/main" val="20000"/>
                    </a:ext>
                  </a:extLst>
                </a:gridCol>
                <a:gridCol w="1828240">
                  <a:extLst>
                    <a:ext uri="{9D8B030D-6E8A-4147-A177-3AD203B41FA5}">
                      <a16:colId xmlns:a16="http://schemas.microsoft.com/office/drawing/2014/main" val="20001"/>
                    </a:ext>
                  </a:extLst>
                </a:gridCol>
              </a:tblGrid>
              <a:tr h="373716">
                <a:tc>
                  <a:txBody>
                    <a:bodyPr/>
                    <a:lstStyle/>
                    <a:p>
                      <a:pPr marR="139065" algn="r">
                        <a:lnSpc>
                          <a:spcPts val="635"/>
                        </a:lnSpc>
                      </a:pPr>
                      <a:r>
                        <a:rPr sz="900">
                          <a:solidFill>
                            <a:srgbClr val="585858"/>
                          </a:solidFill>
                          <a:latin typeface="Lucida Sans"/>
                          <a:cs typeface="Lucida Sans"/>
                        </a:rPr>
                        <a:t>Partner</a:t>
                      </a:r>
                      <a:r>
                        <a:rPr sz="900" spc="-70">
                          <a:solidFill>
                            <a:srgbClr val="585858"/>
                          </a:solidFill>
                          <a:latin typeface="Lucida Sans"/>
                          <a:cs typeface="Lucida Sans"/>
                        </a:rPr>
                        <a:t> </a:t>
                      </a:r>
                      <a:r>
                        <a:rPr sz="900" spc="-10">
                          <a:solidFill>
                            <a:srgbClr val="585858"/>
                          </a:solidFill>
                          <a:latin typeface="Lucida Sans"/>
                          <a:cs typeface="Lucida Sans"/>
                        </a:rPr>
                        <a:t>or</a:t>
                      </a:r>
                      <a:r>
                        <a:rPr sz="900" spc="-65">
                          <a:solidFill>
                            <a:srgbClr val="585858"/>
                          </a:solidFill>
                          <a:latin typeface="Lucida Sans"/>
                          <a:cs typeface="Lucida Sans"/>
                        </a:rPr>
                        <a:t> </a:t>
                      </a:r>
                      <a:r>
                        <a:rPr sz="900" spc="-10">
                          <a:solidFill>
                            <a:srgbClr val="585858"/>
                          </a:solidFill>
                          <a:latin typeface="Lucida Sans"/>
                          <a:cs typeface="Lucida Sans"/>
                        </a:rPr>
                        <a:t>spouse</a:t>
                      </a:r>
                      <a:endParaRPr sz="900">
                        <a:latin typeface="Lucida Sans"/>
                        <a:cs typeface="Lucida Sans"/>
                      </a:endParaRPr>
                    </a:p>
                  </a:txBody>
                  <a:tcPr marL="0" marR="0" marT="0" marB="0">
                    <a:solidFill>
                      <a:srgbClr val="F7F7F7"/>
                    </a:solidFill>
                  </a:tcPr>
                </a:tc>
                <a:tc>
                  <a:txBody>
                    <a:bodyPr/>
                    <a:lstStyle/>
                    <a:p>
                      <a:pPr marL="404495">
                        <a:lnSpc>
                          <a:spcPct val="100000"/>
                        </a:lnSpc>
                        <a:spcBef>
                          <a:spcPts val="70"/>
                        </a:spcBef>
                      </a:pPr>
                      <a:r>
                        <a:rPr sz="900" spc="-25">
                          <a:solidFill>
                            <a:srgbClr val="585858"/>
                          </a:solidFill>
                          <a:latin typeface="Arial"/>
                          <a:cs typeface="Arial"/>
                        </a:rPr>
                        <a:t>8%</a:t>
                      </a:r>
                      <a:endParaRPr sz="900">
                        <a:latin typeface="Arial"/>
                        <a:cs typeface="Arial"/>
                      </a:endParaRPr>
                    </a:p>
                  </a:txBody>
                  <a:tcPr marL="0" marR="0" marT="7844" marB="0"/>
                </a:tc>
                <a:extLst>
                  <a:ext uri="{0D108BD9-81ED-4DB2-BD59-A6C34878D82A}">
                    <a16:rowId xmlns:a16="http://schemas.microsoft.com/office/drawing/2014/main" val="10000"/>
                  </a:ext>
                </a:extLst>
              </a:tr>
              <a:tr h="164166">
                <a:tc>
                  <a:txBody>
                    <a:bodyPr/>
                    <a:lstStyle/>
                    <a:p>
                      <a:pPr marR="139065" algn="r">
                        <a:lnSpc>
                          <a:spcPct val="100000"/>
                        </a:lnSpc>
                        <a:spcBef>
                          <a:spcPts val="65"/>
                        </a:spcBef>
                      </a:pPr>
                      <a:r>
                        <a:rPr sz="900" spc="-10">
                          <a:solidFill>
                            <a:srgbClr val="585858"/>
                          </a:solidFill>
                          <a:latin typeface="Lucida Sans"/>
                          <a:cs typeface="Lucida Sans"/>
                        </a:rPr>
                        <a:t>Coworker</a:t>
                      </a:r>
                      <a:endParaRPr sz="900">
                        <a:latin typeface="Lucida Sans"/>
                        <a:cs typeface="Lucida Sans"/>
                      </a:endParaRPr>
                    </a:p>
                  </a:txBody>
                  <a:tcPr marL="0" marR="0" marT="7284" marB="0">
                    <a:solidFill>
                      <a:srgbClr val="F7F7F7"/>
                    </a:solidFill>
                  </a:tcPr>
                </a:tc>
                <a:tc>
                  <a:txBody>
                    <a:bodyPr/>
                    <a:lstStyle/>
                    <a:p>
                      <a:pPr marL="318770">
                        <a:lnSpc>
                          <a:spcPct val="100000"/>
                        </a:lnSpc>
                        <a:spcBef>
                          <a:spcPts val="105"/>
                        </a:spcBef>
                      </a:pPr>
                      <a:r>
                        <a:rPr sz="900" spc="-25">
                          <a:solidFill>
                            <a:srgbClr val="585858"/>
                          </a:solidFill>
                          <a:latin typeface="Arial"/>
                          <a:cs typeface="Arial"/>
                        </a:rPr>
                        <a:t>6%</a:t>
                      </a:r>
                      <a:endParaRPr sz="900">
                        <a:latin typeface="Arial"/>
                        <a:cs typeface="Arial"/>
                      </a:endParaRPr>
                    </a:p>
                  </a:txBody>
                  <a:tcPr marL="0" marR="0" marT="11766" marB="0"/>
                </a:tc>
                <a:extLst>
                  <a:ext uri="{0D108BD9-81ED-4DB2-BD59-A6C34878D82A}">
                    <a16:rowId xmlns:a16="http://schemas.microsoft.com/office/drawing/2014/main" val="10001"/>
                  </a:ext>
                </a:extLst>
              </a:tr>
              <a:tr h="213472">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2"/>
                  </a:ext>
                </a:extLst>
              </a:tr>
              <a:tr h="164726">
                <a:tc>
                  <a:txBody>
                    <a:bodyPr/>
                    <a:lstStyle/>
                    <a:p>
                      <a:pPr marR="139700" algn="r">
                        <a:lnSpc>
                          <a:spcPct val="100000"/>
                        </a:lnSpc>
                        <a:spcBef>
                          <a:spcPts val="65"/>
                        </a:spcBef>
                      </a:pPr>
                      <a:r>
                        <a:rPr sz="900" spc="-10">
                          <a:solidFill>
                            <a:srgbClr val="585858"/>
                          </a:solidFill>
                          <a:latin typeface="Lucida Sans"/>
                          <a:cs typeface="Lucida Sans"/>
                        </a:rPr>
                        <a:t>Unsure</a:t>
                      </a:r>
                      <a:endParaRPr sz="900">
                        <a:latin typeface="Lucida Sans"/>
                        <a:cs typeface="Lucida Sans"/>
                      </a:endParaRPr>
                    </a:p>
                  </a:txBody>
                  <a:tcPr marL="0" marR="0" marT="7284" marB="0">
                    <a:solidFill>
                      <a:srgbClr val="F7F7F7"/>
                    </a:solidFill>
                  </a:tcPr>
                </a:tc>
                <a:tc>
                  <a:txBody>
                    <a:bodyPr/>
                    <a:lstStyle/>
                    <a:p>
                      <a:pPr marL="242570">
                        <a:lnSpc>
                          <a:spcPct val="100000"/>
                        </a:lnSpc>
                        <a:spcBef>
                          <a:spcPts val="105"/>
                        </a:spcBef>
                      </a:pPr>
                      <a:r>
                        <a:rPr sz="900" spc="-25">
                          <a:solidFill>
                            <a:srgbClr val="585858"/>
                          </a:solidFill>
                          <a:latin typeface="Arial"/>
                          <a:cs typeface="Arial"/>
                        </a:rPr>
                        <a:t>5%</a:t>
                      </a:r>
                      <a:endParaRPr sz="900">
                        <a:latin typeface="Arial"/>
                        <a:cs typeface="Arial"/>
                      </a:endParaRPr>
                    </a:p>
                  </a:txBody>
                  <a:tcPr marL="0" marR="0" marT="11766" marB="0"/>
                </a:tc>
                <a:extLst>
                  <a:ext uri="{0D108BD9-81ED-4DB2-BD59-A6C34878D82A}">
                    <a16:rowId xmlns:a16="http://schemas.microsoft.com/office/drawing/2014/main" val="10003"/>
                  </a:ext>
                </a:extLst>
              </a:tr>
              <a:tr h="212912">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4"/>
                  </a:ext>
                </a:extLst>
              </a:tr>
              <a:tr h="165287">
                <a:tc>
                  <a:txBody>
                    <a:bodyPr/>
                    <a:lstStyle/>
                    <a:p>
                      <a:pPr marR="139065" algn="r">
                        <a:lnSpc>
                          <a:spcPct val="100000"/>
                        </a:lnSpc>
                        <a:spcBef>
                          <a:spcPts val="65"/>
                        </a:spcBef>
                      </a:pPr>
                      <a:r>
                        <a:rPr sz="900" spc="-10">
                          <a:solidFill>
                            <a:srgbClr val="585858"/>
                          </a:solidFill>
                          <a:latin typeface="Lucida Sans"/>
                          <a:cs typeface="Lucida Sans"/>
                        </a:rPr>
                        <a:t>Other*</a:t>
                      </a:r>
                      <a:endParaRPr sz="900">
                        <a:latin typeface="Lucida Sans"/>
                        <a:cs typeface="Lucida Sans"/>
                      </a:endParaRPr>
                    </a:p>
                  </a:txBody>
                  <a:tcPr marL="0" marR="0" marT="7284" marB="0">
                    <a:solidFill>
                      <a:srgbClr val="F7F7F7"/>
                    </a:solidFill>
                  </a:tcPr>
                </a:tc>
                <a:tc>
                  <a:txBody>
                    <a:bodyPr/>
                    <a:lstStyle/>
                    <a:p>
                      <a:pPr marL="261620">
                        <a:lnSpc>
                          <a:spcPct val="100000"/>
                        </a:lnSpc>
                        <a:spcBef>
                          <a:spcPts val="105"/>
                        </a:spcBef>
                      </a:pPr>
                      <a:r>
                        <a:rPr sz="900" spc="-25">
                          <a:solidFill>
                            <a:srgbClr val="585858"/>
                          </a:solidFill>
                          <a:latin typeface="Arial"/>
                          <a:cs typeface="Arial"/>
                        </a:rPr>
                        <a:t>5%</a:t>
                      </a:r>
                      <a:endParaRPr sz="900">
                        <a:latin typeface="Arial"/>
                        <a:cs typeface="Arial"/>
                      </a:endParaRPr>
                    </a:p>
                  </a:txBody>
                  <a:tcPr marL="0" marR="0" marT="11766" marB="0"/>
                </a:tc>
                <a:extLst>
                  <a:ext uri="{0D108BD9-81ED-4DB2-BD59-A6C34878D82A}">
                    <a16:rowId xmlns:a16="http://schemas.microsoft.com/office/drawing/2014/main" val="10005"/>
                  </a:ext>
                </a:extLst>
              </a:tr>
              <a:tr h="212351">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6"/>
                  </a:ext>
                </a:extLst>
              </a:tr>
              <a:tr h="166407">
                <a:tc>
                  <a:txBody>
                    <a:bodyPr/>
                    <a:lstStyle/>
                    <a:p>
                      <a:pPr marR="139700" algn="r">
                        <a:lnSpc>
                          <a:spcPct val="100000"/>
                        </a:lnSpc>
                        <a:spcBef>
                          <a:spcPts val="65"/>
                        </a:spcBef>
                      </a:pPr>
                      <a:r>
                        <a:rPr sz="900" spc="-10">
                          <a:solidFill>
                            <a:srgbClr val="585858"/>
                          </a:solidFill>
                          <a:latin typeface="Lucida Sans"/>
                          <a:cs typeface="Lucida Sans"/>
                        </a:rPr>
                        <a:t>Professor</a:t>
                      </a:r>
                      <a:endParaRPr sz="900">
                        <a:latin typeface="Lucida Sans"/>
                        <a:cs typeface="Lucida Sans"/>
                      </a:endParaRPr>
                    </a:p>
                  </a:txBody>
                  <a:tcPr marL="0" marR="0" marT="7284" marB="0">
                    <a:solidFill>
                      <a:srgbClr val="F7F7F7"/>
                    </a:solidFill>
                  </a:tcPr>
                </a:tc>
                <a:tc>
                  <a:txBody>
                    <a:bodyPr/>
                    <a:lstStyle/>
                    <a:p>
                      <a:pPr marL="175895">
                        <a:lnSpc>
                          <a:spcPct val="100000"/>
                        </a:lnSpc>
                        <a:spcBef>
                          <a:spcPts val="105"/>
                        </a:spcBef>
                      </a:pPr>
                      <a:r>
                        <a:rPr sz="900" spc="-25">
                          <a:solidFill>
                            <a:srgbClr val="585858"/>
                          </a:solidFill>
                          <a:latin typeface="Arial"/>
                          <a:cs typeface="Arial"/>
                        </a:rPr>
                        <a:t>3%</a:t>
                      </a:r>
                      <a:endParaRPr sz="900">
                        <a:latin typeface="Arial"/>
                        <a:cs typeface="Arial"/>
                      </a:endParaRPr>
                    </a:p>
                  </a:txBody>
                  <a:tcPr marL="0" marR="0" marT="11766" marB="0"/>
                </a:tc>
                <a:extLst>
                  <a:ext uri="{0D108BD9-81ED-4DB2-BD59-A6C34878D82A}">
                    <a16:rowId xmlns:a16="http://schemas.microsoft.com/office/drawing/2014/main" val="10007"/>
                  </a:ext>
                </a:extLst>
              </a:tr>
              <a:tr h="211231">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8"/>
                  </a:ext>
                </a:extLst>
              </a:tr>
              <a:tr h="166968">
                <a:tc>
                  <a:txBody>
                    <a:bodyPr/>
                    <a:lstStyle/>
                    <a:p>
                      <a:pPr marR="138430" algn="r">
                        <a:lnSpc>
                          <a:spcPct val="100000"/>
                        </a:lnSpc>
                        <a:spcBef>
                          <a:spcPts val="65"/>
                        </a:spcBef>
                      </a:pPr>
                      <a:r>
                        <a:rPr sz="900">
                          <a:solidFill>
                            <a:srgbClr val="585858"/>
                          </a:solidFill>
                          <a:latin typeface="Lucida Sans"/>
                          <a:cs typeface="Lucida Sans"/>
                        </a:rPr>
                        <a:t>Boss</a:t>
                      </a:r>
                      <a:r>
                        <a:rPr sz="900" spc="-70">
                          <a:solidFill>
                            <a:srgbClr val="585858"/>
                          </a:solidFill>
                          <a:latin typeface="Lucida Sans"/>
                          <a:cs typeface="Lucida Sans"/>
                        </a:rPr>
                        <a:t> </a:t>
                      </a:r>
                      <a:r>
                        <a:rPr sz="900" spc="-10">
                          <a:solidFill>
                            <a:srgbClr val="585858"/>
                          </a:solidFill>
                          <a:latin typeface="Lucida Sans"/>
                          <a:cs typeface="Lucida Sans"/>
                        </a:rPr>
                        <a:t>or</a:t>
                      </a:r>
                      <a:r>
                        <a:rPr sz="900" spc="-70">
                          <a:solidFill>
                            <a:srgbClr val="585858"/>
                          </a:solidFill>
                          <a:latin typeface="Lucida Sans"/>
                          <a:cs typeface="Lucida Sans"/>
                        </a:rPr>
                        <a:t> </a:t>
                      </a:r>
                      <a:r>
                        <a:rPr sz="900" spc="-10">
                          <a:solidFill>
                            <a:srgbClr val="585858"/>
                          </a:solidFill>
                          <a:latin typeface="Lucida Sans"/>
                          <a:cs typeface="Lucida Sans"/>
                        </a:rPr>
                        <a:t>supervisor</a:t>
                      </a:r>
                      <a:endParaRPr sz="900">
                        <a:latin typeface="Lucida Sans"/>
                        <a:cs typeface="Lucida Sans"/>
                      </a:endParaRPr>
                    </a:p>
                  </a:txBody>
                  <a:tcPr marL="0" marR="0" marT="7284" marB="0">
                    <a:solidFill>
                      <a:srgbClr val="F7F7F7"/>
                    </a:solidFill>
                  </a:tcPr>
                </a:tc>
                <a:tc>
                  <a:txBody>
                    <a:bodyPr/>
                    <a:lstStyle/>
                    <a:p>
                      <a:pPr marL="137795">
                        <a:lnSpc>
                          <a:spcPct val="100000"/>
                        </a:lnSpc>
                        <a:spcBef>
                          <a:spcPts val="105"/>
                        </a:spcBef>
                      </a:pPr>
                      <a:r>
                        <a:rPr sz="900" spc="-25">
                          <a:solidFill>
                            <a:srgbClr val="585858"/>
                          </a:solidFill>
                          <a:latin typeface="Arial"/>
                          <a:cs typeface="Arial"/>
                        </a:rPr>
                        <a:t>2%</a:t>
                      </a:r>
                      <a:endParaRPr sz="900">
                        <a:latin typeface="Arial"/>
                        <a:cs typeface="Arial"/>
                      </a:endParaRPr>
                    </a:p>
                  </a:txBody>
                  <a:tcPr marL="0" marR="0" marT="11766" marB="0"/>
                </a:tc>
                <a:extLst>
                  <a:ext uri="{0D108BD9-81ED-4DB2-BD59-A6C34878D82A}">
                    <a16:rowId xmlns:a16="http://schemas.microsoft.com/office/drawing/2014/main" val="10009"/>
                  </a:ext>
                </a:extLst>
              </a:tr>
              <a:tr h="378758">
                <a:tc>
                  <a:txBody>
                    <a:bodyPr/>
                    <a:lstStyle/>
                    <a:p>
                      <a:pPr>
                        <a:lnSpc>
                          <a:spcPct val="100000"/>
                        </a:lnSpc>
                        <a:spcBef>
                          <a:spcPts val="800"/>
                        </a:spcBef>
                      </a:pPr>
                      <a:endParaRPr sz="900">
                        <a:latin typeface="Times New Roman"/>
                        <a:cs typeface="Times New Roman"/>
                      </a:endParaRPr>
                    </a:p>
                    <a:p>
                      <a:pPr marR="139065" algn="r">
                        <a:lnSpc>
                          <a:spcPct val="100000"/>
                        </a:lnSpc>
                      </a:pPr>
                      <a:r>
                        <a:rPr sz="900" spc="-30">
                          <a:solidFill>
                            <a:srgbClr val="585858"/>
                          </a:solidFill>
                          <a:latin typeface="Lucida Sans"/>
                          <a:cs typeface="Lucida Sans"/>
                        </a:rPr>
                        <a:t>Coach</a:t>
                      </a:r>
                      <a:r>
                        <a:rPr sz="900" spc="-50">
                          <a:solidFill>
                            <a:srgbClr val="585858"/>
                          </a:solidFill>
                          <a:latin typeface="Lucida Sans"/>
                          <a:cs typeface="Lucida Sans"/>
                        </a:rPr>
                        <a:t> </a:t>
                      </a:r>
                      <a:r>
                        <a:rPr sz="900" spc="-10">
                          <a:solidFill>
                            <a:srgbClr val="585858"/>
                          </a:solidFill>
                          <a:latin typeface="Lucida Sans"/>
                          <a:cs typeface="Lucida Sans"/>
                        </a:rPr>
                        <a:t>or</a:t>
                      </a:r>
                      <a:r>
                        <a:rPr sz="900" spc="-50">
                          <a:solidFill>
                            <a:srgbClr val="585858"/>
                          </a:solidFill>
                          <a:latin typeface="Lucida Sans"/>
                          <a:cs typeface="Lucida Sans"/>
                        </a:rPr>
                        <a:t> </a:t>
                      </a:r>
                      <a:r>
                        <a:rPr sz="900" spc="-10">
                          <a:solidFill>
                            <a:srgbClr val="585858"/>
                          </a:solidFill>
                          <a:latin typeface="Lucida Sans"/>
                          <a:cs typeface="Lucida Sans"/>
                        </a:rPr>
                        <a:t>trainer</a:t>
                      </a:r>
                      <a:endParaRPr sz="900">
                        <a:latin typeface="Lucida Sans"/>
                        <a:cs typeface="Lucida Sans"/>
                      </a:endParaRPr>
                    </a:p>
                  </a:txBody>
                  <a:tcPr marL="0" marR="0" marT="89647" marB="0">
                    <a:solidFill>
                      <a:srgbClr val="F7F7F7"/>
                    </a:solidFill>
                  </a:tcPr>
                </a:tc>
                <a:tc>
                  <a:txBody>
                    <a:bodyPr/>
                    <a:lstStyle/>
                    <a:p>
                      <a:pPr>
                        <a:lnSpc>
                          <a:spcPct val="100000"/>
                        </a:lnSpc>
                        <a:spcBef>
                          <a:spcPts val="840"/>
                        </a:spcBef>
                      </a:pPr>
                      <a:endParaRPr sz="900">
                        <a:latin typeface="Times New Roman"/>
                        <a:cs typeface="Times New Roman"/>
                      </a:endParaRPr>
                    </a:p>
                    <a:p>
                      <a:pPr marL="52069">
                        <a:lnSpc>
                          <a:spcPct val="100000"/>
                        </a:lnSpc>
                      </a:pPr>
                      <a:r>
                        <a:rPr sz="900" spc="-25">
                          <a:solidFill>
                            <a:srgbClr val="585858"/>
                          </a:solidFill>
                          <a:latin typeface="Arial"/>
                          <a:cs typeface="Arial"/>
                        </a:rPr>
                        <a:t>0%</a:t>
                      </a:r>
                      <a:endParaRPr sz="900">
                        <a:latin typeface="Arial"/>
                        <a:cs typeface="Arial"/>
                      </a:endParaRPr>
                    </a:p>
                  </a:txBody>
                  <a:tcPr marL="0" marR="0" marT="94129" marB="0">
                    <a:solidFill>
                      <a:srgbClr val="F7F7F7"/>
                    </a:solidFill>
                  </a:tcPr>
                </a:tc>
                <a:extLst>
                  <a:ext uri="{0D108BD9-81ED-4DB2-BD59-A6C34878D82A}">
                    <a16:rowId xmlns:a16="http://schemas.microsoft.com/office/drawing/2014/main" val="10010"/>
                  </a:ext>
                </a:extLst>
              </a:tr>
            </a:tbl>
          </a:graphicData>
        </a:graphic>
      </p:graphicFrame>
      <p:sp>
        <p:nvSpPr>
          <p:cNvPr id="30" name="object 30"/>
          <p:cNvSpPr txBox="1"/>
          <p:nvPr/>
        </p:nvSpPr>
        <p:spPr>
          <a:xfrm>
            <a:off x="639076" y="845311"/>
            <a:ext cx="5651011" cy="1694277"/>
          </a:xfrm>
          <a:prstGeom prst="rect">
            <a:avLst/>
          </a:prstGeom>
        </p:spPr>
        <p:txBody>
          <a:bodyPr vert="horz" wrap="square" lIns="0" tIns="11206" rIns="0" bIns="0" rtlCol="0">
            <a:spAutoFit/>
          </a:bodyPr>
          <a:lstStyle/>
          <a:p>
            <a:pPr marL="11206" marR="570410">
              <a:lnSpc>
                <a:spcPct val="108300"/>
              </a:lnSpc>
              <a:spcBef>
                <a:spcPts val="88"/>
              </a:spcBef>
            </a:pPr>
            <a:r>
              <a:rPr sz="2400" spc="-101">
                <a:solidFill>
                  <a:srgbClr val="063D5E"/>
                </a:solidFill>
                <a:latin typeface="Arial Black"/>
                <a:cs typeface="Arial Black"/>
              </a:rPr>
              <a:t>Perpetrators</a:t>
            </a:r>
            <a:r>
              <a:rPr sz="2400" spc="-119">
                <a:solidFill>
                  <a:srgbClr val="063D5E"/>
                </a:solidFill>
                <a:latin typeface="Arial Black"/>
                <a:cs typeface="Arial Black"/>
              </a:rPr>
              <a:t> </a:t>
            </a:r>
            <a:r>
              <a:rPr sz="2400" spc="-71">
                <a:solidFill>
                  <a:srgbClr val="063D5E"/>
                </a:solidFill>
                <a:latin typeface="Arial Black"/>
                <a:cs typeface="Arial Black"/>
              </a:rPr>
              <a:t>of</a:t>
            </a:r>
            <a:r>
              <a:rPr sz="2400" spc="-115">
                <a:solidFill>
                  <a:srgbClr val="063D5E"/>
                </a:solidFill>
                <a:latin typeface="Arial Black"/>
                <a:cs typeface="Arial Black"/>
              </a:rPr>
              <a:t> </a:t>
            </a:r>
            <a:r>
              <a:rPr sz="2400" spc="-146">
                <a:solidFill>
                  <a:srgbClr val="063D5E"/>
                </a:solidFill>
                <a:latin typeface="Arial Black"/>
                <a:cs typeface="Arial Black"/>
              </a:rPr>
              <a:t>Sexual </a:t>
            </a:r>
            <a:r>
              <a:rPr sz="2400" spc="-35">
                <a:solidFill>
                  <a:srgbClr val="063D5E"/>
                </a:solidFill>
                <a:latin typeface="Arial Black"/>
                <a:cs typeface="Arial Black"/>
              </a:rPr>
              <a:t>Harassment</a:t>
            </a:r>
            <a:endParaRPr sz="2400">
              <a:latin typeface="Arial Black"/>
              <a:cs typeface="Arial Black"/>
            </a:endParaRPr>
          </a:p>
          <a:p>
            <a:pPr marL="11206" marR="4483">
              <a:lnSpc>
                <a:spcPct val="120800"/>
              </a:lnSpc>
              <a:spcBef>
                <a:spcPts val="962"/>
              </a:spcBef>
            </a:pPr>
            <a:r>
              <a:rPr sz="1400" spc="-18">
                <a:solidFill>
                  <a:srgbClr val="242424"/>
                </a:solidFill>
                <a:latin typeface="Lucida Sans"/>
                <a:cs typeface="Lucida Sans"/>
              </a:rPr>
              <a:t>Students</a:t>
            </a:r>
            <a:r>
              <a:rPr sz="1400" spc="-40">
                <a:solidFill>
                  <a:srgbClr val="242424"/>
                </a:solidFill>
                <a:latin typeface="Lucida Sans"/>
                <a:cs typeface="Lucida Sans"/>
              </a:rPr>
              <a:t> </a:t>
            </a:r>
            <a:r>
              <a:rPr sz="1400" spc="-9">
                <a:solidFill>
                  <a:srgbClr val="242424"/>
                </a:solidFill>
                <a:latin typeface="Lucida Sans"/>
                <a:cs typeface="Lucida Sans"/>
              </a:rPr>
              <a:t>who</a:t>
            </a:r>
            <a:r>
              <a:rPr sz="1400" spc="-40">
                <a:solidFill>
                  <a:srgbClr val="242424"/>
                </a:solidFill>
                <a:latin typeface="Lucida Sans"/>
                <a:cs typeface="Lucida Sans"/>
              </a:rPr>
              <a:t> </a:t>
            </a:r>
            <a:r>
              <a:rPr sz="1400" spc="-22">
                <a:solidFill>
                  <a:srgbClr val="242424"/>
                </a:solidFill>
                <a:latin typeface="Lucida Sans"/>
                <a:cs typeface="Lucida Sans"/>
              </a:rPr>
              <a:t>experienced</a:t>
            </a:r>
            <a:r>
              <a:rPr sz="1400" spc="-40">
                <a:solidFill>
                  <a:srgbClr val="242424"/>
                </a:solidFill>
                <a:latin typeface="Lucida Sans"/>
                <a:cs typeface="Lucida Sans"/>
              </a:rPr>
              <a:t> </a:t>
            </a:r>
            <a:r>
              <a:rPr sz="1400" spc="-35">
                <a:solidFill>
                  <a:srgbClr val="242424"/>
                </a:solidFill>
                <a:latin typeface="Lucida Sans"/>
                <a:cs typeface="Lucida Sans"/>
              </a:rPr>
              <a:t>sexual</a:t>
            </a:r>
            <a:r>
              <a:rPr sz="1400" spc="-40">
                <a:solidFill>
                  <a:srgbClr val="242424"/>
                </a:solidFill>
                <a:latin typeface="Lucida Sans"/>
                <a:cs typeface="Lucida Sans"/>
              </a:rPr>
              <a:t> </a:t>
            </a:r>
            <a:r>
              <a:rPr sz="1400" spc="-22">
                <a:solidFill>
                  <a:srgbClr val="242424"/>
                </a:solidFill>
                <a:latin typeface="Lucida Sans"/>
                <a:cs typeface="Lucida Sans"/>
              </a:rPr>
              <a:t>harassment</a:t>
            </a:r>
            <a:r>
              <a:rPr sz="1400" spc="-40">
                <a:solidFill>
                  <a:srgbClr val="242424"/>
                </a:solidFill>
                <a:latin typeface="Lucida Sans"/>
                <a:cs typeface="Lucida Sans"/>
              </a:rPr>
              <a:t> </a:t>
            </a:r>
            <a:r>
              <a:rPr sz="1400" spc="-35">
                <a:solidFill>
                  <a:srgbClr val="242424"/>
                </a:solidFill>
                <a:latin typeface="Lucida Sans"/>
                <a:cs typeface="Lucida Sans"/>
              </a:rPr>
              <a:t>in</a:t>
            </a:r>
            <a:r>
              <a:rPr sz="1400" spc="-40">
                <a:solidFill>
                  <a:srgbClr val="242424"/>
                </a:solidFill>
                <a:latin typeface="Lucida Sans"/>
                <a:cs typeface="Lucida Sans"/>
              </a:rPr>
              <a:t> </a:t>
            </a:r>
            <a:r>
              <a:rPr sz="1400" spc="-9">
                <a:solidFill>
                  <a:srgbClr val="242424"/>
                </a:solidFill>
                <a:latin typeface="Lucida Sans"/>
                <a:cs typeface="Lucida Sans"/>
              </a:rPr>
              <a:t>the</a:t>
            </a:r>
            <a:r>
              <a:rPr sz="1400" spc="-40">
                <a:solidFill>
                  <a:srgbClr val="242424"/>
                </a:solidFill>
                <a:latin typeface="Lucida Sans"/>
                <a:cs typeface="Lucida Sans"/>
              </a:rPr>
              <a:t> </a:t>
            </a:r>
            <a:r>
              <a:rPr sz="1400" spc="-18">
                <a:solidFill>
                  <a:srgbClr val="242424"/>
                </a:solidFill>
                <a:latin typeface="Lucida Sans"/>
                <a:cs typeface="Lucida Sans"/>
              </a:rPr>
              <a:t>past </a:t>
            </a:r>
            <a:r>
              <a:rPr sz="1400">
                <a:solidFill>
                  <a:srgbClr val="242424"/>
                </a:solidFill>
                <a:latin typeface="Lucida Sans"/>
                <a:cs typeface="Lucida Sans"/>
              </a:rPr>
              <a:t>year</a:t>
            </a:r>
            <a:r>
              <a:rPr sz="1400" spc="-53">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26">
                <a:solidFill>
                  <a:srgbClr val="242424"/>
                </a:solidFill>
                <a:latin typeface="Lucida Sans"/>
                <a:cs typeface="Lucida Sans"/>
              </a:rPr>
              <a:t>asked</a:t>
            </a:r>
            <a:r>
              <a:rPr sz="1400" spc="-53">
                <a:solidFill>
                  <a:srgbClr val="242424"/>
                </a:solidFill>
                <a:latin typeface="Lucida Sans"/>
                <a:cs typeface="Lucida Sans"/>
              </a:rPr>
              <a:t> </a:t>
            </a:r>
            <a:r>
              <a:rPr sz="1400" spc="-9">
                <a:solidFill>
                  <a:srgbClr val="242424"/>
                </a:solidFill>
                <a:latin typeface="Lucida Sans"/>
                <a:cs typeface="Lucida Sans"/>
              </a:rPr>
              <a:t>what</a:t>
            </a:r>
            <a:r>
              <a:rPr sz="1400" spc="-49">
                <a:solidFill>
                  <a:srgbClr val="242424"/>
                </a:solidFill>
                <a:latin typeface="Lucida Sans"/>
                <a:cs typeface="Lucida Sans"/>
              </a:rPr>
              <a:t> </a:t>
            </a:r>
            <a:r>
              <a:rPr sz="1400" spc="-18">
                <a:solidFill>
                  <a:srgbClr val="242424"/>
                </a:solidFill>
                <a:latin typeface="Lucida Sans"/>
                <a:cs typeface="Lucida Sans"/>
              </a:rPr>
              <a:t>their</a:t>
            </a:r>
            <a:r>
              <a:rPr sz="1400" spc="-53">
                <a:solidFill>
                  <a:srgbClr val="242424"/>
                </a:solidFill>
                <a:latin typeface="Lucida Sans"/>
                <a:cs typeface="Lucida Sans"/>
              </a:rPr>
              <a:t> </a:t>
            </a:r>
            <a:r>
              <a:rPr sz="1400" spc="-26">
                <a:solidFill>
                  <a:srgbClr val="242424"/>
                </a:solidFill>
                <a:latin typeface="Lucida Sans"/>
                <a:cs typeface="Lucida Sans"/>
              </a:rPr>
              <a:t>relationship</a:t>
            </a:r>
            <a:r>
              <a:rPr sz="1400" spc="-49">
                <a:solidFill>
                  <a:srgbClr val="242424"/>
                </a:solidFill>
                <a:latin typeface="Lucida Sans"/>
                <a:cs typeface="Lucida Sans"/>
              </a:rPr>
              <a:t> </a:t>
            </a:r>
            <a:r>
              <a:rPr sz="1400" spc="-18">
                <a:solidFill>
                  <a:srgbClr val="242424"/>
                </a:solidFill>
                <a:latin typeface="Lucida Sans"/>
                <a:cs typeface="Lucida Sans"/>
              </a:rPr>
              <a:t>was</a:t>
            </a:r>
            <a:r>
              <a:rPr sz="1400" spc="-53">
                <a:solidFill>
                  <a:srgbClr val="242424"/>
                </a:solidFill>
                <a:latin typeface="Lucida Sans"/>
                <a:cs typeface="Lucida Sans"/>
              </a:rPr>
              <a:t> </a:t>
            </a:r>
            <a:r>
              <a:rPr sz="1400" spc="-22">
                <a:solidFill>
                  <a:srgbClr val="242424"/>
                </a:solidFill>
                <a:latin typeface="Lucida Sans"/>
                <a:cs typeface="Lucida Sans"/>
              </a:rPr>
              <a:t>with</a:t>
            </a:r>
            <a:r>
              <a:rPr sz="1400" spc="-49">
                <a:solidFill>
                  <a:srgbClr val="242424"/>
                </a:solidFill>
                <a:latin typeface="Lucida Sans"/>
                <a:cs typeface="Lucida Sans"/>
              </a:rPr>
              <a:t> </a:t>
            </a:r>
            <a:r>
              <a:rPr sz="1400" spc="-22">
                <a:solidFill>
                  <a:srgbClr val="242424"/>
                </a:solidFill>
                <a:latin typeface="Lucida Sans"/>
                <a:cs typeface="Lucida Sans"/>
              </a:rPr>
              <a:t>the </a:t>
            </a:r>
            <a:r>
              <a:rPr sz="1400" spc="-26">
                <a:solidFill>
                  <a:srgbClr val="242424"/>
                </a:solidFill>
                <a:latin typeface="Lucida Sans"/>
                <a:cs typeface="Lucida Sans"/>
              </a:rPr>
              <a:t>person(s)</a:t>
            </a:r>
            <a:r>
              <a:rPr sz="1400" spc="-44">
                <a:solidFill>
                  <a:srgbClr val="242424"/>
                </a:solidFill>
                <a:latin typeface="Lucida Sans"/>
                <a:cs typeface="Lucida Sans"/>
              </a:rPr>
              <a:t> </a:t>
            </a:r>
            <a:r>
              <a:rPr sz="1400" spc="-9">
                <a:solidFill>
                  <a:srgbClr val="242424"/>
                </a:solidFill>
                <a:latin typeface="Lucida Sans"/>
                <a:cs typeface="Lucida Sans"/>
              </a:rPr>
              <a:t>who</a:t>
            </a:r>
            <a:r>
              <a:rPr sz="1400" spc="-44">
                <a:solidFill>
                  <a:srgbClr val="242424"/>
                </a:solidFill>
                <a:latin typeface="Lucida Sans"/>
                <a:cs typeface="Lucida Sans"/>
              </a:rPr>
              <a:t> </a:t>
            </a:r>
            <a:r>
              <a:rPr sz="1400" spc="-31">
                <a:solidFill>
                  <a:srgbClr val="242424"/>
                </a:solidFill>
                <a:latin typeface="Lucida Sans"/>
                <a:cs typeface="Lucida Sans"/>
              </a:rPr>
              <a:t>engaged</a:t>
            </a:r>
            <a:r>
              <a:rPr sz="1400" spc="-40">
                <a:solidFill>
                  <a:srgbClr val="242424"/>
                </a:solidFill>
                <a:latin typeface="Lucida Sans"/>
                <a:cs typeface="Lucida Sans"/>
              </a:rPr>
              <a:t> </a:t>
            </a:r>
            <a:r>
              <a:rPr sz="1400" spc="-35">
                <a:solidFill>
                  <a:srgbClr val="242424"/>
                </a:solidFill>
                <a:latin typeface="Lucida Sans"/>
                <a:cs typeface="Lucida Sans"/>
              </a:rPr>
              <a:t>in</a:t>
            </a:r>
            <a:r>
              <a:rPr sz="1400" spc="-44">
                <a:solidFill>
                  <a:srgbClr val="242424"/>
                </a:solidFill>
                <a:latin typeface="Lucida Sans"/>
                <a:cs typeface="Lucida Sans"/>
              </a:rPr>
              <a:t> </a:t>
            </a:r>
            <a:r>
              <a:rPr sz="1400" spc="-18">
                <a:solidFill>
                  <a:srgbClr val="242424"/>
                </a:solidFill>
                <a:latin typeface="Lucida Sans"/>
                <a:cs typeface="Lucida Sans"/>
              </a:rPr>
              <a:t>that</a:t>
            </a:r>
            <a:r>
              <a:rPr sz="1400" spc="-40">
                <a:solidFill>
                  <a:srgbClr val="242424"/>
                </a:solidFill>
                <a:latin typeface="Lucida Sans"/>
                <a:cs typeface="Lucida Sans"/>
              </a:rPr>
              <a:t> </a:t>
            </a:r>
            <a:r>
              <a:rPr sz="1400" spc="-9">
                <a:solidFill>
                  <a:srgbClr val="242424"/>
                </a:solidFill>
                <a:latin typeface="Lucida Sans"/>
                <a:cs typeface="Lucida Sans"/>
              </a:rPr>
              <a:t>behavior.</a:t>
            </a:r>
            <a:endParaRPr sz="1400">
              <a:latin typeface="Lucida Sans"/>
              <a:cs typeface="Lucida Sans"/>
            </a:endParaRPr>
          </a:p>
        </p:txBody>
      </p:sp>
      <p:sp>
        <p:nvSpPr>
          <p:cNvPr id="31" name="object 31"/>
          <p:cNvSpPr txBox="1"/>
          <p:nvPr/>
        </p:nvSpPr>
        <p:spPr>
          <a:xfrm>
            <a:off x="639076" y="2643288"/>
            <a:ext cx="5651011" cy="768254"/>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26">
                <a:solidFill>
                  <a:srgbClr val="242424"/>
                </a:solidFill>
                <a:latin typeface="Lucida Sans"/>
                <a:cs typeface="Lucida Sans"/>
              </a:rPr>
              <a:t>indicated</a:t>
            </a:r>
            <a:r>
              <a:rPr sz="1400" spc="-35">
                <a:solidFill>
                  <a:srgbClr val="242424"/>
                </a:solidFill>
                <a:latin typeface="Lucida Sans"/>
                <a:cs typeface="Lucida Sans"/>
              </a:rPr>
              <a:t> </a:t>
            </a:r>
            <a:r>
              <a:rPr sz="1400" spc="-18">
                <a:solidFill>
                  <a:srgbClr val="242424"/>
                </a:solidFill>
                <a:latin typeface="Lucida Sans"/>
                <a:cs typeface="Lucida Sans"/>
              </a:rPr>
              <a:t>that</a:t>
            </a:r>
            <a:r>
              <a:rPr sz="1400" spc="-35">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perpetrator</a:t>
            </a:r>
            <a:r>
              <a:rPr sz="1400" spc="-44">
                <a:solidFill>
                  <a:srgbClr val="242424"/>
                </a:solidFill>
                <a:latin typeface="Lucida Sans"/>
                <a:cs typeface="Lucida Sans"/>
              </a:rPr>
              <a:t> </a:t>
            </a:r>
            <a:r>
              <a:rPr sz="1400" spc="-18">
                <a:solidFill>
                  <a:srgbClr val="242424"/>
                </a:solidFill>
                <a:latin typeface="Lucida Sans"/>
                <a:cs typeface="Lucida Sans"/>
              </a:rPr>
              <a:t>was</a:t>
            </a:r>
            <a:r>
              <a:rPr sz="1400" spc="-40">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26">
                <a:solidFill>
                  <a:srgbClr val="242424"/>
                </a:solidFill>
                <a:latin typeface="Lucida Sans"/>
                <a:cs typeface="Lucida Sans"/>
              </a:rPr>
              <a:t>stranger</a:t>
            </a:r>
            <a:r>
              <a:rPr sz="1400" spc="-44">
                <a:solidFill>
                  <a:srgbClr val="242424"/>
                </a:solidFill>
                <a:latin typeface="Lucida Sans"/>
                <a:cs typeface="Lucida Sans"/>
              </a:rPr>
              <a:t> </a:t>
            </a:r>
            <a:r>
              <a:rPr sz="1400" spc="-26">
                <a:solidFill>
                  <a:srgbClr val="242424"/>
                </a:solidFill>
                <a:latin typeface="Lucida Sans"/>
                <a:cs typeface="Lucida Sans"/>
              </a:rPr>
              <a:t>(46%),</a:t>
            </a:r>
            <a:r>
              <a:rPr sz="1400" spc="-40">
                <a:solidFill>
                  <a:srgbClr val="242424"/>
                </a:solidFill>
                <a:latin typeface="Lucida Sans"/>
                <a:cs typeface="Lucida Sans"/>
              </a:rPr>
              <a:t> </a:t>
            </a:r>
            <a:r>
              <a:rPr sz="1400" spc="-9">
                <a:solidFill>
                  <a:srgbClr val="242424"/>
                </a:solidFill>
                <a:latin typeface="Lucida Sans"/>
                <a:cs typeface="Lucida Sans"/>
              </a:rPr>
              <a:t>an</a:t>
            </a:r>
            <a:r>
              <a:rPr sz="1400" spc="-44">
                <a:solidFill>
                  <a:srgbClr val="242424"/>
                </a:solidFill>
                <a:latin typeface="Lucida Sans"/>
                <a:cs typeface="Lucida Sans"/>
              </a:rPr>
              <a:t> </a:t>
            </a:r>
            <a:r>
              <a:rPr sz="1400" spc="-26">
                <a:solidFill>
                  <a:srgbClr val="242424"/>
                </a:solidFill>
                <a:latin typeface="Lucida Sans"/>
                <a:cs typeface="Lucida Sans"/>
              </a:rPr>
              <a:t>acquaintance,</a:t>
            </a:r>
            <a:r>
              <a:rPr sz="1400" spc="-40">
                <a:solidFill>
                  <a:srgbClr val="242424"/>
                </a:solidFill>
                <a:latin typeface="Lucida Sans"/>
                <a:cs typeface="Lucida Sans"/>
              </a:rPr>
              <a:t> </a:t>
            </a:r>
            <a:r>
              <a:rPr sz="1400" spc="-9">
                <a:solidFill>
                  <a:srgbClr val="242424"/>
                </a:solidFill>
                <a:latin typeface="Lucida Sans"/>
                <a:cs typeface="Lucida Sans"/>
              </a:rPr>
              <a:t>friend </a:t>
            </a:r>
            <a:r>
              <a:rPr sz="1400" spc="-26">
                <a:solidFill>
                  <a:srgbClr val="242424"/>
                </a:solidFill>
                <a:latin typeface="Lucida Sans"/>
                <a:cs typeface="Lucida Sans"/>
              </a:rPr>
              <a:t>of</a:t>
            </a:r>
            <a:r>
              <a:rPr sz="1400" spc="-57">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26">
                <a:solidFill>
                  <a:srgbClr val="242424"/>
                </a:solidFill>
                <a:latin typeface="Lucida Sans"/>
                <a:cs typeface="Lucida Sans"/>
              </a:rPr>
              <a:t>friend,</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18">
                <a:solidFill>
                  <a:srgbClr val="242424"/>
                </a:solidFill>
                <a:latin typeface="Lucida Sans"/>
                <a:cs typeface="Lucida Sans"/>
              </a:rPr>
              <a:t>someone</a:t>
            </a:r>
            <a:r>
              <a:rPr sz="1400" spc="-57">
                <a:solidFill>
                  <a:srgbClr val="242424"/>
                </a:solidFill>
                <a:latin typeface="Lucida Sans"/>
                <a:cs typeface="Lucida Sans"/>
              </a:rPr>
              <a:t> </a:t>
            </a:r>
            <a:r>
              <a:rPr sz="1400" spc="-18">
                <a:solidFill>
                  <a:srgbClr val="242424"/>
                </a:solidFill>
                <a:latin typeface="Lucida Sans"/>
                <a:cs typeface="Lucida Sans"/>
              </a:rPr>
              <a:t>they</a:t>
            </a:r>
            <a:r>
              <a:rPr sz="1400" spc="-53">
                <a:solidFill>
                  <a:srgbClr val="242424"/>
                </a:solidFill>
                <a:latin typeface="Lucida Sans"/>
                <a:cs typeface="Lucida Sans"/>
              </a:rPr>
              <a:t> </a:t>
            </a:r>
            <a:r>
              <a:rPr sz="1400" spc="-35">
                <a:solidFill>
                  <a:srgbClr val="242424"/>
                </a:solidFill>
                <a:latin typeface="Lucida Sans"/>
                <a:cs typeface="Lucida Sans"/>
              </a:rPr>
              <a:t>just</a:t>
            </a:r>
            <a:r>
              <a:rPr sz="1400" spc="-53">
                <a:solidFill>
                  <a:srgbClr val="242424"/>
                </a:solidFill>
                <a:latin typeface="Lucida Sans"/>
                <a:cs typeface="Lucida Sans"/>
              </a:rPr>
              <a:t> </a:t>
            </a:r>
            <a:r>
              <a:rPr sz="1400" spc="-18">
                <a:solidFill>
                  <a:srgbClr val="242424"/>
                </a:solidFill>
                <a:latin typeface="Lucida Sans"/>
                <a:cs typeface="Lucida Sans"/>
              </a:rPr>
              <a:t>met</a:t>
            </a:r>
            <a:r>
              <a:rPr sz="1400" spc="-75">
                <a:solidFill>
                  <a:srgbClr val="242424"/>
                </a:solidFill>
                <a:latin typeface="Lucida Sans"/>
                <a:cs typeface="Lucida Sans"/>
              </a:rPr>
              <a:t> </a:t>
            </a:r>
            <a:r>
              <a:rPr sz="1400" spc="-9">
                <a:solidFill>
                  <a:srgbClr val="242424"/>
                </a:solidFill>
                <a:latin typeface="Lucida Sans"/>
                <a:cs typeface="Lucida Sans"/>
              </a:rPr>
              <a:t>(42%)</a:t>
            </a:r>
            <a:r>
              <a:rPr sz="1400" spc="-57">
                <a:solidFill>
                  <a:srgbClr val="242424"/>
                </a:solidFill>
                <a:latin typeface="Lucida Sans"/>
                <a:cs typeface="Lucida Sans"/>
              </a:rPr>
              <a:t> </a:t>
            </a:r>
            <a:r>
              <a:rPr sz="1400" spc="-9">
                <a:solidFill>
                  <a:srgbClr val="242424"/>
                </a:solidFill>
                <a:latin typeface="Lucida Sans"/>
                <a:cs typeface="Lucida Sans"/>
              </a:rPr>
              <a:t>and</a:t>
            </a:r>
            <a:r>
              <a:rPr sz="1400" spc="-57">
                <a:solidFill>
                  <a:srgbClr val="242424"/>
                </a:solidFill>
                <a:latin typeface="Lucida Sans"/>
                <a:cs typeface="Lucida Sans"/>
              </a:rPr>
              <a:t> </a:t>
            </a:r>
            <a:r>
              <a:rPr sz="1400" spc="-9">
                <a:solidFill>
                  <a:srgbClr val="242424"/>
                </a:solidFill>
                <a:latin typeface="Lucida Sans"/>
                <a:cs typeface="Lucida Sans"/>
              </a:rPr>
              <a:t>another </a:t>
            </a:r>
            <a:r>
              <a:rPr sz="1400" spc="-22">
                <a:solidFill>
                  <a:srgbClr val="242424"/>
                </a:solidFill>
                <a:latin typeface="Lucida Sans"/>
                <a:cs typeface="Lucida Sans"/>
              </a:rPr>
              <a:t>student</a:t>
            </a:r>
            <a:r>
              <a:rPr sz="1400" spc="-40">
                <a:solidFill>
                  <a:srgbClr val="242424"/>
                </a:solidFill>
                <a:latin typeface="Lucida Sans"/>
                <a:cs typeface="Lucida Sans"/>
              </a:rPr>
              <a:t> </a:t>
            </a:r>
            <a:r>
              <a:rPr sz="1400" spc="-9">
                <a:solidFill>
                  <a:srgbClr val="242424"/>
                </a:solidFill>
                <a:latin typeface="Lucida Sans"/>
                <a:cs typeface="Lucida Sans"/>
              </a:rPr>
              <a:t>(32%).</a:t>
            </a:r>
            <a:endParaRPr sz="1400">
              <a:latin typeface="Lucida Sans"/>
              <a:cs typeface="Lucida Sans"/>
            </a:endParaRPr>
          </a:p>
        </p:txBody>
      </p:sp>
      <p:sp>
        <p:nvSpPr>
          <p:cNvPr id="32" name="object 32"/>
          <p:cNvSpPr txBox="1"/>
          <p:nvPr/>
        </p:nvSpPr>
        <p:spPr>
          <a:xfrm>
            <a:off x="639076" y="521688"/>
            <a:ext cx="2815478"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62">
                <a:solidFill>
                  <a:srgbClr val="B6B6B6"/>
                </a:solidFill>
                <a:latin typeface="Arial Black"/>
                <a:cs typeface="Arial Black"/>
              </a:rPr>
              <a:t> </a:t>
            </a:r>
            <a:r>
              <a:rPr sz="1235" spc="-141">
                <a:solidFill>
                  <a:srgbClr val="B6B6B6"/>
                </a:solidFill>
                <a:latin typeface="Arial Black"/>
                <a:cs typeface="Arial Black"/>
              </a:rPr>
              <a:t>HARASSMENT</a:t>
            </a:r>
            <a:r>
              <a:rPr sz="1235" spc="-57">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9">
                <a:solidFill>
                  <a:srgbClr val="B6B6B6"/>
                </a:solidFill>
                <a:latin typeface="Lucida Sans"/>
                <a:cs typeface="Lucida Sans"/>
              </a:rPr>
              <a:t>Perpetration</a:t>
            </a:r>
            <a:endParaRPr sz="1235">
              <a:latin typeface="Lucida Sans"/>
              <a:cs typeface="Lucida Sans"/>
            </a:endParaRPr>
          </a:p>
        </p:txBody>
      </p:sp>
      <p:sp>
        <p:nvSpPr>
          <p:cNvPr id="33" name="object 33"/>
          <p:cNvSpPr/>
          <p:nvPr/>
        </p:nvSpPr>
        <p:spPr>
          <a:xfrm>
            <a:off x="1" y="6602953"/>
            <a:ext cx="12192000"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34" name="object 34"/>
          <p:cNvSpPr txBox="1"/>
          <p:nvPr/>
        </p:nvSpPr>
        <p:spPr>
          <a:xfrm>
            <a:off x="7089962" y="5557782"/>
            <a:ext cx="2893919" cy="458233"/>
          </a:xfrm>
          <a:prstGeom prst="rect">
            <a:avLst/>
          </a:prstGeom>
        </p:spPr>
        <p:txBody>
          <a:bodyPr vert="horz" wrap="square" lIns="0" tIns="11206" rIns="0" bIns="0" rtlCol="0">
            <a:spAutoFit/>
          </a:bodyPr>
          <a:lstStyle/>
          <a:p>
            <a:pPr marL="11206" marR="4483">
              <a:lnSpc>
                <a:spcPct val="112500"/>
              </a:lnSpc>
              <a:spcBef>
                <a:spcPts val="88"/>
              </a:spcBef>
            </a:pPr>
            <a:r>
              <a:rPr sz="882">
                <a:solidFill>
                  <a:srgbClr val="6C6C6C"/>
                </a:solidFill>
                <a:latin typeface="Lucida Sans"/>
                <a:cs typeface="Lucida Sans"/>
              </a:rPr>
              <a:t>*Other</a:t>
            </a:r>
            <a:r>
              <a:rPr sz="882" spc="-35">
                <a:solidFill>
                  <a:srgbClr val="6C6C6C"/>
                </a:solidFill>
                <a:latin typeface="Lucida Sans"/>
                <a:cs typeface="Lucida Sans"/>
              </a:rPr>
              <a:t> </a:t>
            </a:r>
            <a:r>
              <a:rPr sz="882" spc="-31">
                <a:solidFill>
                  <a:srgbClr val="6C6C6C"/>
                </a:solidFill>
                <a:latin typeface="Lucida Sans"/>
                <a:cs typeface="Lucida Sans"/>
              </a:rPr>
              <a:t>includes</a:t>
            </a:r>
            <a:r>
              <a:rPr sz="882" spc="-35">
                <a:solidFill>
                  <a:srgbClr val="6C6C6C"/>
                </a:solidFill>
                <a:latin typeface="Lucida Sans"/>
                <a:cs typeface="Lucida Sans"/>
              </a:rPr>
              <a:t> </a:t>
            </a:r>
            <a:r>
              <a:rPr sz="882" spc="-66">
                <a:solidFill>
                  <a:srgbClr val="6C6C6C"/>
                </a:solidFill>
                <a:latin typeface="Lucida Sans"/>
                <a:cs typeface="Lucida Sans"/>
              </a:rPr>
              <a:t>TA</a:t>
            </a:r>
            <a:r>
              <a:rPr sz="882" spc="-35">
                <a:solidFill>
                  <a:srgbClr val="6C6C6C"/>
                </a:solidFill>
                <a:latin typeface="Lucida Sans"/>
                <a:cs typeface="Lucida Sans"/>
              </a:rPr>
              <a:t> </a:t>
            </a:r>
            <a:r>
              <a:rPr sz="882" spc="-9">
                <a:solidFill>
                  <a:srgbClr val="6C6C6C"/>
                </a:solidFill>
                <a:latin typeface="Lucida Sans"/>
                <a:cs typeface="Lucida Sans"/>
              </a:rPr>
              <a:t>or</a:t>
            </a:r>
            <a:r>
              <a:rPr sz="882" spc="-35">
                <a:solidFill>
                  <a:srgbClr val="6C6C6C"/>
                </a:solidFill>
                <a:latin typeface="Lucida Sans"/>
                <a:cs typeface="Lucida Sans"/>
              </a:rPr>
              <a:t> </a:t>
            </a:r>
            <a:r>
              <a:rPr sz="882" spc="-49">
                <a:solidFill>
                  <a:srgbClr val="6C6C6C"/>
                </a:solidFill>
                <a:latin typeface="Lucida Sans"/>
                <a:cs typeface="Lucida Sans"/>
              </a:rPr>
              <a:t>RA,</a:t>
            </a:r>
            <a:r>
              <a:rPr sz="882" spc="-35">
                <a:solidFill>
                  <a:srgbClr val="6C6C6C"/>
                </a:solidFill>
                <a:latin typeface="Lucida Sans"/>
                <a:cs typeface="Lucida Sans"/>
              </a:rPr>
              <a:t> </a:t>
            </a:r>
            <a:r>
              <a:rPr sz="882" spc="-18">
                <a:solidFill>
                  <a:srgbClr val="6C6C6C"/>
                </a:solidFill>
                <a:latin typeface="Lucida Sans"/>
                <a:cs typeface="Lucida Sans"/>
              </a:rPr>
              <a:t>other</a:t>
            </a:r>
            <a:r>
              <a:rPr sz="882" spc="-35">
                <a:solidFill>
                  <a:srgbClr val="6C6C6C"/>
                </a:solidFill>
                <a:latin typeface="Lucida Sans"/>
                <a:cs typeface="Lucida Sans"/>
              </a:rPr>
              <a:t> </a:t>
            </a:r>
            <a:r>
              <a:rPr sz="882" spc="-26">
                <a:solidFill>
                  <a:srgbClr val="6C6C6C"/>
                </a:solidFill>
                <a:latin typeface="Lucida Sans"/>
                <a:cs typeface="Lucida Sans"/>
              </a:rPr>
              <a:t>employee,</a:t>
            </a:r>
            <a:r>
              <a:rPr sz="882" spc="-35">
                <a:solidFill>
                  <a:srgbClr val="6C6C6C"/>
                </a:solidFill>
                <a:latin typeface="Lucida Sans"/>
                <a:cs typeface="Lucida Sans"/>
              </a:rPr>
              <a:t> </a:t>
            </a:r>
            <a:r>
              <a:rPr sz="882" spc="-9">
                <a:solidFill>
                  <a:srgbClr val="6C6C6C"/>
                </a:solidFill>
                <a:latin typeface="Lucida Sans"/>
                <a:cs typeface="Lucida Sans"/>
              </a:rPr>
              <a:t>and</a:t>
            </a:r>
            <a:r>
              <a:rPr sz="882" spc="-35">
                <a:solidFill>
                  <a:srgbClr val="6C6C6C"/>
                </a:solidFill>
                <a:latin typeface="Lucida Sans"/>
                <a:cs typeface="Lucida Sans"/>
              </a:rPr>
              <a:t> </a:t>
            </a:r>
            <a:r>
              <a:rPr sz="882" spc="-9">
                <a:solidFill>
                  <a:srgbClr val="6C6C6C"/>
                </a:solidFill>
                <a:latin typeface="Lucida Sans"/>
                <a:cs typeface="Lucida Sans"/>
              </a:rPr>
              <a:t>family </a:t>
            </a:r>
            <a:r>
              <a:rPr sz="882" spc="-18">
                <a:solidFill>
                  <a:srgbClr val="6C6C6C"/>
                </a:solidFill>
                <a:latin typeface="Lucida Sans"/>
                <a:cs typeface="Lucida Sans"/>
              </a:rPr>
              <a:t>member.</a:t>
            </a:r>
            <a:r>
              <a:rPr sz="882" spc="-35">
                <a:solidFill>
                  <a:srgbClr val="6C6C6C"/>
                </a:solidFill>
                <a:latin typeface="Lucida Sans"/>
                <a:cs typeface="Lucida Sans"/>
              </a:rPr>
              <a:t> The </a:t>
            </a:r>
            <a:r>
              <a:rPr sz="882" spc="-22">
                <a:solidFill>
                  <a:srgbClr val="6C6C6C"/>
                </a:solidFill>
                <a:latin typeface="Lucida Sans"/>
                <a:cs typeface="Lucida Sans"/>
              </a:rPr>
              <a:t>response</a:t>
            </a:r>
            <a:r>
              <a:rPr sz="882" spc="-35">
                <a:solidFill>
                  <a:srgbClr val="6C6C6C"/>
                </a:solidFill>
                <a:latin typeface="Lucida Sans"/>
                <a:cs typeface="Lucida Sans"/>
              </a:rPr>
              <a:t> </a:t>
            </a:r>
            <a:r>
              <a:rPr sz="882" spc="-18">
                <a:solidFill>
                  <a:srgbClr val="6C6C6C"/>
                </a:solidFill>
                <a:latin typeface="Lucida Sans"/>
                <a:cs typeface="Lucida Sans"/>
              </a:rPr>
              <a:t>rates</a:t>
            </a:r>
            <a:r>
              <a:rPr sz="882" spc="-35">
                <a:solidFill>
                  <a:srgbClr val="6C6C6C"/>
                </a:solidFill>
                <a:latin typeface="Lucida Sans"/>
                <a:cs typeface="Lucida Sans"/>
              </a:rPr>
              <a:t> </a:t>
            </a:r>
            <a:r>
              <a:rPr sz="882" spc="-18">
                <a:solidFill>
                  <a:srgbClr val="6C6C6C"/>
                </a:solidFill>
                <a:latin typeface="Lucida Sans"/>
                <a:cs typeface="Lucida Sans"/>
              </a:rPr>
              <a:t>of</a:t>
            </a:r>
            <a:r>
              <a:rPr sz="882" spc="-35">
                <a:solidFill>
                  <a:srgbClr val="6C6C6C"/>
                </a:solidFill>
                <a:latin typeface="Lucida Sans"/>
                <a:cs typeface="Lucida Sans"/>
              </a:rPr>
              <a:t> </a:t>
            </a:r>
            <a:r>
              <a:rPr sz="882" spc="-18">
                <a:solidFill>
                  <a:srgbClr val="6C6C6C"/>
                </a:solidFill>
                <a:latin typeface="Lucida Sans"/>
                <a:cs typeface="Lucida Sans"/>
              </a:rPr>
              <a:t>these</a:t>
            </a:r>
            <a:r>
              <a:rPr sz="882" spc="-35">
                <a:solidFill>
                  <a:srgbClr val="6C6C6C"/>
                </a:solidFill>
                <a:latin typeface="Lucida Sans"/>
                <a:cs typeface="Lucida Sans"/>
              </a:rPr>
              <a:t> </a:t>
            </a:r>
            <a:r>
              <a:rPr sz="882" spc="-26">
                <a:solidFill>
                  <a:srgbClr val="6C6C6C"/>
                </a:solidFill>
                <a:latin typeface="Lucida Sans"/>
                <a:cs typeface="Lucida Sans"/>
              </a:rPr>
              <a:t>options</a:t>
            </a:r>
            <a:r>
              <a:rPr sz="882" spc="-35">
                <a:solidFill>
                  <a:srgbClr val="6C6C6C"/>
                </a:solidFill>
                <a:latin typeface="Lucida Sans"/>
                <a:cs typeface="Lucida Sans"/>
              </a:rPr>
              <a:t> </a:t>
            </a:r>
            <a:r>
              <a:rPr sz="882" spc="-9">
                <a:solidFill>
                  <a:srgbClr val="6C6C6C"/>
                </a:solidFill>
                <a:latin typeface="Lucida Sans"/>
                <a:cs typeface="Lucida Sans"/>
              </a:rPr>
              <a:t>were</a:t>
            </a:r>
            <a:r>
              <a:rPr sz="882" spc="-31">
                <a:solidFill>
                  <a:srgbClr val="6C6C6C"/>
                </a:solidFill>
                <a:latin typeface="Lucida Sans"/>
                <a:cs typeface="Lucida Sans"/>
              </a:rPr>
              <a:t> </a:t>
            </a:r>
            <a:r>
              <a:rPr sz="882" spc="-22">
                <a:solidFill>
                  <a:srgbClr val="6C6C6C"/>
                </a:solidFill>
                <a:latin typeface="Lucida Sans"/>
                <a:cs typeface="Lucida Sans"/>
              </a:rPr>
              <a:t>too </a:t>
            </a:r>
            <a:r>
              <a:rPr sz="882" spc="-26">
                <a:solidFill>
                  <a:srgbClr val="6C6C6C"/>
                </a:solidFill>
                <a:latin typeface="Lucida Sans"/>
                <a:cs typeface="Lucida Sans"/>
              </a:rPr>
              <a:t>small</a:t>
            </a:r>
            <a:r>
              <a:rPr sz="882" spc="-40">
                <a:solidFill>
                  <a:srgbClr val="6C6C6C"/>
                </a:solidFill>
                <a:latin typeface="Lucida Sans"/>
                <a:cs typeface="Lucida Sans"/>
              </a:rPr>
              <a:t> </a:t>
            </a:r>
            <a:r>
              <a:rPr sz="882" spc="-18">
                <a:solidFill>
                  <a:srgbClr val="6C6C6C"/>
                </a:solidFill>
                <a:latin typeface="Lucida Sans"/>
                <a:cs typeface="Lucida Sans"/>
              </a:rPr>
              <a:t>to</a:t>
            </a:r>
            <a:r>
              <a:rPr sz="882" spc="-35">
                <a:solidFill>
                  <a:srgbClr val="6C6C6C"/>
                </a:solidFill>
                <a:latin typeface="Lucida Sans"/>
                <a:cs typeface="Lucida Sans"/>
              </a:rPr>
              <a:t> </a:t>
            </a:r>
            <a:r>
              <a:rPr sz="882" spc="-18">
                <a:solidFill>
                  <a:srgbClr val="6C6C6C"/>
                </a:solidFill>
                <a:latin typeface="Lucida Sans"/>
                <a:cs typeface="Lucida Sans"/>
              </a:rPr>
              <a:t>report</a:t>
            </a:r>
            <a:r>
              <a:rPr sz="882" spc="-35">
                <a:solidFill>
                  <a:srgbClr val="6C6C6C"/>
                </a:solidFill>
                <a:latin typeface="Lucida Sans"/>
                <a:cs typeface="Lucida Sans"/>
              </a:rPr>
              <a:t> </a:t>
            </a:r>
            <a:r>
              <a:rPr sz="882" spc="-9">
                <a:solidFill>
                  <a:srgbClr val="6C6C6C"/>
                </a:solidFill>
                <a:latin typeface="Lucida Sans"/>
                <a:cs typeface="Lucida Sans"/>
              </a:rPr>
              <a:t>separately.</a:t>
            </a:r>
            <a:endParaRPr sz="882">
              <a:latin typeface="Lucida Sans"/>
              <a:cs typeface="Lucida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113"/>
            <a:ext cx="5572012" cy="6603066"/>
            <a:chOff x="5623052" y="127"/>
            <a:chExt cx="6314948" cy="7483475"/>
          </a:xfrm>
        </p:grpSpPr>
        <p:sp>
          <p:nvSpPr>
            <p:cNvPr id="3" name="object 3"/>
            <p:cNvSpPr/>
            <p:nvPr/>
          </p:nvSpPr>
          <p:spPr>
            <a:xfrm>
              <a:off x="5623052" y="127"/>
              <a:ext cx="6314948"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448486" y="1323593"/>
              <a:ext cx="0" cy="5372100"/>
            </a:xfrm>
            <a:custGeom>
              <a:avLst/>
              <a:gdLst/>
              <a:ahLst/>
              <a:cxnLst/>
              <a:rect l="l" t="t" r="r" b="b"/>
              <a:pathLst>
                <a:path h="5372100">
                  <a:moveTo>
                    <a:pt x="0" y="0"/>
                  </a:moveTo>
                  <a:lnTo>
                    <a:pt x="0" y="5372100"/>
                  </a:lnTo>
                </a:path>
              </a:pathLst>
            </a:custGeom>
            <a:ln w="9525">
              <a:solidFill>
                <a:srgbClr val="8A8A8A"/>
              </a:solidFill>
            </a:ln>
          </p:spPr>
          <p:txBody>
            <a:bodyPr wrap="square" lIns="0" tIns="0" rIns="0" bIns="0" rtlCol="0"/>
            <a:lstStyle/>
            <a:p>
              <a:endParaRPr sz="1588"/>
            </a:p>
          </p:txBody>
        </p:sp>
      </p:grpSp>
      <p:sp>
        <p:nvSpPr>
          <p:cNvPr id="5" name="object 5"/>
          <p:cNvSpPr/>
          <p:nvPr/>
        </p:nvSpPr>
        <p:spPr>
          <a:xfrm>
            <a:off x="8234867" y="1314898"/>
            <a:ext cx="1428750" cy="226919"/>
          </a:xfrm>
          <a:custGeom>
            <a:avLst/>
            <a:gdLst/>
            <a:ahLst/>
            <a:cxnLst/>
            <a:rect l="l" t="t" r="r" b="b"/>
            <a:pathLst>
              <a:path w="1619250" h="257175">
                <a:moveTo>
                  <a:pt x="0" y="0"/>
                </a:moveTo>
                <a:lnTo>
                  <a:pt x="0" y="257175"/>
                </a:lnTo>
                <a:lnTo>
                  <a:pt x="1619250" y="257175"/>
                </a:lnTo>
                <a:lnTo>
                  <a:pt x="1619250" y="0"/>
                </a:lnTo>
                <a:lnTo>
                  <a:pt x="0" y="0"/>
                </a:lnTo>
                <a:close/>
              </a:path>
            </a:pathLst>
          </a:custGeom>
          <a:solidFill>
            <a:srgbClr val="2D89B0"/>
          </a:solidFill>
        </p:spPr>
        <p:txBody>
          <a:bodyPr wrap="square" lIns="0" tIns="0" rIns="0" bIns="0" rtlCol="0"/>
          <a:lstStyle/>
          <a:p>
            <a:endParaRPr sz="1588"/>
          </a:p>
        </p:txBody>
      </p:sp>
      <p:sp>
        <p:nvSpPr>
          <p:cNvPr id="6" name="object 6"/>
          <p:cNvSpPr/>
          <p:nvPr/>
        </p:nvSpPr>
        <p:spPr>
          <a:xfrm>
            <a:off x="8234867" y="1841574"/>
            <a:ext cx="932890" cy="226919"/>
          </a:xfrm>
          <a:custGeom>
            <a:avLst/>
            <a:gdLst/>
            <a:ahLst/>
            <a:cxnLst/>
            <a:rect l="l" t="t" r="r" b="b"/>
            <a:pathLst>
              <a:path w="1057275" h="257175">
                <a:moveTo>
                  <a:pt x="0" y="0"/>
                </a:moveTo>
                <a:lnTo>
                  <a:pt x="0" y="257175"/>
                </a:lnTo>
                <a:lnTo>
                  <a:pt x="1057275" y="257175"/>
                </a:lnTo>
                <a:lnTo>
                  <a:pt x="1057275" y="0"/>
                </a:lnTo>
                <a:lnTo>
                  <a:pt x="0" y="0"/>
                </a:lnTo>
                <a:close/>
              </a:path>
            </a:pathLst>
          </a:custGeom>
          <a:solidFill>
            <a:srgbClr val="2D89B0"/>
          </a:solidFill>
        </p:spPr>
        <p:txBody>
          <a:bodyPr wrap="square" lIns="0" tIns="0" rIns="0" bIns="0" rtlCol="0"/>
          <a:lstStyle/>
          <a:p>
            <a:endParaRPr sz="1588"/>
          </a:p>
        </p:txBody>
      </p:sp>
      <p:sp>
        <p:nvSpPr>
          <p:cNvPr id="7" name="object 7"/>
          <p:cNvSpPr/>
          <p:nvPr/>
        </p:nvSpPr>
        <p:spPr>
          <a:xfrm>
            <a:off x="8234867" y="2368251"/>
            <a:ext cx="680757" cy="226919"/>
          </a:xfrm>
          <a:custGeom>
            <a:avLst/>
            <a:gdLst/>
            <a:ahLst/>
            <a:cxnLst/>
            <a:rect l="l" t="t" r="r" b="b"/>
            <a:pathLst>
              <a:path w="771525" h="257175">
                <a:moveTo>
                  <a:pt x="0" y="0"/>
                </a:moveTo>
                <a:lnTo>
                  <a:pt x="0" y="257175"/>
                </a:lnTo>
                <a:lnTo>
                  <a:pt x="771525" y="257175"/>
                </a:lnTo>
                <a:lnTo>
                  <a:pt x="771525"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8234867" y="2894927"/>
            <a:ext cx="462243" cy="226919"/>
          </a:xfrm>
          <a:custGeom>
            <a:avLst/>
            <a:gdLst/>
            <a:ahLst/>
            <a:cxnLst/>
            <a:rect l="l" t="t" r="r" b="b"/>
            <a:pathLst>
              <a:path w="523875" h="257175">
                <a:moveTo>
                  <a:pt x="0" y="0"/>
                </a:moveTo>
                <a:lnTo>
                  <a:pt x="0" y="257175"/>
                </a:lnTo>
                <a:lnTo>
                  <a:pt x="523875" y="257175"/>
                </a:lnTo>
                <a:lnTo>
                  <a:pt x="523875"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234867" y="3421604"/>
            <a:ext cx="428625" cy="226919"/>
          </a:xfrm>
          <a:custGeom>
            <a:avLst/>
            <a:gdLst/>
            <a:ahLst/>
            <a:cxnLst/>
            <a:rect l="l" t="t" r="r" b="b"/>
            <a:pathLst>
              <a:path w="485775" h="257175">
                <a:moveTo>
                  <a:pt x="0" y="0"/>
                </a:moveTo>
                <a:lnTo>
                  <a:pt x="0" y="257175"/>
                </a:lnTo>
                <a:lnTo>
                  <a:pt x="485775" y="257175"/>
                </a:lnTo>
                <a:lnTo>
                  <a:pt x="485775"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234867" y="3948280"/>
            <a:ext cx="386603" cy="226919"/>
          </a:xfrm>
          <a:custGeom>
            <a:avLst/>
            <a:gdLst/>
            <a:ahLst/>
            <a:cxnLst/>
            <a:rect l="l" t="t" r="r" b="b"/>
            <a:pathLst>
              <a:path w="438150" h="257175">
                <a:moveTo>
                  <a:pt x="0" y="0"/>
                </a:moveTo>
                <a:lnTo>
                  <a:pt x="0" y="257175"/>
                </a:lnTo>
                <a:lnTo>
                  <a:pt x="438150" y="257175"/>
                </a:lnTo>
                <a:lnTo>
                  <a:pt x="438150" y="0"/>
                </a:lnTo>
                <a:lnTo>
                  <a:pt x="0" y="0"/>
                </a:lnTo>
                <a:close/>
              </a:path>
            </a:pathLst>
          </a:custGeom>
          <a:solidFill>
            <a:srgbClr val="2D89B0"/>
          </a:solidFill>
        </p:spPr>
        <p:txBody>
          <a:bodyPr wrap="square" lIns="0" tIns="0" rIns="0" bIns="0" rtlCol="0"/>
          <a:lstStyle/>
          <a:p>
            <a:endParaRPr sz="1588"/>
          </a:p>
        </p:txBody>
      </p:sp>
      <p:sp>
        <p:nvSpPr>
          <p:cNvPr id="11" name="object 11"/>
          <p:cNvSpPr/>
          <p:nvPr/>
        </p:nvSpPr>
        <p:spPr>
          <a:xfrm>
            <a:off x="8234867" y="5001633"/>
            <a:ext cx="42022" cy="226919"/>
          </a:xfrm>
          <a:custGeom>
            <a:avLst/>
            <a:gdLst/>
            <a:ahLst/>
            <a:cxnLst/>
            <a:rect l="l" t="t" r="r" b="b"/>
            <a:pathLst>
              <a:path w="47625" h="257175">
                <a:moveTo>
                  <a:pt x="0" y="0"/>
                </a:moveTo>
                <a:lnTo>
                  <a:pt x="0" y="257175"/>
                </a:lnTo>
                <a:lnTo>
                  <a:pt x="47625" y="257175"/>
                </a:lnTo>
                <a:lnTo>
                  <a:pt x="47625" y="0"/>
                </a:lnTo>
                <a:lnTo>
                  <a:pt x="0" y="0"/>
                </a:lnTo>
                <a:close/>
              </a:path>
            </a:pathLst>
          </a:custGeom>
          <a:solidFill>
            <a:srgbClr val="2D89B0"/>
          </a:solidFill>
        </p:spPr>
        <p:txBody>
          <a:bodyPr wrap="square" lIns="0" tIns="0" rIns="0" bIns="0" rtlCol="0"/>
          <a:lstStyle/>
          <a:p>
            <a:endParaRPr sz="1588"/>
          </a:p>
        </p:txBody>
      </p:sp>
      <p:sp>
        <p:nvSpPr>
          <p:cNvPr id="12" name="object 12"/>
          <p:cNvSpPr txBox="1"/>
          <p:nvPr/>
        </p:nvSpPr>
        <p:spPr>
          <a:xfrm>
            <a:off x="7349602" y="699028"/>
            <a:ext cx="2470337" cy="310115"/>
          </a:xfrm>
          <a:prstGeom prst="rect">
            <a:avLst/>
          </a:prstGeom>
        </p:spPr>
        <p:txBody>
          <a:bodyPr vert="horz" wrap="square" lIns="0" tIns="11206" rIns="0" bIns="0" rtlCol="0">
            <a:spAutoFit/>
          </a:bodyPr>
          <a:lstStyle/>
          <a:p>
            <a:pPr marL="893717" marR="4483" indent="-883071">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29</a:t>
            </a:r>
            <a:r>
              <a:rPr sz="971" spc="-49">
                <a:solidFill>
                  <a:srgbClr val="585858"/>
                </a:solidFill>
                <a:latin typeface="Arial Black"/>
                <a:cs typeface="Arial Black"/>
              </a:rPr>
              <a:t> </a:t>
            </a:r>
            <a:r>
              <a:rPr sz="971" spc="-71">
                <a:solidFill>
                  <a:srgbClr val="585858"/>
                </a:solidFill>
                <a:latin typeface="Arial Black"/>
                <a:cs typeface="Arial Black"/>
              </a:rPr>
              <a:t>Prevalence</a:t>
            </a:r>
            <a:r>
              <a:rPr sz="971" spc="-49">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75">
                <a:solidFill>
                  <a:srgbClr val="585858"/>
                </a:solidFill>
                <a:latin typeface="Arial Black"/>
                <a:cs typeface="Arial Black"/>
              </a:rPr>
              <a:t>sexual</a:t>
            </a:r>
            <a:r>
              <a:rPr sz="971" spc="-49">
                <a:solidFill>
                  <a:srgbClr val="585858"/>
                </a:solidFill>
                <a:latin typeface="Arial Black"/>
                <a:cs typeface="Arial Black"/>
              </a:rPr>
              <a:t> </a:t>
            </a:r>
            <a:r>
              <a:rPr sz="971" spc="-44">
                <a:solidFill>
                  <a:srgbClr val="585858"/>
                </a:solidFill>
                <a:latin typeface="Arial Black"/>
                <a:cs typeface="Arial Black"/>
              </a:rPr>
              <a:t>harassment </a:t>
            </a:r>
            <a:r>
              <a:rPr sz="971" spc="-49">
                <a:solidFill>
                  <a:srgbClr val="585858"/>
                </a:solidFill>
                <a:latin typeface="Arial Black"/>
                <a:cs typeface="Arial Black"/>
              </a:rPr>
              <a:t>by</a:t>
            </a:r>
            <a:r>
              <a:rPr sz="971" spc="-66">
                <a:solidFill>
                  <a:srgbClr val="585858"/>
                </a:solidFill>
                <a:latin typeface="Arial Black"/>
                <a:cs typeface="Arial Black"/>
              </a:rPr>
              <a:t> </a:t>
            </a:r>
            <a:r>
              <a:rPr sz="971" spc="-9">
                <a:solidFill>
                  <a:srgbClr val="585858"/>
                </a:solidFill>
                <a:latin typeface="Arial Black"/>
                <a:cs typeface="Arial Black"/>
              </a:rPr>
              <a:t>location</a:t>
            </a:r>
            <a:endParaRPr sz="971">
              <a:latin typeface="Arial Black"/>
              <a:cs typeface="Arial Black"/>
            </a:endParaRPr>
          </a:p>
        </p:txBody>
      </p:sp>
      <p:sp>
        <p:nvSpPr>
          <p:cNvPr id="13" name="object 13"/>
          <p:cNvSpPr txBox="1"/>
          <p:nvPr/>
        </p:nvSpPr>
        <p:spPr>
          <a:xfrm>
            <a:off x="9686028" y="134470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31%</a:t>
            </a:r>
            <a:endParaRPr sz="882">
              <a:latin typeface="Arial"/>
              <a:cs typeface="Arial"/>
            </a:endParaRPr>
          </a:p>
        </p:txBody>
      </p:sp>
      <p:sp>
        <p:nvSpPr>
          <p:cNvPr id="14" name="object 14"/>
          <p:cNvSpPr txBox="1"/>
          <p:nvPr/>
        </p:nvSpPr>
        <p:spPr>
          <a:xfrm>
            <a:off x="9190168" y="187418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15" name="object 15"/>
          <p:cNvSpPr txBox="1"/>
          <p:nvPr/>
        </p:nvSpPr>
        <p:spPr>
          <a:xfrm>
            <a:off x="8938035" y="239525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16" name="object 16"/>
          <p:cNvSpPr txBox="1"/>
          <p:nvPr/>
        </p:nvSpPr>
        <p:spPr>
          <a:xfrm>
            <a:off x="8719521" y="292473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17" name="object 17"/>
          <p:cNvSpPr txBox="1"/>
          <p:nvPr/>
        </p:nvSpPr>
        <p:spPr>
          <a:xfrm>
            <a:off x="8685903" y="345421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18" name="object 18"/>
          <p:cNvSpPr txBox="1"/>
          <p:nvPr/>
        </p:nvSpPr>
        <p:spPr>
          <a:xfrm>
            <a:off x="8643881" y="397529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19" name="object 19"/>
          <p:cNvSpPr txBox="1"/>
          <p:nvPr/>
        </p:nvSpPr>
        <p:spPr>
          <a:xfrm>
            <a:off x="7542006" y="1351429"/>
            <a:ext cx="570379"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Other</a:t>
            </a:r>
            <a:r>
              <a:rPr sz="794" spc="-40">
                <a:solidFill>
                  <a:srgbClr val="585858"/>
                </a:solidFill>
                <a:latin typeface="Lucida Sans"/>
                <a:cs typeface="Lucida Sans"/>
              </a:rPr>
              <a:t> </a:t>
            </a:r>
            <a:r>
              <a:rPr sz="794" spc="-9">
                <a:solidFill>
                  <a:srgbClr val="585858"/>
                </a:solidFill>
                <a:latin typeface="Lucida Sans"/>
                <a:cs typeface="Lucida Sans"/>
              </a:rPr>
              <a:t>place</a:t>
            </a:r>
            <a:endParaRPr sz="794">
              <a:latin typeface="Lucida Sans"/>
              <a:cs typeface="Lucida Sans"/>
            </a:endParaRPr>
          </a:p>
        </p:txBody>
      </p:sp>
      <p:sp>
        <p:nvSpPr>
          <p:cNvPr id="20" name="object 20"/>
          <p:cNvSpPr txBox="1"/>
          <p:nvPr/>
        </p:nvSpPr>
        <p:spPr>
          <a:xfrm>
            <a:off x="7779684" y="1880907"/>
            <a:ext cx="332815"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Online</a:t>
            </a:r>
            <a:endParaRPr sz="794">
              <a:latin typeface="Lucida Sans"/>
              <a:cs typeface="Lucida Sans"/>
            </a:endParaRPr>
          </a:p>
        </p:txBody>
      </p:sp>
      <p:sp>
        <p:nvSpPr>
          <p:cNvPr id="21" name="object 21"/>
          <p:cNvSpPr txBox="1"/>
          <p:nvPr/>
        </p:nvSpPr>
        <p:spPr>
          <a:xfrm>
            <a:off x="7101279" y="2351554"/>
            <a:ext cx="1011331" cy="255741"/>
          </a:xfrm>
          <a:prstGeom prst="rect">
            <a:avLst/>
          </a:prstGeom>
        </p:spPr>
        <p:txBody>
          <a:bodyPr vert="horz" wrap="square" lIns="0" tIns="11206" rIns="0" bIns="0" rtlCol="0">
            <a:spAutoFit/>
          </a:bodyPr>
          <a:lstStyle/>
          <a:p>
            <a:pPr marR="4483" algn="r">
              <a:spcBef>
                <a:spcPts val="88"/>
              </a:spcBef>
            </a:pPr>
            <a:r>
              <a:rPr sz="794" spc="-26">
                <a:solidFill>
                  <a:srgbClr val="585858"/>
                </a:solidFill>
                <a:latin typeface="Lucida Sans"/>
                <a:cs typeface="Lucida Sans"/>
              </a:rPr>
              <a:t>Classroom/Academic</a:t>
            </a:r>
            <a:endParaRPr sz="794">
              <a:latin typeface="Lucida Sans"/>
              <a:cs typeface="Lucida Sans"/>
            </a:endParaRPr>
          </a:p>
          <a:p>
            <a:pPr marR="4483" algn="r"/>
            <a:r>
              <a:rPr sz="794" spc="-9">
                <a:solidFill>
                  <a:srgbClr val="585858"/>
                </a:solidFill>
                <a:latin typeface="Lucida Sans"/>
                <a:cs typeface="Lucida Sans"/>
              </a:rPr>
              <a:t>building</a:t>
            </a:r>
            <a:endParaRPr sz="794">
              <a:latin typeface="Lucida Sans"/>
              <a:cs typeface="Lucida Sans"/>
            </a:endParaRPr>
          </a:p>
        </p:txBody>
      </p:sp>
      <p:sp>
        <p:nvSpPr>
          <p:cNvPr id="22" name="object 22"/>
          <p:cNvSpPr txBox="1"/>
          <p:nvPr/>
        </p:nvSpPr>
        <p:spPr>
          <a:xfrm>
            <a:off x="7111253" y="2931459"/>
            <a:ext cx="100124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Residence</a:t>
            </a:r>
            <a:r>
              <a:rPr sz="794" spc="-13">
                <a:solidFill>
                  <a:srgbClr val="585858"/>
                </a:solidFill>
                <a:latin typeface="Lucida Sans"/>
                <a:cs typeface="Lucida Sans"/>
              </a:rPr>
              <a:t> </a:t>
            </a:r>
            <a:r>
              <a:rPr sz="794" spc="-18">
                <a:solidFill>
                  <a:srgbClr val="585858"/>
                </a:solidFill>
                <a:latin typeface="Lucida Sans"/>
                <a:cs typeface="Lucida Sans"/>
              </a:rPr>
              <a:t>hall/Dorm</a:t>
            </a:r>
            <a:endParaRPr sz="794">
              <a:latin typeface="Lucida Sans"/>
              <a:cs typeface="Lucida Sans"/>
            </a:endParaRPr>
          </a:p>
        </p:txBody>
      </p:sp>
      <p:sp>
        <p:nvSpPr>
          <p:cNvPr id="23" name="object 23"/>
          <p:cNvSpPr txBox="1"/>
          <p:nvPr/>
        </p:nvSpPr>
        <p:spPr>
          <a:xfrm>
            <a:off x="7211993" y="3402105"/>
            <a:ext cx="900392" cy="255741"/>
          </a:xfrm>
          <a:prstGeom prst="rect">
            <a:avLst/>
          </a:prstGeom>
        </p:spPr>
        <p:txBody>
          <a:bodyPr vert="horz" wrap="square" lIns="0" tIns="11206" rIns="0" bIns="0" rtlCol="0">
            <a:spAutoFit/>
          </a:bodyPr>
          <a:lstStyle/>
          <a:p>
            <a:pPr marR="4483" algn="r">
              <a:spcBef>
                <a:spcPts val="88"/>
              </a:spcBef>
            </a:pPr>
            <a:r>
              <a:rPr sz="794" spc="-22">
                <a:solidFill>
                  <a:srgbClr val="585858"/>
                </a:solidFill>
                <a:latin typeface="Lucida Sans"/>
                <a:cs typeface="Lucida Sans"/>
              </a:rPr>
              <a:t>Restaurant, bar, or</a:t>
            </a:r>
            <a:endParaRPr sz="794">
              <a:latin typeface="Lucida Sans"/>
              <a:cs typeface="Lucida Sans"/>
            </a:endParaRPr>
          </a:p>
          <a:p>
            <a:pPr marR="4483" algn="r"/>
            <a:r>
              <a:rPr sz="794" spc="-18">
                <a:solidFill>
                  <a:srgbClr val="585858"/>
                </a:solidFill>
                <a:latin typeface="Lucida Sans"/>
                <a:cs typeface="Lucida Sans"/>
              </a:rPr>
              <a:t>club</a:t>
            </a:r>
            <a:endParaRPr sz="794">
              <a:latin typeface="Lucida Sans"/>
              <a:cs typeface="Lucida Sans"/>
            </a:endParaRPr>
          </a:p>
        </p:txBody>
      </p:sp>
      <p:sp>
        <p:nvSpPr>
          <p:cNvPr id="24" name="object 24"/>
          <p:cNvSpPr txBox="1"/>
          <p:nvPr/>
        </p:nvSpPr>
        <p:spPr>
          <a:xfrm>
            <a:off x="7145766" y="3990414"/>
            <a:ext cx="967068"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Off</a:t>
            </a:r>
            <a:r>
              <a:rPr sz="794" spc="-35">
                <a:solidFill>
                  <a:srgbClr val="585858"/>
                </a:solidFill>
                <a:latin typeface="Lucida Sans"/>
                <a:cs typeface="Lucida Sans"/>
              </a:rPr>
              <a:t> </a:t>
            </a:r>
            <a:r>
              <a:rPr sz="794" spc="-22">
                <a:solidFill>
                  <a:srgbClr val="585858"/>
                </a:solidFill>
                <a:latin typeface="Lucida Sans"/>
                <a:cs typeface="Lucida Sans"/>
              </a:rPr>
              <a:t>campus</a:t>
            </a:r>
            <a:r>
              <a:rPr sz="794" spc="-31">
                <a:solidFill>
                  <a:srgbClr val="585858"/>
                </a:solidFill>
                <a:latin typeface="Lucida Sans"/>
                <a:cs typeface="Lucida Sans"/>
              </a:rPr>
              <a:t> </a:t>
            </a:r>
            <a:r>
              <a:rPr sz="794" spc="-18">
                <a:solidFill>
                  <a:srgbClr val="585858"/>
                </a:solidFill>
                <a:latin typeface="Lucida Sans"/>
                <a:cs typeface="Lucida Sans"/>
              </a:rPr>
              <a:t>housing</a:t>
            </a:r>
            <a:endParaRPr sz="794">
              <a:latin typeface="Lucida Sans"/>
              <a:cs typeface="Lucida Sans"/>
            </a:endParaRPr>
          </a:p>
        </p:txBody>
      </p:sp>
      <p:graphicFrame>
        <p:nvGraphicFramePr>
          <p:cNvPr id="25" name="object 25"/>
          <p:cNvGraphicFramePr>
            <a:graphicFrameLocks noGrp="1"/>
          </p:cNvGraphicFramePr>
          <p:nvPr>
            <p:extLst>
              <p:ext uri="{D42A27DB-BD31-4B8C-83A1-F6EECF244321}">
                <p14:modId xmlns:p14="http://schemas.microsoft.com/office/powerpoint/2010/main" val="812026883"/>
              </p:ext>
            </p:extLst>
          </p:nvPr>
        </p:nvGraphicFramePr>
        <p:xfrm>
          <a:off x="7150024" y="4456919"/>
          <a:ext cx="1432111" cy="1387524"/>
        </p:xfrm>
        <a:graphic>
          <a:graphicData uri="http://schemas.openxmlformats.org/drawingml/2006/table">
            <a:tbl>
              <a:tblPr firstRow="1" bandRow="1">
                <a:tableStyleId>{2D5ABB26-0587-4C30-8999-92F81FD0307C}</a:tableStyleId>
              </a:tblPr>
              <a:tblGrid>
                <a:gridCol w="1080807">
                  <a:extLst>
                    <a:ext uri="{9D8B030D-6E8A-4147-A177-3AD203B41FA5}">
                      <a16:colId xmlns:a16="http://schemas.microsoft.com/office/drawing/2014/main" val="20000"/>
                    </a:ext>
                  </a:extLst>
                </a:gridCol>
                <a:gridCol w="351304">
                  <a:extLst>
                    <a:ext uri="{9D8B030D-6E8A-4147-A177-3AD203B41FA5}">
                      <a16:colId xmlns:a16="http://schemas.microsoft.com/office/drawing/2014/main" val="20001"/>
                    </a:ext>
                  </a:extLst>
                </a:gridCol>
              </a:tblGrid>
              <a:tr h="258296">
                <a:tc>
                  <a:txBody>
                    <a:bodyPr/>
                    <a:lstStyle/>
                    <a:p>
                      <a:pPr marL="31750" marR="138430" indent="285115">
                        <a:lnSpc>
                          <a:spcPct val="100000"/>
                        </a:lnSpc>
                        <a:spcBef>
                          <a:spcPts val="45"/>
                        </a:spcBef>
                      </a:pPr>
                      <a:r>
                        <a:rPr sz="800" spc="-10">
                          <a:solidFill>
                            <a:srgbClr val="585858"/>
                          </a:solidFill>
                          <a:latin typeface="Lucida Sans"/>
                          <a:cs typeface="Lucida Sans"/>
                        </a:rPr>
                        <a:t>Space</a:t>
                      </a:r>
                      <a:r>
                        <a:rPr sz="800" spc="-55">
                          <a:solidFill>
                            <a:srgbClr val="585858"/>
                          </a:solidFill>
                          <a:latin typeface="Lucida Sans"/>
                          <a:cs typeface="Lucida Sans"/>
                        </a:rPr>
                        <a:t> </a:t>
                      </a:r>
                      <a:r>
                        <a:rPr sz="800" spc="-20">
                          <a:solidFill>
                            <a:srgbClr val="585858"/>
                          </a:solidFill>
                          <a:latin typeface="Lucida Sans"/>
                          <a:cs typeface="Lucida Sans"/>
                        </a:rPr>
                        <a:t>used</a:t>
                      </a:r>
                      <a:r>
                        <a:rPr sz="800" spc="-50">
                          <a:solidFill>
                            <a:srgbClr val="585858"/>
                          </a:solidFill>
                          <a:latin typeface="Lucida Sans"/>
                          <a:cs typeface="Lucida Sans"/>
                        </a:rPr>
                        <a:t> </a:t>
                      </a:r>
                      <a:r>
                        <a:rPr sz="800" spc="-25">
                          <a:solidFill>
                            <a:srgbClr val="585858"/>
                          </a:solidFill>
                          <a:latin typeface="Lucida Sans"/>
                          <a:cs typeface="Lucida Sans"/>
                        </a:rPr>
                        <a:t>by student</a:t>
                      </a:r>
                      <a:r>
                        <a:rPr sz="800" spc="-40">
                          <a:solidFill>
                            <a:srgbClr val="585858"/>
                          </a:solidFill>
                          <a:latin typeface="Lucida Sans"/>
                          <a:cs typeface="Lucida Sans"/>
                        </a:rPr>
                        <a:t> org.</a:t>
                      </a:r>
                      <a:r>
                        <a:rPr sz="800" spc="-35">
                          <a:solidFill>
                            <a:srgbClr val="585858"/>
                          </a:solidFill>
                          <a:latin typeface="Lucida Sans"/>
                          <a:cs typeface="Lucida Sans"/>
                        </a:rPr>
                        <a:t> </a:t>
                      </a:r>
                      <a:r>
                        <a:rPr sz="800">
                          <a:solidFill>
                            <a:srgbClr val="585858"/>
                          </a:solidFill>
                          <a:latin typeface="Lucida Sans"/>
                          <a:cs typeface="Lucida Sans"/>
                        </a:rPr>
                        <a:t>or</a:t>
                      </a:r>
                      <a:r>
                        <a:rPr sz="800" spc="-35">
                          <a:solidFill>
                            <a:srgbClr val="585858"/>
                          </a:solidFill>
                          <a:latin typeface="Lucida Sans"/>
                          <a:cs typeface="Lucida Sans"/>
                        </a:rPr>
                        <a:t> </a:t>
                      </a:r>
                      <a:r>
                        <a:rPr sz="800" spc="-25">
                          <a:solidFill>
                            <a:srgbClr val="585858"/>
                          </a:solidFill>
                          <a:latin typeface="Lucida Sans"/>
                          <a:cs typeface="Lucida Sans"/>
                        </a:rPr>
                        <a:t>club</a:t>
                      </a:r>
                      <a:endParaRPr sz="800">
                        <a:latin typeface="Lucida Sans"/>
                        <a:cs typeface="Lucida Sans"/>
                      </a:endParaRPr>
                    </a:p>
                  </a:txBody>
                  <a:tcPr marL="0" marR="0" marT="5043" marB="0">
                    <a:solidFill>
                      <a:srgbClr val="F7F7F7"/>
                    </a:solidFill>
                  </a:tcPr>
                </a:tc>
                <a:tc>
                  <a:txBody>
                    <a:bodyPr/>
                    <a:lstStyle/>
                    <a:p>
                      <a:pPr marL="213995">
                        <a:lnSpc>
                          <a:spcPct val="100000"/>
                        </a:lnSpc>
                        <a:spcBef>
                          <a:spcPts val="525"/>
                        </a:spcBef>
                      </a:pPr>
                      <a:r>
                        <a:rPr sz="900" spc="-25">
                          <a:solidFill>
                            <a:srgbClr val="585858"/>
                          </a:solidFill>
                          <a:latin typeface="Arial"/>
                          <a:cs typeface="Arial"/>
                        </a:rPr>
                        <a:t>3%</a:t>
                      </a:r>
                      <a:endParaRPr sz="900">
                        <a:latin typeface="Arial"/>
                        <a:cs typeface="Arial"/>
                      </a:endParaRPr>
                    </a:p>
                  </a:txBody>
                  <a:tcPr marL="0" marR="0" marT="58831" marB="0">
                    <a:solidFill>
                      <a:srgbClr val="2D89B0"/>
                    </a:solidFill>
                  </a:tcPr>
                </a:tc>
                <a:extLst>
                  <a:ext uri="{0D108BD9-81ED-4DB2-BD59-A6C34878D82A}">
                    <a16:rowId xmlns:a16="http://schemas.microsoft.com/office/drawing/2014/main" val="10000"/>
                  </a:ext>
                </a:extLst>
              </a:tr>
              <a:tr h="513229">
                <a:tc>
                  <a:txBody>
                    <a:bodyPr/>
                    <a:lstStyle/>
                    <a:p>
                      <a:pPr>
                        <a:lnSpc>
                          <a:spcPct val="100000"/>
                        </a:lnSpc>
                      </a:pPr>
                      <a:endParaRPr sz="800">
                        <a:latin typeface="Times New Roman"/>
                        <a:cs typeface="Times New Roman"/>
                      </a:endParaRPr>
                    </a:p>
                    <a:p>
                      <a:pPr>
                        <a:lnSpc>
                          <a:spcPct val="100000"/>
                        </a:lnSpc>
                        <a:spcBef>
                          <a:spcPts val="935"/>
                        </a:spcBef>
                      </a:pPr>
                      <a:endParaRPr sz="800">
                        <a:latin typeface="Times New Roman"/>
                        <a:cs typeface="Times New Roman"/>
                      </a:endParaRPr>
                    </a:p>
                    <a:p>
                      <a:pPr marR="139065" algn="r">
                        <a:lnSpc>
                          <a:spcPct val="100000"/>
                        </a:lnSpc>
                      </a:pPr>
                      <a:r>
                        <a:rPr sz="800" spc="-20">
                          <a:solidFill>
                            <a:srgbClr val="585858"/>
                          </a:solidFill>
                          <a:latin typeface="Lucida Sans"/>
                          <a:cs typeface="Lucida Sans"/>
                        </a:rPr>
                        <a:t>Fraternity </a:t>
                      </a:r>
                      <a:r>
                        <a:rPr sz="800" spc="-10">
                          <a:solidFill>
                            <a:srgbClr val="585858"/>
                          </a:solidFill>
                          <a:latin typeface="Lucida Sans"/>
                          <a:cs typeface="Lucida Sans"/>
                        </a:rPr>
                        <a:t>house</a:t>
                      </a:r>
                      <a:endParaRPr sz="800">
                        <a:latin typeface="Lucida Sans"/>
                        <a:cs typeface="Lucida Sans"/>
                      </a:endParaRPr>
                    </a:p>
                  </a:txBody>
                  <a:tcPr marL="0" marR="0" marT="0" marB="0">
                    <a:solidFill>
                      <a:srgbClr val="F7F7F7"/>
                    </a:solidFill>
                  </a:tcPr>
                </a:tc>
                <a:tc>
                  <a:txBody>
                    <a:bodyPr/>
                    <a:lstStyle/>
                    <a:p>
                      <a:pPr>
                        <a:lnSpc>
                          <a:spcPct val="100000"/>
                        </a:lnSpc>
                      </a:pPr>
                      <a:endParaRPr sz="900">
                        <a:latin typeface="Times New Roman"/>
                        <a:cs typeface="Times New Roman"/>
                      </a:endParaRPr>
                    </a:p>
                    <a:p>
                      <a:pPr>
                        <a:lnSpc>
                          <a:spcPct val="100000"/>
                        </a:lnSpc>
                        <a:spcBef>
                          <a:spcPts val="765"/>
                        </a:spcBef>
                      </a:pPr>
                      <a:endParaRPr sz="900">
                        <a:latin typeface="Times New Roman"/>
                        <a:cs typeface="Times New Roman"/>
                      </a:endParaRPr>
                    </a:p>
                    <a:p>
                      <a:pPr marL="90170">
                        <a:lnSpc>
                          <a:spcPct val="100000"/>
                        </a:lnSpc>
                      </a:pPr>
                      <a:r>
                        <a:rPr sz="900" spc="-25">
                          <a:solidFill>
                            <a:srgbClr val="585858"/>
                          </a:solidFill>
                          <a:latin typeface="Arial"/>
                          <a:cs typeface="Arial"/>
                        </a:rPr>
                        <a:t>1%</a:t>
                      </a:r>
                      <a:endParaRPr sz="900">
                        <a:latin typeface="Arial"/>
                        <a:cs typeface="Arial"/>
                      </a:endParaRPr>
                    </a:p>
                  </a:txBody>
                  <a:tcPr marL="0" marR="0" marT="0" marB="0">
                    <a:solidFill>
                      <a:srgbClr val="F7F7F7"/>
                    </a:solidFill>
                  </a:tcPr>
                </a:tc>
                <a:extLst>
                  <a:ext uri="{0D108BD9-81ED-4DB2-BD59-A6C34878D82A}">
                    <a16:rowId xmlns:a16="http://schemas.microsoft.com/office/drawing/2014/main" val="10001"/>
                  </a:ext>
                </a:extLst>
              </a:tr>
              <a:tr h="482974">
                <a:tc>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45"/>
                        </a:spcBef>
                      </a:pPr>
                      <a:endParaRPr sz="800">
                        <a:latin typeface="Times New Roman"/>
                        <a:cs typeface="Times New Roman"/>
                      </a:endParaRPr>
                    </a:p>
                    <a:p>
                      <a:pPr marR="139065" algn="r">
                        <a:lnSpc>
                          <a:spcPts val="1065"/>
                        </a:lnSpc>
                      </a:pPr>
                      <a:r>
                        <a:rPr sz="800" spc="-20">
                          <a:solidFill>
                            <a:srgbClr val="585858"/>
                          </a:solidFill>
                          <a:latin typeface="Lucida Sans"/>
                          <a:cs typeface="Lucida Sans"/>
                        </a:rPr>
                        <a:t>Sorority</a:t>
                      </a:r>
                      <a:r>
                        <a:rPr sz="800" spc="-15">
                          <a:solidFill>
                            <a:srgbClr val="585858"/>
                          </a:solidFill>
                          <a:latin typeface="Lucida Sans"/>
                          <a:cs typeface="Lucida Sans"/>
                        </a:rPr>
                        <a:t> </a:t>
                      </a:r>
                      <a:r>
                        <a:rPr sz="800" spc="-10">
                          <a:solidFill>
                            <a:srgbClr val="585858"/>
                          </a:solidFill>
                          <a:latin typeface="Lucida Sans"/>
                          <a:cs typeface="Lucida Sans"/>
                        </a:rPr>
                        <a:t>house</a:t>
                      </a:r>
                      <a:endParaRPr sz="800">
                        <a:latin typeface="Lucida Sans"/>
                        <a:cs typeface="Lucida Sans"/>
                      </a:endParaRPr>
                    </a:p>
                  </a:txBody>
                  <a:tcPr marL="0" marR="0" marT="0" marB="0">
                    <a:solidFill>
                      <a:srgbClr val="F7F7F7"/>
                    </a:solidFill>
                  </a:tcPr>
                </a:tc>
                <a:tc>
                  <a:txBody>
                    <a:bodyPr/>
                    <a:lstStyle/>
                    <a:p>
                      <a:pPr>
                        <a:lnSpc>
                          <a:spcPct val="100000"/>
                        </a:lnSpc>
                      </a:pPr>
                      <a:endParaRPr sz="900">
                        <a:latin typeface="Times New Roman"/>
                        <a:cs typeface="Times New Roman"/>
                      </a:endParaRPr>
                    </a:p>
                    <a:p>
                      <a:pPr>
                        <a:lnSpc>
                          <a:spcPct val="100000"/>
                        </a:lnSpc>
                        <a:spcBef>
                          <a:spcPts val="715"/>
                        </a:spcBef>
                      </a:pPr>
                      <a:endParaRPr sz="900">
                        <a:latin typeface="Times New Roman"/>
                        <a:cs typeface="Times New Roman"/>
                      </a:endParaRPr>
                    </a:p>
                    <a:p>
                      <a:pPr marL="42545">
                        <a:lnSpc>
                          <a:spcPts val="1200"/>
                        </a:lnSpc>
                      </a:pPr>
                      <a:r>
                        <a:rPr sz="900" spc="-25">
                          <a:solidFill>
                            <a:srgbClr val="585858"/>
                          </a:solidFill>
                          <a:latin typeface="Arial"/>
                          <a:cs typeface="Arial"/>
                        </a:rPr>
                        <a:t>0%</a:t>
                      </a:r>
                      <a:endParaRPr sz="900">
                        <a:latin typeface="Arial"/>
                        <a:cs typeface="Arial"/>
                      </a:endParaRPr>
                    </a:p>
                  </a:txBody>
                  <a:tcPr marL="0" marR="0" marT="0" marB="0">
                    <a:solidFill>
                      <a:srgbClr val="F7F7F7"/>
                    </a:solidFill>
                  </a:tcPr>
                </a:tc>
                <a:extLst>
                  <a:ext uri="{0D108BD9-81ED-4DB2-BD59-A6C34878D82A}">
                    <a16:rowId xmlns:a16="http://schemas.microsoft.com/office/drawing/2014/main" val="10002"/>
                  </a:ext>
                </a:extLst>
              </a:tr>
            </a:tbl>
          </a:graphicData>
        </a:graphic>
      </p:graphicFrame>
      <p:sp>
        <p:nvSpPr>
          <p:cNvPr id="26" name="object 26"/>
          <p:cNvSpPr txBox="1"/>
          <p:nvPr/>
        </p:nvSpPr>
        <p:spPr>
          <a:xfrm>
            <a:off x="669291" y="977153"/>
            <a:ext cx="5181078" cy="1484860"/>
          </a:xfrm>
          <a:prstGeom prst="rect">
            <a:avLst/>
          </a:prstGeom>
        </p:spPr>
        <p:txBody>
          <a:bodyPr vert="horz" wrap="square" lIns="0" tIns="11206" rIns="0" bIns="0" rtlCol="0">
            <a:spAutoFit/>
          </a:bodyPr>
          <a:lstStyle/>
          <a:p>
            <a:pPr marL="11206" marR="388305">
              <a:lnSpc>
                <a:spcPct val="108300"/>
              </a:lnSpc>
              <a:spcBef>
                <a:spcPts val="88"/>
              </a:spcBef>
            </a:pPr>
            <a:r>
              <a:rPr sz="2400" spc="-150">
                <a:solidFill>
                  <a:srgbClr val="063D5E"/>
                </a:solidFill>
                <a:latin typeface="Arial Black"/>
                <a:cs typeface="Arial Black"/>
              </a:rPr>
              <a:t>Locations</a:t>
            </a:r>
            <a:r>
              <a:rPr sz="2400" spc="-124">
                <a:solidFill>
                  <a:srgbClr val="063D5E"/>
                </a:solidFill>
                <a:latin typeface="Arial Black"/>
                <a:cs typeface="Arial Black"/>
              </a:rPr>
              <a:t> </a:t>
            </a:r>
            <a:r>
              <a:rPr sz="2400" spc="-93">
                <a:solidFill>
                  <a:srgbClr val="063D5E"/>
                </a:solidFill>
                <a:latin typeface="Arial Black"/>
                <a:cs typeface="Arial Black"/>
              </a:rPr>
              <a:t>Where</a:t>
            </a:r>
            <a:r>
              <a:rPr sz="2400" spc="-124">
                <a:solidFill>
                  <a:srgbClr val="063D5E"/>
                </a:solidFill>
                <a:latin typeface="Arial Black"/>
                <a:cs typeface="Arial Black"/>
              </a:rPr>
              <a:t> </a:t>
            </a:r>
            <a:r>
              <a:rPr sz="2400" spc="-141">
                <a:solidFill>
                  <a:srgbClr val="063D5E"/>
                </a:solidFill>
                <a:latin typeface="Arial Black"/>
                <a:cs typeface="Arial Black"/>
              </a:rPr>
              <a:t>Sexual </a:t>
            </a:r>
            <a:r>
              <a:rPr sz="2400" spc="-124">
                <a:solidFill>
                  <a:srgbClr val="063D5E"/>
                </a:solidFill>
                <a:latin typeface="Arial Black"/>
                <a:cs typeface="Arial Black"/>
              </a:rPr>
              <a:t>Harassment</a:t>
            </a:r>
            <a:r>
              <a:rPr sz="2400" spc="-119">
                <a:solidFill>
                  <a:srgbClr val="063D5E"/>
                </a:solidFill>
                <a:latin typeface="Arial Black"/>
                <a:cs typeface="Arial Black"/>
              </a:rPr>
              <a:t> </a:t>
            </a:r>
            <a:r>
              <a:rPr sz="2400" spc="-9">
                <a:solidFill>
                  <a:srgbClr val="063D5E"/>
                </a:solidFill>
                <a:latin typeface="Arial Black"/>
                <a:cs typeface="Arial Black"/>
              </a:rPr>
              <a:t>Occurred</a:t>
            </a:r>
            <a:endParaRPr sz="2400">
              <a:latin typeface="Arial Black"/>
              <a:cs typeface="Arial Black"/>
            </a:endParaRPr>
          </a:p>
          <a:p>
            <a:pPr marL="11206" marR="4483">
              <a:lnSpc>
                <a:spcPct val="120800"/>
              </a:lnSpc>
              <a:spcBef>
                <a:spcPts val="1363"/>
              </a:spcBef>
            </a:pPr>
            <a:r>
              <a:rPr sz="1400" spc="-18">
                <a:solidFill>
                  <a:srgbClr val="242424"/>
                </a:solidFill>
                <a:latin typeface="Lucida Sans"/>
                <a:cs typeface="Lucida Sans"/>
              </a:rPr>
              <a:t>Students</a:t>
            </a:r>
            <a:r>
              <a:rPr sz="1400" spc="-40">
                <a:solidFill>
                  <a:srgbClr val="242424"/>
                </a:solidFill>
                <a:latin typeface="Lucida Sans"/>
                <a:cs typeface="Lucida Sans"/>
              </a:rPr>
              <a:t> </a:t>
            </a:r>
            <a:r>
              <a:rPr sz="1400" spc="-9">
                <a:solidFill>
                  <a:srgbClr val="242424"/>
                </a:solidFill>
                <a:latin typeface="Lucida Sans"/>
                <a:cs typeface="Lucida Sans"/>
              </a:rPr>
              <a:t>who</a:t>
            </a:r>
            <a:r>
              <a:rPr sz="1400" spc="-40">
                <a:solidFill>
                  <a:srgbClr val="242424"/>
                </a:solidFill>
                <a:latin typeface="Lucida Sans"/>
                <a:cs typeface="Lucida Sans"/>
              </a:rPr>
              <a:t> </a:t>
            </a:r>
            <a:r>
              <a:rPr sz="1400" spc="-22">
                <a:solidFill>
                  <a:srgbClr val="242424"/>
                </a:solidFill>
                <a:latin typeface="Lucida Sans"/>
                <a:cs typeface="Lucida Sans"/>
              </a:rPr>
              <a:t>experienced</a:t>
            </a:r>
            <a:r>
              <a:rPr sz="1400" spc="-40">
                <a:solidFill>
                  <a:srgbClr val="242424"/>
                </a:solidFill>
                <a:latin typeface="Lucida Sans"/>
                <a:cs typeface="Lucida Sans"/>
              </a:rPr>
              <a:t> </a:t>
            </a:r>
            <a:r>
              <a:rPr sz="1400" spc="-35">
                <a:solidFill>
                  <a:srgbClr val="242424"/>
                </a:solidFill>
                <a:latin typeface="Lucida Sans"/>
                <a:cs typeface="Lucida Sans"/>
              </a:rPr>
              <a:t>sexual</a:t>
            </a:r>
            <a:r>
              <a:rPr sz="1400" spc="-40">
                <a:solidFill>
                  <a:srgbClr val="242424"/>
                </a:solidFill>
                <a:latin typeface="Lucida Sans"/>
                <a:cs typeface="Lucida Sans"/>
              </a:rPr>
              <a:t> </a:t>
            </a:r>
            <a:r>
              <a:rPr sz="1400" spc="-22">
                <a:solidFill>
                  <a:srgbClr val="242424"/>
                </a:solidFill>
                <a:latin typeface="Lucida Sans"/>
                <a:cs typeface="Lucida Sans"/>
              </a:rPr>
              <a:t>harassment</a:t>
            </a:r>
            <a:r>
              <a:rPr sz="1400" spc="-40">
                <a:solidFill>
                  <a:srgbClr val="242424"/>
                </a:solidFill>
                <a:latin typeface="Lucida Sans"/>
                <a:cs typeface="Lucida Sans"/>
              </a:rPr>
              <a:t> </a:t>
            </a:r>
            <a:r>
              <a:rPr sz="1400" spc="-35">
                <a:solidFill>
                  <a:srgbClr val="242424"/>
                </a:solidFill>
                <a:latin typeface="Lucida Sans"/>
                <a:cs typeface="Lucida Sans"/>
              </a:rPr>
              <a:t>in</a:t>
            </a:r>
            <a:r>
              <a:rPr sz="1400" spc="-40">
                <a:solidFill>
                  <a:srgbClr val="242424"/>
                </a:solidFill>
                <a:latin typeface="Lucida Sans"/>
                <a:cs typeface="Lucida Sans"/>
              </a:rPr>
              <a:t> </a:t>
            </a:r>
            <a:r>
              <a:rPr sz="1400" spc="-9">
                <a:solidFill>
                  <a:srgbClr val="242424"/>
                </a:solidFill>
                <a:latin typeface="Lucida Sans"/>
                <a:cs typeface="Lucida Sans"/>
              </a:rPr>
              <a:t>the</a:t>
            </a:r>
            <a:r>
              <a:rPr sz="1400" spc="-40">
                <a:solidFill>
                  <a:srgbClr val="242424"/>
                </a:solidFill>
                <a:latin typeface="Lucida Sans"/>
                <a:cs typeface="Lucida Sans"/>
              </a:rPr>
              <a:t> </a:t>
            </a:r>
            <a:r>
              <a:rPr sz="1400" spc="-18">
                <a:solidFill>
                  <a:srgbClr val="242424"/>
                </a:solidFill>
                <a:latin typeface="Lucida Sans"/>
                <a:cs typeface="Lucida Sans"/>
              </a:rPr>
              <a:t>past </a:t>
            </a:r>
            <a:r>
              <a:rPr sz="1400">
                <a:solidFill>
                  <a:srgbClr val="242424"/>
                </a:solidFill>
                <a:latin typeface="Lucida Sans"/>
                <a:cs typeface="Lucida Sans"/>
              </a:rPr>
              <a:t>year</a:t>
            </a:r>
            <a:r>
              <a:rPr sz="1400" spc="-57">
                <a:solidFill>
                  <a:srgbClr val="242424"/>
                </a:solidFill>
                <a:latin typeface="Lucida Sans"/>
                <a:cs typeface="Lucida Sans"/>
              </a:rPr>
              <a:t> </a:t>
            </a:r>
            <a:r>
              <a:rPr sz="1400">
                <a:solidFill>
                  <a:srgbClr val="242424"/>
                </a:solidFill>
                <a:latin typeface="Lucida Sans"/>
                <a:cs typeface="Lucida Sans"/>
              </a:rPr>
              <a:t>were</a:t>
            </a:r>
            <a:r>
              <a:rPr sz="1400" spc="-57">
                <a:solidFill>
                  <a:srgbClr val="242424"/>
                </a:solidFill>
                <a:latin typeface="Lucida Sans"/>
                <a:cs typeface="Lucida Sans"/>
              </a:rPr>
              <a:t> </a:t>
            </a:r>
            <a:r>
              <a:rPr sz="1400" spc="-26">
                <a:solidFill>
                  <a:srgbClr val="242424"/>
                </a:solidFill>
                <a:latin typeface="Lucida Sans"/>
                <a:cs typeface="Lucida Sans"/>
              </a:rPr>
              <a:t>asked</a:t>
            </a:r>
            <a:r>
              <a:rPr sz="1400" spc="-57">
                <a:solidFill>
                  <a:srgbClr val="242424"/>
                </a:solidFill>
                <a:latin typeface="Lucida Sans"/>
                <a:cs typeface="Lucida Sans"/>
              </a:rPr>
              <a:t> </a:t>
            </a:r>
            <a:r>
              <a:rPr sz="1400" spc="-18">
                <a:solidFill>
                  <a:srgbClr val="242424"/>
                </a:solidFill>
                <a:latin typeface="Lucida Sans"/>
                <a:cs typeface="Lucida Sans"/>
              </a:rPr>
              <a:t>about</a:t>
            </a:r>
            <a:r>
              <a:rPr sz="1400" spc="-57">
                <a:solidFill>
                  <a:srgbClr val="242424"/>
                </a:solidFill>
                <a:latin typeface="Lucida Sans"/>
                <a:cs typeface="Lucida Sans"/>
              </a:rPr>
              <a:t> </a:t>
            </a:r>
            <a:r>
              <a:rPr sz="1400">
                <a:solidFill>
                  <a:srgbClr val="242424"/>
                </a:solidFill>
                <a:latin typeface="Lucida Sans"/>
                <a:cs typeface="Lucida Sans"/>
              </a:rPr>
              <a:t>where</a:t>
            </a:r>
            <a:r>
              <a:rPr sz="1400" spc="-57">
                <a:solidFill>
                  <a:srgbClr val="242424"/>
                </a:solidFill>
                <a:latin typeface="Lucida Sans"/>
                <a:cs typeface="Lucida Sans"/>
              </a:rPr>
              <a:t> </a:t>
            </a:r>
            <a:r>
              <a:rPr sz="1400" spc="-9">
                <a:solidFill>
                  <a:srgbClr val="242424"/>
                </a:solidFill>
                <a:latin typeface="Lucida Sans"/>
                <a:cs typeface="Lucida Sans"/>
              </a:rPr>
              <a:t>the</a:t>
            </a:r>
            <a:r>
              <a:rPr sz="1400" spc="-57">
                <a:solidFill>
                  <a:srgbClr val="242424"/>
                </a:solidFill>
                <a:latin typeface="Lucida Sans"/>
                <a:cs typeface="Lucida Sans"/>
              </a:rPr>
              <a:t> </a:t>
            </a:r>
            <a:r>
              <a:rPr sz="1400" spc="-26">
                <a:solidFill>
                  <a:srgbClr val="242424"/>
                </a:solidFill>
                <a:latin typeface="Lucida Sans"/>
                <a:cs typeface="Lucida Sans"/>
              </a:rPr>
              <a:t>incident</a:t>
            </a:r>
            <a:r>
              <a:rPr sz="1400" spc="-57">
                <a:solidFill>
                  <a:srgbClr val="242424"/>
                </a:solidFill>
                <a:latin typeface="Lucida Sans"/>
                <a:cs typeface="Lucida Sans"/>
              </a:rPr>
              <a:t> </a:t>
            </a:r>
            <a:r>
              <a:rPr sz="1400" spc="-31">
                <a:solidFill>
                  <a:srgbClr val="242424"/>
                </a:solidFill>
                <a:latin typeface="Lucida Sans"/>
                <a:cs typeface="Lucida Sans"/>
              </a:rPr>
              <a:t>took</a:t>
            </a:r>
            <a:r>
              <a:rPr sz="1400" spc="-57">
                <a:solidFill>
                  <a:srgbClr val="242424"/>
                </a:solidFill>
                <a:latin typeface="Lucida Sans"/>
                <a:cs typeface="Lucida Sans"/>
              </a:rPr>
              <a:t> </a:t>
            </a:r>
            <a:r>
              <a:rPr sz="1400" spc="-9">
                <a:solidFill>
                  <a:srgbClr val="242424"/>
                </a:solidFill>
                <a:latin typeface="Lucida Sans"/>
                <a:cs typeface="Lucida Sans"/>
              </a:rPr>
              <a:t>place.</a:t>
            </a:r>
            <a:endParaRPr sz="1400">
              <a:latin typeface="Lucida Sans"/>
              <a:cs typeface="Lucida Sans"/>
            </a:endParaRPr>
          </a:p>
        </p:txBody>
      </p:sp>
      <p:sp>
        <p:nvSpPr>
          <p:cNvPr id="27" name="object 27"/>
          <p:cNvSpPr txBox="1"/>
          <p:nvPr/>
        </p:nvSpPr>
        <p:spPr>
          <a:xfrm>
            <a:off x="665997" y="2568242"/>
            <a:ext cx="4971805" cy="768254"/>
          </a:xfrm>
          <a:prstGeom prst="rect">
            <a:avLst/>
          </a:prstGeom>
        </p:spPr>
        <p:txBody>
          <a:bodyPr vert="horz" wrap="square" lIns="0" tIns="11206" rIns="0" bIns="0" rtlCol="0">
            <a:spAutoFit/>
          </a:bodyPr>
          <a:lstStyle/>
          <a:p>
            <a:pPr marL="11206" marR="4483" algn="just">
              <a:lnSpc>
                <a:spcPct val="120800"/>
              </a:lnSpc>
              <a:spcBef>
                <a:spcPts val="88"/>
              </a:spcBef>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26">
                <a:solidFill>
                  <a:srgbClr val="242424"/>
                </a:solidFill>
                <a:latin typeface="Lucida Sans"/>
                <a:cs typeface="Lucida Sans"/>
              </a:rPr>
              <a:t>indicated</a:t>
            </a:r>
            <a:r>
              <a:rPr sz="1400" spc="-35">
                <a:solidFill>
                  <a:srgbClr val="242424"/>
                </a:solidFill>
                <a:latin typeface="Lucida Sans"/>
                <a:cs typeface="Lucida Sans"/>
              </a:rPr>
              <a:t> </a:t>
            </a:r>
            <a:r>
              <a:rPr sz="1400" spc="-18">
                <a:solidFill>
                  <a:srgbClr val="242424"/>
                </a:solidFill>
                <a:latin typeface="Lucida Sans"/>
                <a:cs typeface="Lucida Sans"/>
              </a:rPr>
              <a:t>that</a:t>
            </a:r>
            <a:r>
              <a:rPr sz="1400" spc="-35">
                <a:solidFill>
                  <a:srgbClr val="242424"/>
                </a:solidFill>
                <a:latin typeface="Lucida Sans"/>
                <a:cs typeface="Lucida Sans"/>
              </a:rPr>
              <a:t> </a:t>
            </a:r>
            <a:r>
              <a:rPr sz="1400" spc="-22">
                <a:solidFill>
                  <a:srgbClr val="242424"/>
                </a:solidFill>
                <a:latin typeface="Lucida Sans"/>
                <a:cs typeface="Lucida Sans"/>
              </a:rPr>
              <a:t>the </a:t>
            </a:r>
            <a:r>
              <a:rPr sz="1400" spc="-26">
                <a:solidFill>
                  <a:srgbClr val="242424"/>
                </a:solidFill>
                <a:latin typeface="Lucida Sans"/>
                <a:cs typeface="Lucida Sans"/>
              </a:rPr>
              <a:t>incident</a:t>
            </a:r>
            <a:r>
              <a:rPr sz="1400" spc="-40">
                <a:solidFill>
                  <a:srgbClr val="242424"/>
                </a:solidFill>
                <a:latin typeface="Lucida Sans"/>
                <a:cs typeface="Lucida Sans"/>
              </a:rPr>
              <a:t> </a:t>
            </a:r>
            <a:r>
              <a:rPr sz="1400" spc="-22">
                <a:solidFill>
                  <a:srgbClr val="242424"/>
                </a:solidFill>
                <a:latin typeface="Lucida Sans"/>
                <a:cs typeface="Lucida Sans"/>
              </a:rPr>
              <a:t>occurred</a:t>
            </a:r>
            <a:r>
              <a:rPr sz="1400" spc="-40">
                <a:solidFill>
                  <a:srgbClr val="242424"/>
                </a:solidFill>
                <a:latin typeface="Lucida Sans"/>
                <a:cs typeface="Lucida Sans"/>
              </a:rPr>
              <a:t> </a:t>
            </a:r>
            <a:r>
              <a:rPr sz="1400" spc="-9">
                <a:solidFill>
                  <a:srgbClr val="242424"/>
                </a:solidFill>
                <a:latin typeface="Lucida Sans"/>
                <a:cs typeface="Lucida Sans"/>
              </a:rPr>
              <a:t>at</a:t>
            </a:r>
            <a:r>
              <a:rPr sz="1400" spc="-35">
                <a:solidFill>
                  <a:srgbClr val="242424"/>
                </a:solidFill>
                <a:latin typeface="Lucida Sans"/>
                <a:cs typeface="Lucida Sans"/>
              </a:rPr>
              <a:t> </a:t>
            </a:r>
            <a:r>
              <a:rPr sz="1400" spc="-18">
                <a:solidFill>
                  <a:srgbClr val="242424"/>
                </a:solidFill>
                <a:latin typeface="Lucida Sans"/>
                <a:cs typeface="Lucida Sans"/>
              </a:rPr>
              <a:t>another</a:t>
            </a:r>
            <a:r>
              <a:rPr sz="1400" spc="-40">
                <a:solidFill>
                  <a:srgbClr val="242424"/>
                </a:solidFill>
                <a:latin typeface="Lucida Sans"/>
                <a:cs typeface="Lucida Sans"/>
              </a:rPr>
              <a:t> </a:t>
            </a:r>
            <a:r>
              <a:rPr sz="1400" spc="-22">
                <a:solidFill>
                  <a:srgbClr val="242424"/>
                </a:solidFill>
                <a:latin typeface="Lucida Sans"/>
                <a:cs typeface="Lucida Sans"/>
              </a:rPr>
              <a:t>place</a:t>
            </a:r>
            <a:r>
              <a:rPr sz="1400" spc="-40">
                <a:solidFill>
                  <a:srgbClr val="242424"/>
                </a:solidFill>
                <a:latin typeface="Lucida Sans"/>
                <a:cs typeface="Lucida Sans"/>
              </a:rPr>
              <a:t> </a:t>
            </a:r>
            <a:r>
              <a:rPr sz="1400" spc="-26">
                <a:solidFill>
                  <a:srgbClr val="242424"/>
                </a:solidFill>
                <a:latin typeface="Lucida Sans"/>
                <a:cs typeface="Lucida Sans"/>
              </a:rPr>
              <a:t>(31%),</a:t>
            </a:r>
            <a:r>
              <a:rPr sz="1400" spc="-40">
                <a:solidFill>
                  <a:srgbClr val="242424"/>
                </a:solidFill>
                <a:latin typeface="Lucida Sans"/>
                <a:cs typeface="Lucida Sans"/>
              </a:rPr>
              <a:t> </a:t>
            </a:r>
            <a:r>
              <a:rPr sz="1400" spc="-22">
                <a:solidFill>
                  <a:srgbClr val="242424"/>
                </a:solidFill>
                <a:latin typeface="Lucida Sans"/>
                <a:cs typeface="Lucida Sans"/>
              </a:rPr>
              <a:t>online</a:t>
            </a:r>
            <a:r>
              <a:rPr sz="1400" spc="-40">
                <a:solidFill>
                  <a:srgbClr val="242424"/>
                </a:solidFill>
                <a:latin typeface="Lucida Sans"/>
                <a:cs typeface="Lucida Sans"/>
              </a:rPr>
              <a:t> </a:t>
            </a:r>
            <a:r>
              <a:rPr sz="1400" spc="-9">
                <a:solidFill>
                  <a:srgbClr val="242424"/>
                </a:solidFill>
                <a:latin typeface="Lucida Sans"/>
                <a:cs typeface="Lucida Sans"/>
              </a:rPr>
              <a:t>(21%) and</a:t>
            </a:r>
            <a:r>
              <a:rPr sz="1400" spc="-53">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26">
                <a:solidFill>
                  <a:srgbClr val="242424"/>
                </a:solidFill>
                <a:latin typeface="Lucida Sans"/>
                <a:cs typeface="Lucida Sans"/>
              </a:rPr>
              <a:t>classroom</a:t>
            </a:r>
            <a:r>
              <a:rPr sz="1400" spc="-53">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9">
                <a:solidFill>
                  <a:srgbClr val="242424"/>
                </a:solidFill>
                <a:latin typeface="Lucida Sans"/>
                <a:cs typeface="Lucida Sans"/>
              </a:rPr>
              <a:t>other</a:t>
            </a:r>
            <a:r>
              <a:rPr sz="1400" spc="-53">
                <a:solidFill>
                  <a:srgbClr val="242424"/>
                </a:solidFill>
                <a:latin typeface="Lucida Sans"/>
                <a:cs typeface="Lucida Sans"/>
              </a:rPr>
              <a:t> </a:t>
            </a:r>
            <a:r>
              <a:rPr sz="1400" spc="-22">
                <a:solidFill>
                  <a:srgbClr val="242424"/>
                </a:solidFill>
                <a:latin typeface="Lucida Sans"/>
                <a:cs typeface="Lucida Sans"/>
              </a:rPr>
              <a:t>academic</a:t>
            </a:r>
            <a:r>
              <a:rPr sz="1400" spc="-49">
                <a:solidFill>
                  <a:srgbClr val="242424"/>
                </a:solidFill>
                <a:latin typeface="Lucida Sans"/>
                <a:cs typeface="Lucida Sans"/>
              </a:rPr>
              <a:t> </a:t>
            </a:r>
            <a:r>
              <a:rPr sz="1400" spc="-40">
                <a:solidFill>
                  <a:srgbClr val="242424"/>
                </a:solidFill>
                <a:latin typeface="Lucida Sans"/>
                <a:cs typeface="Lucida Sans"/>
              </a:rPr>
              <a:t>building</a:t>
            </a:r>
            <a:r>
              <a:rPr sz="1400" spc="-71">
                <a:solidFill>
                  <a:srgbClr val="242424"/>
                </a:solidFill>
                <a:latin typeface="Lucida Sans"/>
                <a:cs typeface="Lucida Sans"/>
              </a:rPr>
              <a:t> </a:t>
            </a:r>
            <a:r>
              <a:rPr sz="1400" spc="-9">
                <a:solidFill>
                  <a:srgbClr val="242424"/>
                </a:solidFill>
                <a:latin typeface="Lucida Sans"/>
                <a:cs typeface="Lucida Sans"/>
              </a:rPr>
              <a:t>(15%).</a:t>
            </a:r>
            <a:endParaRPr sz="1400">
              <a:latin typeface="Lucida Sans"/>
              <a:cs typeface="Lucida Sans"/>
            </a:endParaRPr>
          </a:p>
        </p:txBody>
      </p:sp>
      <p:sp>
        <p:nvSpPr>
          <p:cNvPr id="28" name="object 28"/>
          <p:cNvSpPr txBox="1"/>
          <p:nvPr/>
        </p:nvSpPr>
        <p:spPr>
          <a:xfrm>
            <a:off x="665997" y="597892"/>
            <a:ext cx="2590800"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62">
                <a:solidFill>
                  <a:srgbClr val="B6B6B6"/>
                </a:solidFill>
                <a:latin typeface="Arial Black"/>
                <a:cs typeface="Arial Black"/>
              </a:rPr>
              <a:t> </a:t>
            </a:r>
            <a:r>
              <a:rPr sz="1235" spc="-141">
                <a:solidFill>
                  <a:srgbClr val="B6B6B6"/>
                </a:solidFill>
                <a:latin typeface="Arial Black"/>
                <a:cs typeface="Arial Black"/>
              </a:rPr>
              <a:t>HARASSMENT</a:t>
            </a:r>
            <a:r>
              <a:rPr sz="1235" spc="-57">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9">
                <a:solidFill>
                  <a:srgbClr val="B6B6B6"/>
                </a:solidFill>
                <a:latin typeface="Lucida Sans"/>
                <a:cs typeface="Lucida Sans"/>
              </a:rPr>
              <a:t>Locations</a:t>
            </a:r>
            <a:endParaRPr sz="1235">
              <a:latin typeface="Lucida Sans"/>
              <a:cs typeface="Lucida Sans"/>
            </a:endParaRPr>
          </a:p>
        </p:txBody>
      </p:sp>
      <p:sp>
        <p:nvSpPr>
          <p:cNvPr id="29" name="object 29"/>
          <p:cNvSpPr/>
          <p:nvPr/>
        </p:nvSpPr>
        <p:spPr>
          <a:xfrm>
            <a:off x="1" y="6602953"/>
            <a:ext cx="12192000"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30" name="object 30"/>
          <p:cNvSpPr txBox="1">
            <a:spLocks noGrp="1"/>
          </p:cNvSpPr>
          <p:nvPr>
            <p:ph type="ftr" sz="quarter" idx="5"/>
          </p:nvPr>
        </p:nvSpPr>
        <p:spPr>
          <a:xfrm>
            <a:off x="669290" y="7536819"/>
            <a:ext cx="3111500"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11206">
              <a:spcBef>
                <a:spcPts val="141"/>
              </a:spcBef>
            </a:pPr>
            <a:r>
              <a:rPr lang="en-US" spc="-20"/>
              <a:t>University</a:t>
            </a:r>
            <a:r>
              <a:rPr lang="en-US" spc="-30"/>
              <a:t> </a:t>
            </a:r>
            <a:r>
              <a:rPr lang="en-US" spc="-20"/>
              <a:t>of</a:t>
            </a:r>
            <a:r>
              <a:rPr lang="en-US" spc="-30"/>
              <a:t> </a:t>
            </a:r>
            <a:r>
              <a:rPr lang="en-US"/>
              <a:t>New</a:t>
            </a:r>
            <a:r>
              <a:rPr lang="en-US" spc="-25"/>
              <a:t> </a:t>
            </a:r>
            <a:r>
              <a:rPr lang="en-US" spc="-30"/>
              <a:t>Mexico</a:t>
            </a:r>
            <a:r>
              <a:rPr lang="en-US" spc="-40"/>
              <a:t> </a:t>
            </a:r>
            <a:r>
              <a:rPr lang="en-US" spc="-10"/>
              <a:t>Student</a:t>
            </a:r>
            <a:r>
              <a:rPr lang="en-US" spc="-30"/>
              <a:t> </a:t>
            </a:r>
            <a:r>
              <a:rPr lang="en-US" spc="-25"/>
              <a:t>Experience</a:t>
            </a:r>
            <a:r>
              <a:rPr lang="en-US" spc="-30"/>
              <a:t> </a:t>
            </a:r>
            <a:r>
              <a:rPr lang="en-US" spc="-10"/>
              <a:t>Survey</a:t>
            </a:r>
            <a:r>
              <a:rPr lang="en-US" spc="-45"/>
              <a:t> </a:t>
            </a:r>
            <a:r>
              <a:rPr lang="en-US" spc="-20"/>
              <a:t>2026</a:t>
            </a:r>
            <a:endParaRPr spc="-18"/>
          </a:p>
        </p:txBody>
      </p:sp>
      <p:sp>
        <p:nvSpPr>
          <p:cNvPr id="31" name="object 31"/>
          <p:cNvSpPr txBox="1">
            <a:spLocks noGrp="1"/>
          </p:cNvSpPr>
          <p:nvPr>
            <p:ph type="sldNum" sz="quarter" idx="7"/>
          </p:nvPr>
        </p:nvSpPr>
        <p:spPr>
          <a:xfrm>
            <a:off x="9619233" y="7527294"/>
            <a:ext cx="219709"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fld id="{81D60167-4931-47E6-BA6A-407CBD079E47}" type="slidenum">
              <a:rPr lang="en-US" spc="-25" smtClean="0"/>
              <a:pPr marL="38100">
                <a:spcBef>
                  <a:spcPts val="160"/>
                </a:spcBef>
              </a:pPr>
              <a:t>26</a:t>
            </a:fld>
            <a:endParaRPr spc="-22"/>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3">
            <a:extLst>
              <a:ext uri="{FF2B5EF4-FFF2-40B4-BE49-F238E27FC236}">
                <a16:creationId xmlns:a16="http://schemas.microsoft.com/office/drawing/2014/main" id="{69E38643-BAC6-4CD2-A08D-AF62CDEEEF31}"/>
              </a:ext>
            </a:extLst>
          </p:cNvPr>
          <p:cNvSpPr/>
          <p:nvPr/>
        </p:nvSpPr>
        <p:spPr>
          <a:xfrm>
            <a:off x="6544434" y="-114"/>
            <a:ext cx="5647565" cy="6858113"/>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2" name="object 2"/>
          <p:cNvSpPr/>
          <p:nvPr/>
        </p:nvSpPr>
        <p:spPr>
          <a:xfrm>
            <a:off x="1" y="6602953"/>
            <a:ext cx="12191998"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3" name="object 3"/>
          <p:cNvSpPr txBox="1"/>
          <p:nvPr/>
        </p:nvSpPr>
        <p:spPr>
          <a:xfrm>
            <a:off x="872446" y="549785"/>
            <a:ext cx="2609290"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62">
                <a:solidFill>
                  <a:srgbClr val="B6B6B6"/>
                </a:solidFill>
                <a:latin typeface="Arial Black"/>
                <a:cs typeface="Arial Black"/>
              </a:rPr>
              <a:t> </a:t>
            </a:r>
            <a:r>
              <a:rPr sz="1235" spc="-141">
                <a:solidFill>
                  <a:srgbClr val="B6B6B6"/>
                </a:solidFill>
                <a:latin typeface="Arial Black"/>
                <a:cs typeface="Arial Black"/>
              </a:rPr>
              <a:t>HARASSMENT</a:t>
            </a:r>
            <a:r>
              <a:rPr sz="1235" spc="-57">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9">
                <a:solidFill>
                  <a:srgbClr val="B6B6B6"/>
                </a:solidFill>
                <a:latin typeface="Lucida Sans"/>
                <a:cs typeface="Lucida Sans"/>
              </a:rPr>
              <a:t>Reporting</a:t>
            </a:r>
            <a:endParaRPr sz="1235">
              <a:latin typeface="Lucida Sans"/>
              <a:cs typeface="Lucida Sans"/>
            </a:endParaRPr>
          </a:p>
        </p:txBody>
      </p:sp>
      <p:sp>
        <p:nvSpPr>
          <p:cNvPr id="4" name="object 4" descr="$PPTXTitle"/>
          <p:cNvSpPr txBox="1">
            <a:spLocks noGrp="1"/>
          </p:cNvSpPr>
          <p:nvPr>
            <p:ph type="title"/>
          </p:nvPr>
        </p:nvSpPr>
        <p:spPr>
          <a:xfrm>
            <a:off x="872446" y="989654"/>
            <a:ext cx="5816688" cy="391548"/>
          </a:xfrm>
          <a:prstGeom prst="rect">
            <a:avLst/>
          </a:prstGeom>
        </p:spPr>
        <p:txBody>
          <a:bodyPr vert="horz" wrap="square" lIns="0" tIns="11206" rIns="0" bIns="0" rtlCol="0" anchor="ctr">
            <a:spAutoFit/>
          </a:bodyPr>
          <a:lstStyle/>
          <a:p>
            <a:pPr marL="11206" marR="4483">
              <a:lnSpc>
                <a:spcPct val="108300"/>
              </a:lnSpc>
              <a:spcBef>
                <a:spcPts val="88"/>
              </a:spcBef>
            </a:pPr>
            <a:r>
              <a:rPr sz="2400" spc="-110">
                <a:solidFill>
                  <a:srgbClr val="063D5E"/>
                </a:solidFill>
                <a:latin typeface="Arial Black" panose="020B0A04020102020204" pitchFamily="34" charset="0"/>
              </a:rPr>
              <a:t>Reporting</a:t>
            </a:r>
            <a:r>
              <a:rPr sz="2400" spc="-128">
                <a:solidFill>
                  <a:srgbClr val="063D5E"/>
                </a:solidFill>
                <a:latin typeface="Arial Black" panose="020B0A04020102020204" pitchFamily="34" charset="0"/>
              </a:rPr>
              <a:t> </a:t>
            </a:r>
            <a:r>
              <a:rPr sz="2400" spc="-22">
                <a:solidFill>
                  <a:srgbClr val="063D5E"/>
                </a:solidFill>
                <a:latin typeface="Arial Black" panose="020B0A04020102020204" pitchFamily="34" charset="0"/>
              </a:rPr>
              <a:t>of </a:t>
            </a:r>
            <a:r>
              <a:rPr sz="2400" spc="-168">
                <a:solidFill>
                  <a:srgbClr val="063D5E"/>
                </a:solidFill>
                <a:latin typeface="Arial Black" panose="020B0A04020102020204" pitchFamily="34" charset="0"/>
              </a:rPr>
              <a:t>Sexual</a:t>
            </a:r>
            <a:r>
              <a:rPr sz="2400" spc="-132">
                <a:solidFill>
                  <a:srgbClr val="063D5E"/>
                </a:solidFill>
                <a:latin typeface="Arial Black" panose="020B0A04020102020204" pitchFamily="34" charset="0"/>
              </a:rPr>
              <a:t> </a:t>
            </a:r>
            <a:r>
              <a:rPr sz="2400" spc="-115">
                <a:solidFill>
                  <a:srgbClr val="063D5E"/>
                </a:solidFill>
                <a:latin typeface="Arial Black" panose="020B0A04020102020204" pitchFamily="34" charset="0"/>
              </a:rPr>
              <a:t>Harassment</a:t>
            </a:r>
          </a:p>
        </p:txBody>
      </p:sp>
      <p:sp>
        <p:nvSpPr>
          <p:cNvPr id="5" name="object 5"/>
          <p:cNvSpPr txBox="1"/>
          <p:nvPr/>
        </p:nvSpPr>
        <p:spPr>
          <a:xfrm>
            <a:off x="872446" y="1675020"/>
            <a:ext cx="5080791" cy="756931"/>
          </a:xfrm>
          <a:prstGeom prst="rect">
            <a:avLst/>
          </a:prstGeom>
        </p:spPr>
        <p:txBody>
          <a:bodyPr vert="horz" wrap="square" lIns="0" tIns="44824" rIns="0" bIns="0" rtlCol="0">
            <a:spAutoFit/>
          </a:bodyPr>
          <a:lstStyle/>
          <a:p>
            <a:pPr marL="11206">
              <a:spcBef>
                <a:spcPts val="353"/>
              </a:spcBef>
            </a:pPr>
            <a:r>
              <a:rPr sz="1400" spc="-18">
                <a:solidFill>
                  <a:srgbClr val="242424"/>
                </a:solidFill>
                <a:latin typeface="Lucida Sans"/>
                <a:cs typeface="Lucida Sans"/>
              </a:rPr>
              <a:t>Students</a:t>
            </a:r>
            <a:r>
              <a:rPr sz="1400" spc="-44">
                <a:solidFill>
                  <a:srgbClr val="242424"/>
                </a:solidFill>
                <a:latin typeface="Lucida Sans"/>
                <a:cs typeface="Lucida Sans"/>
              </a:rPr>
              <a:t> </a:t>
            </a:r>
            <a:r>
              <a:rPr sz="1400" spc="-9">
                <a:solidFill>
                  <a:srgbClr val="242424"/>
                </a:solidFill>
                <a:latin typeface="Lucida Sans"/>
                <a:cs typeface="Lucida Sans"/>
              </a:rPr>
              <a:t>who</a:t>
            </a:r>
            <a:r>
              <a:rPr sz="1400" spc="-40">
                <a:solidFill>
                  <a:srgbClr val="242424"/>
                </a:solidFill>
                <a:latin typeface="Lucida Sans"/>
                <a:cs typeface="Lucida Sans"/>
              </a:rPr>
              <a:t> </a:t>
            </a:r>
            <a:r>
              <a:rPr sz="1400" spc="-22">
                <a:solidFill>
                  <a:srgbClr val="242424"/>
                </a:solidFill>
                <a:latin typeface="Lucida Sans"/>
                <a:cs typeface="Lucida Sans"/>
              </a:rPr>
              <a:t>experienced</a:t>
            </a:r>
            <a:r>
              <a:rPr sz="1400" spc="-40">
                <a:solidFill>
                  <a:srgbClr val="242424"/>
                </a:solidFill>
                <a:latin typeface="Lucida Sans"/>
                <a:cs typeface="Lucida Sans"/>
              </a:rPr>
              <a:t> </a:t>
            </a:r>
            <a:r>
              <a:rPr sz="1400" spc="-35">
                <a:solidFill>
                  <a:srgbClr val="242424"/>
                </a:solidFill>
                <a:latin typeface="Lucida Sans"/>
                <a:cs typeface="Lucida Sans"/>
              </a:rPr>
              <a:t>sexual</a:t>
            </a:r>
            <a:r>
              <a:rPr sz="1400" spc="-44">
                <a:solidFill>
                  <a:srgbClr val="242424"/>
                </a:solidFill>
                <a:latin typeface="Lucida Sans"/>
                <a:cs typeface="Lucida Sans"/>
              </a:rPr>
              <a:t> </a:t>
            </a:r>
            <a:r>
              <a:rPr sz="1400" spc="-9">
                <a:solidFill>
                  <a:srgbClr val="242424"/>
                </a:solidFill>
                <a:latin typeface="Lucida Sans"/>
                <a:cs typeface="Lucida Sans"/>
              </a:rPr>
              <a:t>harassment</a:t>
            </a:r>
            <a:endParaRPr sz="1400">
              <a:latin typeface="Lucida Sans"/>
              <a:cs typeface="Lucida Sans"/>
            </a:endParaRPr>
          </a:p>
          <a:p>
            <a:pPr marL="11206" marR="4483">
              <a:lnSpc>
                <a:spcPct val="120800"/>
              </a:lnSpc>
            </a:pPr>
            <a:r>
              <a:rPr sz="1400" spc="-35">
                <a:solidFill>
                  <a:srgbClr val="242424"/>
                </a:solidFill>
                <a:latin typeface="Lucida Sans"/>
                <a:cs typeface="Lucida Sans"/>
              </a:rPr>
              <a:t>in</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22">
                <a:solidFill>
                  <a:srgbClr val="242424"/>
                </a:solidFill>
                <a:latin typeface="Lucida Sans"/>
                <a:cs typeface="Lucida Sans"/>
              </a:rPr>
              <a:t>past</a:t>
            </a:r>
            <a:r>
              <a:rPr sz="1400" spc="-53">
                <a:solidFill>
                  <a:srgbClr val="242424"/>
                </a:solidFill>
                <a:latin typeface="Lucida Sans"/>
                <a:cs typeface="Lucida Sans"/>
              </a:rPr>
              <a:t> </a:t>
            </a:r>
            <a:r>
              <a:rPr sz="1400">
                <a:solidFill>
                  <a:srgbClr val="242424"/>
                </a:solidFill>
                <a:latin typeface="Lucida Sans"/>
                <a:cs typeface="Lucida Sans"/>
              </a:rPr>
              <a:t>year</a:t>
            </a:r>
            <a:r>
              <a:rPr sz="1400" spc="-53">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26">
                <a:solidFill>
                  <a:srgbClr val="242424"/>
                </a:solidFill>
                <a:latin typeface="Lucida Sans"/>
                <a:cs typeface="Lucida Sans"/>
              </a:rPr>
              <a:t>asked</a:t>
            </a:r>
            <a:r>
              <a:rPr sz="1400" spc="-53">
                <a:solidFill>
                  <a:srgbClr val="242424"/>
                </a:solidFill>
                <a:latin typeface="Lucida Sans"/>
                <a:cs typeface="Lucida Sans"/>
              </a:rPr>
              <a:t> </a:t>
            </a:r>
            <a:r>
              <a:rPr sz="1400" spc="-44">
                <a:solidFill>
                  <a:srgbClr val="242424"/>
                </a:solidFill>
                <a:latin typeface="Lucida Sans"/>
                <a:cs typeface="Lucida Sans"/>
              </a:rPr>
              <a:t>if</a:t>
            </a:r>
            <a:r>
              <a:rPr sz="1400" spc="-53">
                <a:solidFill>
                  <a:srgbClr val="242424"/>
                </a:solidFill>
                <a:latin typeface="Lucida Sans"/>
                <a:cs typeface="Lucida Sans"/>
              </a:rPr>
              <a:t> </a:t>
            </a:r>
            <a:r>
              <a:rPr sz="1400" spc="-18">
                <a:solidFill>
                  <a:srgbClr val="242424"/>
                </a:solidFill>
                <a:latin typeface="Lucida Sans"/>
                <a:cs typeface="Lucida Sans"/>
              </a:rPr>
              <a:t>they</a:t>
            </a:r>
            <a:r>
              <a:rPr sz="1400" spc="-49">
                <a:solidFill>
                  <a:srgbClr val="242424"/>
                </a:solidFill>
                <a:latin typeface="Lucida Sans"/>
                <a:cs typeface="Lucida Sans"/>
              </a:rPr>
              <a:t> </a:t>
            </a:r>
            <a:r>
              <a:rPr sz="1400" spc="-26">
                <a:solidFill>
                  <a:srgbClr val="242424"/>
                </a:solidFill>
                <a:latin typeface="Lucida Sans"/>
                <a:cs typeface="Lucida Sans"/>
              </a:rPr>
              <a:t>told</a:t>
            </a:r>
            <a:r>
              <a:rPr sz="1400" spc="-53">
                <a:solidFill>
                  <a:srgbClr val="242424"/>
                </a:solidFill>
                <a:latin typeface="Lucida Sans"/>
                <a:cs typeface="Lucida Sans"/>
              </a:rPr>
              <a:t> </a:t>
            </a:r>
            <a:r>
              <a:rPr sz="1400" spc="-18">
                <a:solidFill>
                  <a:srgbClr val="242424"/>
                </a:solidFill>
                <a:latin typeface="Lucida Sans"/>
                <a:cs typeface="Lucida Sans"/>
              </a:rPr>
              <a:t>someone</a:t>
            </a:r>
            <a:r>
              <a:rPr sz="1400" spc="-53">
                <a:solidFill>
                  <a:srgbClr val="242424"/>
                </a:solidFill>
                <a:latin typeface="Lucida Sans"/>
                <a:cs typeface="Lucida Sans"/>
              </a:rPr>
              <a:t> </a:t>
            </a:r>
            <a:r>
              <a:rPr sz="1400" spc="-9">
                <a:solidFill>
                  <a:srgbClr val="242424"/>
                </a:solidFill>
                <a:latin typeface="Lucida Sans"/>
                <a:cs typeface="Lucida Sans"/>
              </a:rPr>
              <a:t>about the</a:t>
            </a:r>
            <a:r>
              <a:rPr sz="1400" spc="-71">
                <a:solidFill>
                  <a:srgbClr val="242424"/>
                </a:solidFill>
                <a:latin typeface="Lucida Sans"/>
                <a:cs typeface="Lucida Sans"/>
              </a:rPr>
              <a:t> </a:t>
            </a:r>
            <a:r>
              <a:rPr sz="1400" spc="-9">
                <a:solidFill>
                  <a:srgbClr val="242424"/>
                </a:solidFill>
                <a:latin typeface="Lucida Sans"/>
                <a:cs typeface="Lucida Sans"/>
              </a:rPr>
              <a:t>incident.</a:t>
            </a:r>
            <a:endParaRPr sz="1400">
              <a:latin typeface="Lucida Sans"/>
              <a:cs typeface="Lucida Sans"/>
            </a:endParaRPr>
          </a:p>
        </p:txBody>
      </p:sp>
      <p:sp>
        <p:nvSpPr>
          <p:cNvPr id="6" name="object 6"/>
          <p:cNvSpPr txBox="1"/>
          <p:nvPr/>
        </p:nvSpPr>
        <p:spPr>
          <a:xfrm>
            <a:off x="872445" y="2751850"/>
            <a:ext cx="5333801" cy="2015518"/>
          </a:xfrm>
          <a:prstGeom prst="rect">
            <a:avLst/>
          </a:prstGeom>
        </p:spPr>
        <p:txBody>
          <a:bodyPr vert="horz" wrap="square" lIns="0" tIns="11206" rIns="0" bIns="0" rtlCol="0">
            <a:spAutoFit/>
          </a:bodyPr>
          <a:lstStyle/>
          <a:p>
            <a:pPr marL="11206" marR="4483">
              <a:lnSpc>
                <a:spcPct val="120800"/>
              </a:lnSpc>
              <a:spcBef>
                <a:spcPts val="88"/>
              </a:spcBef>
            </a:pPr>
            <a:r>
              <a:rPr sz="1400" spc="-9">
                <a:solidFill>
                  <a:srgbClr val="242424"/>
                </a:solidFill>
                <a:latin typeface="Lucida Sans"/>
                <a:cs typeface="Lucida Sans"/>
              </a:rPr>
              <a:t>While</a:t>
            </a:r>
            <a:r>
              <a:rPr sz="1400" spc="-49">
                <a:solidFill>
                  <a:srgbClr val="242424"/>
                </a:solidFill>
                <a:latin typeface="Lucida Sans"/>
                <a:cs typeface="Lucida Sans"/>
              </a:rPr>
              <a:t> </a:t>
            </a:r>
            <a:r>
              <a:rPr sz="1400" spc="-26">
                <a:solidFill>
                  <a:srgbClr val="242424"/>
                </a:solidFill>
                <a:latin typeface="Lucida Sans"/>
                <a:cs typeface="Lucida Sans"/>
              </a:rPr>
              <a:t>most</a:t>
            </a:r>
            <a:r>
              <a:rPr sz="1400" spc="-44">
                <a:solidFill>
                  <a:srgbClr val="242424"/>
                </a:solidFill>
                <a:latin typeface="Lucida Sans"/>
                <a:cs typeface="Lucida Sans"/>
              </a:rPr>
              <a:t> </a:t>
            </a:r>
            <a:r>
              <a:rPr sz="1400" spc="-26">
                <a:solidFill>
                  <a:srgbClr val="242424"/>
                </a:solidFill>
                <a:latin typeface="Lucida Sans"/>
                <a:cs typeface="Lucida Sans"/>
              </a:rPr>
              <a:t>students</a:t>
            </a:r>
            <a:r>
              <a:rPr sz="1400" spc="-53">
                <a:solidFill>
                  <a:srgbClr val="242424"/>
                </a:solidFill>
                <a:latin typeface="Lucida Sans"/>
                <a:cs typeface="Lucida Sans"/>
              </a:rPr>
              <a:t> </a:t>
            </a:r>
            <a:r>
              <a:rPr sz="1400" spc="-26">
                <a:latin typeface="Lucida Sans"/>
                <a:cs typeface="Lucida Sans"/>
              </a:rPr>
              <a:t>told</a:t>
            </a:r>
            <a:r>
              <a:rPr sz="1400" spc="-44">
                <a:latin typeface="Lucida Sans"/>
                <a:cs typeface="Lucida Sans"/>
              </a:rPr>
              <a:t> </a:t>
            </a:r>
            <a:r>
              <a:rPr sz="1400">
                <a:latin typeface="Lucida Sans"/>
                <a:cs typeface="Lucida Sans"/>
              </a:rPr>
              <a:t>a</a:t>
            </a:r>
            <a:r>
              <a:rPr sz="1400" spc="-44">
                <a:latin typeface="Lucida Sans"/>
                <a:cs typeface="Lucida Sans"/>
              </a:rPr>
              <a:t> </a:t>
            </a:r>
            <a:r>
              <a:rPr sz="1400" spc="-26">
                <a:latin typeface="Lucida Sans"/>
                <a:cs typeface="Lucida Sans"/>
              </a:rPr>
              <a:t>friend,</a:t>
            </a:r>
            <a:r>
              <a:rPr sz="1400" spc="-44">
                <a:latin typeface="Lucida Sans"/>
                <a:cs typeface="Lucida Sans"/>
              </a:rPr>
              <a:t> </a:t>
            </a:r>
            <a:r>
              <a:rPr sz="1400" spc="-22">
                <a:latin typeface="Lucida Sans"/>
                <a:cs typeface="Lucida Sans"/>
              </a:rPr>
              <a:t>roommate,</a:t>
            </a:r>
            <a:r>
              <a:rPr sz="1400" spc="-44">
                <a:latin typeface="Lucida Sans"/>
                <a:cs typeface="Lucida Sans"/>
              </a:rPr>
              <a:t> </a:t>
            </a:r>
            <a:r>
              <a:rPr sz="1400">
                <a:latin typeface="Lucida Sans"/>
                <a:cs typeface="Lucida Sans"/>
              </a:rPr>
              <a:t>or</a:t>
            </a:r>
            <a:r>
              <a:rPr sz="1400" spc="-44">
                <a:latin typeface="Lucida Sans"/>
                <a:cs typeface="Lucida Sans"/>
              </a:rPr>
              <a:t> </a:t>
            </a:r>
            <a:r>
              <a:rPr sz="1400" spc="-9">
                <a:latin typeface="Lucida Sans"/>
                <a:cs typeface="Lucida Sans"/>
              </a:rPr>
              <a:t>family member</a:t>
            </a:r>
            <a:r>
              <a:rPr sz="1400" spc="-53">
                <a:latin typeface="Lucida Sans"/>
                <a:cs typeface="Lucida Sans"/>
              </a:rPr>
              <a:t> </a:t>
            </a:r>
            <a:r>
              <a:rPr sz="1400" spc="-26">
                <a:latin typeface="Lucida Sans"/>
                <a:cs typeface="Lucida Sans"/>
              </a:rPr>
              <a:t>(68%</a:t>
            </a:r>
            <a:r>
              <a:rPr sz="1400" spc="-26">
                <a:solidFill>
                  <a:srgbClr val="242424"/>
                </a:solidFill>
                <a:latin typeface="Lucida Sans"/>
                <a:cs typeface="Lucida Sans"/>
              </a:rPr>
              <a:t>),</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26">
                <a:solidFill>
                  <a:srgbClr val="242424"/>
                </a:solidFill>
                <a:latin typeface="Lucida Sans"/>
                <a:cs typeface="Lucida Sans"/>
              </a:rPr>
              <a:t>majority</a:t>
            </a:r>
            <a:r>
              <a:rPr sz="1400" spc="-49">
                <a:solidFill>
                  <a:srgbClr val="242424"/>
                </a:solidFill>
                <a:latin typeface="Lucida Sans"/>
                <a:cs typeface="Lucida Sans"/>
              </a:rPr>
              <a:t> </a:t>
            </a:r>
            <a:r>
              <a:rPr sz="1400" spc="-31">
                <a:solidFill>
                  <a:srgbClr val="242424"/>
                </a:solidFill>
                <a:latin typeface="Lucida Sans"/>
                <a:cs typeface="Lucida Sans"/>
              </a:rPr>
              <a:t>did</a:t>
            </a:r>
            <a:r>
              <a:rPr sz="1400" spc="-49">
                <a:solidFill>
                  <a:srgbClr val="242424"/>
                </a:solidFill>
                <a:latin typeface="Lucida Sans"/>
                <a:cs typeface="Lucida Sans"/>
              </a:rPr>
              <a:t> </a:t>
            </a:r>
            <a:r>
              <a:rPr sz="1400" spc="-18">
                <a:solidFill>
                  <a:srgbClr val="242424"/>
                </a:solidFill>
                <a:latin typeface="Lucida Sans"/>
                <a:cs typeface="Lucida Sans"/>
              </a:rPr>
              <a:t>not</a:t>
            </a:r>
            <a:r>
              <a:rPr sz="1400" spc="-49">
                <a:solidFill>
                  <a:srgbClr val="242424"/>
                </a:solidFill>
                <a:latin typeface="Lucida Sans"/>
                <a:cs typeface="Lucida Sans"/>
              </a:rPr>
              <a:t> </a:t>
            </a:r>
            <a:r>
              <a:rPr sz="1400" spc="-9">
                <a:solidFill>
                  <a:srgbClr val="242424"/>
                </a:solidFill>
                <a:latin typeface="Lucida Sans"/>
                <a:cs typeface="Lucida Sans"/>
              </a:rPr>
              <a:t>report</a:t>
            </a:r>
            <a:r>
              <a:rPr sz="1400" spc="-49">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26">
                <a:solidFill>
                  <a:srgbClr val="242424"/>
                </a:solidFill>
                <a:latin typeface="Lucida Sans"/>
                <a:cs typeface="Lucida Sans"/>
              </a:rPr>
              <a:t>incident</a:t>
            </a:r>
            <a:r>
              <a:rPr sz="1400" spc="-49">
                <a:solidFill>
                  <a:srgbClr val="242424"/>
                </a:solidFill>
                <a:latin typeface="Lucida Sans"/>
                <a:cs typeface="Lucida Sans"/>
              </a:rPr>
              <a:t> </a:t>
            </a:r>
            <a:r>
              <a:rPr sz="1400" spc="-18">
                <a:solidFill>
                  <a:srgbClr val="242424"/>
                </a:solidFill>
                <a:latin typeface="Lucida Sans"/>
                <a:cs typeface="Lucida Sans"/>
              </a:rPr>
              <a:t>to</a:t>
            </a:r>
            <a:r>
              <a:rPr sz="1400" spc="-49">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school.</a:t>
            </a:r>
            <a:endParaRPr sz="1400">
              <a:latin typeface="Lucida Sans"/>
              <a:cs typeface="Lucida Sans"/>
            </a:endParaRPr>
          </a:p>
          <a:p>
            <a:pPr marL="262792" indent="-150727">
              <a:spcBef>
                <a:spcPts val="971"/>
              </a:spcBef>
              <a:buClr>
                <a:srgbClr val="004C97"/>
              </a:buClr>
              <a:buChar char="•"/>
              <a:tabLst>
                <a:tab pos="262792" algn="l"/>
              </a:tabLst>
            </a:pPr>
            <a:r>
              <a:rPr sz="1400" spc="-115">
                <a:solidFill>
                  <a:srgbClr val="2C88B0"/>
                </a:solidFill>
                <a:latin typeface="Arial Black"/>
                <a:cs typeface="Arial Black"/>
              </a:rPr>
              <a:t>11%</a:t>
            </a:r>
            <a:r>
              <a:rPr sz="1400" spc="-66">
                <a:solidFill>
                  <a:srgbClr val="2C88B0"/>
                </a:solidFill>
                <a:latin typeface="Arial Black"/>
                <a:cs typeface="Arial Black"/>
              </a:rPr>
              <a:t> </a:t>
            </a:r>
            <a:r>
              <a:rPr sz="1400" spc="-22">
                <a:latin typeface="Lucida Sans"/>
                <a:cs typeface="Lucida Sans"/>
              </a:rPr>
              <a:t>contacted</a:t>
            </a:r>
            <a:r>
              <a:rPr sz="1400" spc="-49">
                <a:latin typeface="Lucida Sans"/>
                <a:cs typeface="Lucida Sans"/>
              </a:rPr>
              <a:t> </a:t>
            </a:r>
            <a:r>
              <a:rPr sz="1400" spc="-9">
                <a:latin typeface="Lucida Sans"/>
                <a:cs typeface="Lucida Sans"/>
              </a:rPr>
              <a:t>another</a:t>
            </a:r>
            <a:r>
              <a:rPr sz="1400" spc="-49">
                <a:latin typeface="Lucida Sans"/>
                <a:cs typeface="Lucida Sans"/>
              </a:rPr>
              <a:t> </a:t>
            </a:r>
            <a:r>
              <a:rPr sz="1400" spc="-22">
                <a:latin typeface="Lucida Sans"/>
                <a:cs typeface="Lucida Sans"/>
              </a:rPr>
              <a:t>campus</a:t>
            </a:r>
            <a:r>
              <a:rPr sz="1400" spc="-49">
                <a:latin typeface="Lucida Sans"/>
                <a:cs typeface="Lucida Sans"/>
              </a:rPr>
              <a:t> </a:t>
            </a:r>
            <a:r>
              <a:rPr sz="1400" spc="-9">
                <a:latin typeface="Lucida Sans"/>
                <a:cs typeface="Lucida Sans"/>
              </a:rPr>
              <a:t>employee</a:t>
            </a:r>
            <a:endParaRPr sz="1400">
              <a:latin typeface="Lucida Sans"/>
              <a:cs typeface="Lucida Sans"/>
            </a:endParaRPr>
          </a:p>
          <a:p>
            <a:pPr marL="262792" indent="-150727">
              <a:spcBef>
                <a:spcPts val="794"/>
              </a:spcBef>
              <a:buClr>
                <a:srgbClr val="004C97"/>
              </a:buClr>
              <a:buChar char="•"/>
              <a:tabLst>
                <a:tab pos="262792" algn="l"/>
              </a:tabLst>
            </a:pPr>
            <a:r>
              <a:rPr sz="1400" spc="-110">
                <a:solidFill>
                  <a:srgbClr val="2C88B0"/>
                </a:solidFill>
                <a:latin typeface="Arial Black"/>
                <a:cs typeface="Arial Black"/>
              </a:rPr>
              <a:t>5%</a:t>
            </a:r>
            <a:r>
              <a:rPr sz="1400" spc="-57">
                <a:solidFill>
                  <a:srgbClr val="2C88B0"/>
                </a:solidFill>
                <a:latin typeface="Arial Black"/>
                <a:cs typeface="Arial Black"/>
              </a:rPr>
              <a:t> </a:t>
            </a:r>
            <a:r>
              <a:rPr sz="1400" spc="-22">
                <a:latin typeface="Lucida Sans"/>
                <a:cs typeface="Lucida Sans"/>
              </a:rPr>
              <a:t>contacted</a:t>
            </a:r>
            <a:r>
              <a:rPr sz="1400" spc="-35">
                <a:latin typeface="Lucida Sans"/>
                <a:cs typeface="Lucida Sans"/>
              </a:rPr>
              <a:t> </a:t>
            </a:r>
            <a:r>
              <a:rPr sz="1400" spc="-18">
                <a:latin typeface="Lucida Sans"/>
                <a:cs typeface="Lucida Sans"/>
              </a:rPr>
              <a:t>Student</a:t>
            </a:r>
            <a:r>
              <a:rPr sz="1400" spc="-35">
                <a:latin typeface="Lucida Sans"/>
                <a:cs typeface="Lucida Sans"/>
              </a:rPr>
              <a:t> </a:t>
            </a:r>
            <a:r>
              <a:rPr sz="1400" spc="-18">
                <a:latin typeface="Lucida Sans"/>
                <a:cs typeface="Lucida Sans"/>
              </a:rPr>
              <a:t>Health</a:t>
            </a:r>
            <a:r>
              <a:rPr sz="1400" spc="-35">
                <a:latin typeface="Lucida Sans"/>
                <a:cs typeface="Lucida Sans"/>
              </a:rPr>
              <a:t> </a:t>
            </a:r>
            <a:r>
              <a:rPr sz="1400">
                <a:latin typeface="Lucida Sans"/>
                <a:cs typeface="Lucida Sans"/>
              </a:rPr>
              <a:t>&amp;</a:t>
            </a:r>
            <a:r>
              <a:rPr sz="1400" spc="-35">
                <a:latin typeface="Lucida Sans"/>
                <a:cs typeface="Lucida Sans"/>
              </a:rPr>
              <a:t> Counseling </a:t>
            </a:r>
            <a:r>
              <a:rPr sz="1400" spc="-9">
                <a:latin typeface="Lucida Sans"/>
                <a:cs typeface="Lucida Sans"/>
              </a:rPr>
              <a:t>(SHAC)</a:t>
            </a:r>
            <a:endParaRPr sz="1400">
              <a:latin typeface="Lucida Sans"/>
              <a:cs typeface="Lucida Sans"/>
            </a:endParaRPr>
          </a:p>
          <a:p>
            <a:pPr marL="263352" marR="582177" indent="-151287">
              <a:lnSpc>
                <a:spcPct val="120800"/>
              </a:lnSpc>
              <a:spcBef>
                <a:spcPts val="529"/>
              </a:spcBef>
              <a:buClr>
                <a:srgbClr val="004C97"/>
              </a:buClr>
              <a:buChar char="•"/>
              <a:tabLst>
                <a:tab pos="263352" algn="l"/>
              </a:tabLst>
            </a:pPr>
            <a:r>
              <a:rPr sz="1400" spc="-110">
                <a:solidFill>
                  <a:srgbClr val="2C88B0"/>
                </a:solidFill>
                <a:latin typeface="Arial Black"/>
                <a:cs typeface="Arial Black"/>
              </a:rPr>
              <a:t>3%</a:t>
            </a:r>
            <a:r>
              <a:rPr sz="1400" spc="-62">
                <a:solidFill>
                  <a:srgbClr val="2C88B0"/>
                </a:solidFill>
                <a:latin typeface="Arial Black"/>
                <a:cs typeface="Arial Black"/>
              </a:rPr>
              <a:t> </a:t>
            </a:r>
            <a:r>
              <a:rPr sz="1400" spc="-22">
                <a:latin typeface="Lucida Sans"/>
                <a:cs typeface="Lucida Sans"/>
              </a:rPr>
              <a:t>contacted</a:t>
            </a:r>
            <a:r>
              <a:rPr sz="1400" spc="-40">
                <a:latin typeface="Lucida Sans"/>
                <a:cs typeface="Lucida Sans"/>
              </a:rPr>
              <a:t> </a:t>
            </a:r>
            <a:r>
              <a:rPr sz="1400" spc="-22">
                <a:latin typeface="Lucida Sans"/>
                <a:cs typeface="Lucida Sans"/>
              </a:rPr>
              <a:t>University</a:t>
            </a:r>
            <a:r>
              <a:rPr sz="1400" spc="-40">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40">
                <a:latin typeface="Lucida Sans"/>
                <a:cs typeface="Lucida Sans"/>
              </a:rPr>
              <a:t> </a:t>
            </a:r>
            <a:r>
              <a:rPr sz="1400" spc="-31">
                <a:latin typeface="Lucida Sans"/>
                <a:cs typeface="Lucida Sans"/>
              </a:rPr>
              <a:t>Mexico</a:t>
            </a:r>
            <a:r>
              <a:rPr sz="1400" spc="-40">
                <a:latin typeface="Lucida Sans"/>
                <a:cs typeface="Lucida Sans"/>
              </a:rPr>
              <a:t> </a:t>
            </a:r>
            <a:r>
              <a:rPr sz="1400" spc="-9">
                <a:latin typeface="Lucida Sans"/>
                <a:cs typeface="Lucida Sans"/>
              </a:rPr>
              <a:t>Police </a:t>
            </a:r>
            <a:r>
              <a:rPr sz="1400" spc="-18">
                <a:latin typeface="Lucida Sans"/>
                <a:cs typeface="Lucida Sans"/>
              </a:rPr>
              <a:t>Department</a:t>
            </a:r>
            <a:r>
              <a:rPr sz="1400" spc="4">
                <a:latin typeface="Lucida Sans"/>
                <a:cs typeface="Lucida Sans"/>
              </a:rPr>
              <a:t> </a:t>
            </a:r>
            <a:r>
              <a:rPr sz="1400" spc="-9">
                <a:latin typeface="Lucida Sans"/>
                <a:cs typeface="Lucida Sans"/>
              </a:rPr>
              <a:t>(UNMPD)</a:t>
            </a:r>
            <a:endParaRPr sz="1400">
              <a:latin typeface="Lucida Sans"/>
              <a:cs typeface="Lucida Sans"/>
            </a:endParaRPr>
          </a:p>
        </p:txBody>
      </p:sp>
      <p:grpSp>
        <p:nvGrpSpPr>
          <p:cNvPr id="7" name="object 7"/>
          <p:cNvGrpSpPr/>
          <p:nvPr/>
        </p:nvGrpSpPr>
        <p:grpSpPr>
          <a:xfrm>
            <a:off x="8005258" y="1567211"/>
            <a:ext cx="1706096" cy="4059891"/>
            <a:chOff x="7193026" y="1776172"/>
            <a:chExt cx="1933575" cy="4601210"/>
          </a:xfrm>
        </p:grpSpPr>
        <p:sp>
          <p:nvSpPr>
            <p:cNvPr id="8" name="object 8"/>
            <p:cNvSpPr/>
            <p:nvPr/>
          </p:nvSpPr>
          <p:spPr>
            <a:xfrm>
              <a:off x="7197788" y="1776172"/>
              <a:ext cx="0" cy="4601210"/>
            </a:xfrm>
            <a:custGeom>
              <a:avLst/>
              <a:gdLst/>
              <a:ahLst/>
              <a:cxnLst/>
              <a:rect l="l" t="t" r="r" b="b"/>
              <a:pathLst>
                <a:path h="4601210">
                  <a:moveTo>
                    <a:pt x="0" y="0"/>
                  </a:moveTo>
                  <a:lnTo>
                    <a:pt x="0" y="4601116"/>
                  </a:lnTo>
                </a:path>
              </a:pathLst>
            </a:custGeom>
            <a:ln w="9525">
              <a:solidFill>
                <a:srgbClr val="8A8A8A"/>
              </a:solidFill>
            </a:ln>
          </p:spPr>
          <p:txBody>
            <a:bodyPr wrap="square" lIns="0" tIns="0" rIns="0" bIns="0" rtlCol="0"/>
            <a:lstStyle/>
            <a:p>
              <a:endParaRPr sz="1588"/>
            </a:p>
          </p:txBody>
        </p:sp>
        <p:sp>
          <p:nvSpPr>
            <p:cNvPr id="9" name="object 9"/>
            <p:cNvSpPr/>
            <p:nvPr/>
          </p:nvSpPr>
          <p:spPr>
            <a:xfrm>
              <a:off x="7202551" y="1976373"/>
              <a:ext cx="1924050" cy="4194175"/>
            </a:xfrm>
            <a:custGeom>
              <a:avLst/>
              <a:gdLst/>
              <a:ahLst/>
              <a:cxnLst/>
              <a:rect l="l" t="t" r="r" b="b"/>
              <a:pathLst>
                <a:path w="1924050" h="4194175">
                  <a:moveTo>
                    <a:pt x="85725" y="3450831"/>
                  </a:moveTo>
                  <a:lnTo>
                    <a:pt x="0" y="3450831"/>
                  </a:lnTo>
                  <a:lnTo>
                    <a:pt x="0" y="4193870"/>
                  </a:lnTo>
                  <a:lnTo>
                    <a:pt x="85725" y="4193870"/>
                  </a:lnTo>
                  <a:lnTo>
                    <a:pt x="85725" y="3450831"/>
                  </a:lnTo>
                  <a:close/>
                </a:path>
                <a:path w="1924050" h="4194175">
                  <a:moveTo>
                    <a:pt x="123825" y="2300554"/>
                  </a:moveTo>
                  <a:lnTo>
                    <a:pt x="0" y="2300554"/>
                  </a:lnTo>
                  <a:lnTo>
                    <a:pt x="0" y="3043593"/>
                  </a:lnTo>
                  <a:lnTo>
                    <a:pt x="123825" y="3043593"/>
                  </a:lnTo>
                  <a:lnTo>
                    <a:pt x="123825" y="2300554"/>
                  </a:lnTo>
                  <a:close/>
                </a:path>
                <a:path w="1924050" h="4194175">
                  <a:moveTo>
                    <a:pt x="285750" y="1150277"/>
                  </a:moveTo>
                  <a:lnTo>
                    <a:pt x="0" y="1150277"/>
                  </a:lnTo>
                  <a:lnTo>
                    <a:pt x="0" y="1893316"/>
                  </a:lnTo>
                  <a:lnTo>
                    <a:pt x="285750" y="1893316"/>
                  </a:lnTo>
                  <a:lnTo>
                    <a:pt x="285750" y="1150277"/>
                  </a:lnTo>
                  <a:close/>
                </a:path>
                <a:path w="1924050" h="4194175">
                  <a:moveTo>
                    <a:pt x="1924050" y="0"/>
                  </a:moveTo>
                  <a:lnTo>
                    <a:pt x="0" y="0"/>
                  </a:lnTo>
                  <a:lnTo>
                    <a:pt x="0" y="743038"/>
                  </a:lnTo>
                  <a:lnTo>
                    <a:pt x="1924050" y="743038"/>
                  </a:lnTo>
                  <a:lnTo>
                    <a:pt x="1924050" y="0"/>
                  </a:lnTo>
                  <a:close/>
                </a:path>
              </a:pathLst>
            </a:custGeom>
            <a:solidFill>
              <a:srgbClr val="2D89B0"/>
            </a:solidFill>
          </p:spPr>
          <p:txBody>
            <a:bodyPr wrap="square" lIns="0" tIns="0" rIns="0" bIns="0" rtlCol="0"/>
            <a:lstStyle/>
            <a:p>
              <a:endParaRPr sz="1588"/>
            </a:p>
          </p:txBody>
        </p:sp>
      </p:grpSp>
      <p:sp>
        <p:nvSpPr>
          <p:cNvPr id="10" name="object 10"/>
          <p:cNvSpPr txBox="1"/>
          <p:nvPr/>
        </p:nvSpPr>
        <p:spPr>
          <a:xfrm>
            <a:off x="7843108" y="1098308"/>
            <a:ext cx="1200150" cy="310115"/>
          </a:xfrm>
          <a:prstGeom prst="rect">
            <a:avLst/>
          </a:prstGeom>
        </p:spPr>
        <p:txBody>
          <a:bodyPr vert="horz" wrap="square" lIns="0" tIns="11206" rIns="0" bIns="0" rtlCol="0">
            <a:spAutoFit/>
          </a:bodyPr>
          <a:lstStyle/>
          <a:p>
            <a:pPr marL="15689" marR="4483" indent="-5043">
              <a:spcBef>
                <a:spcPts val="88"/>
              </a:spcBef>
            </a:pPr>
            <a:r>
              <a:rPr sz="971" spc="-79">
                <a:solidFill>
                  <a:srgbClr val="585858"/>
                </a:solidFill>
                <a:latin typeface="Arial Black"/>
                <a:cs typeface="Arial Black"/>
              </a:rPr>
              <a:t>Fig.</a:t>
            </a:r>
            <a:r>
              <a:rPr sz="971" spc="-57">
                <a:solidFill>
                  <a:srgbClr val="585858"/>
                </a:solidFill>
                <a:latin typeface="Arial Black"/>
                <a:cs typeface="Arial Black"/>
              </a:rPr>
              <a:t> </a:t>
            </a:r>
            <a:r>
              <a:rPr sz="971" spc="-101">
                <a:solidFill>
                  <a:srgbClr val="585858"/>
                </a:solidFill>
                <a:latin typeface="Arial Black"/>
                <a:cs typeface="Arial Black"/>
              </a:rPr>
              <a:t>30</a:t>
            </a:r>
            <a:r>
              <a:rPr sz="971" spc="-44">
                <a:solidFill>
                  <a:srgbClr val="585858"/>
                </a:solidFill>
                <a:latin typeface="Arial Black"/>
                <a:cs typeface="Arial Black"/>
              </a:rPr>
              <a:t> </a:t>
            </a:r>
            <a:r>
              <a:rPr sz="971" spc="-57">
                <a:solidFill>
                  <a:srgbClr val="585858"/>
                </a:solidFill>
                <a:latin typeface="Arial Black"/>
                <a:cs typeface="Arial Black"/>
              </a:rPr>
              <a:t>Reporting</a:t>
            </a:r>
            <a:r>
              <a:rPr sz="971" spc="-40">
                <a:solidFill>
                  <a:srgbClr val="585858"/>
                </a:solidFill>
                <a:latin typeface="Arial Black"/>
                <a:cs typeface="Arial Black"/>
              </a:rPr>
              <a:t> </a:t>
            </a:r>
            <a:r>
              <a:rPr sz="971" spc="-22">
                <a:solidFill>
                  <a:srgbClr val="585858"/>
                </a:solidFill>
                <a:latin typeface="Arial Black"/>
                <a:cs typeface="Arial Black"/>
              </a:rPr>
              <a:t>of </a:t>
            </a:r>
            <a:r>
              <a:rPr sz="971" spc="-75">
                <a:solidFill>
                  <a:srgbClr val="585858"/>
                </a:solidFill>
                <a:latin typeface="Arial Black"/>
                <a:cs typeface="Arial Black"/>
              </a:rPr>
              <a:t>sexual</a:t>
            </a:r>
            <a:r>
              <a:rPr sz="971" spc="-35">
                <a:solidFill>
                  <a:srgbClr val="585858"/>
                </a:solidFill>
                <a:latin typeface="Arial Black"/>
                <a:cs typeface="Arial Black"/>
              </a:rPr>
              <a:t> </a:t>
            </a:r>
            <a:r>
              <a:rPr sz="971" spc="-49">
                <a:solidFill>
                  <a:srgbClr val="585858"/>
                </a:solidFill>
                <a:latin typeface="Arial Black"/>
                <a:cs typeface="Arial Black"/>
              </a:rPr>
              <a:t>harassment</a:t>
            </a:r>
            <a:endParaRPr sz="971">
              <a:latin typeface="Arial Black"/>
              <a:cs typeface="Arial Black"/>
            </a:endParaRPr>
          </a:p>
        </p:txBody>
      </p:sp>
      <p:sp>
        <p:nvSpPr>
          <p:cNvPr id="19" name="object 19"/>
          <p:cNvSpPr txBox="1">
            <a:spLocks noGrp="1"/>
          </p:cNvSpPr>
          <p:nvPr>
            <p:ph type="ftr" sz="quarter" idx="5"/>
          </p:nvPr>
        </p:nvSpPr>
        <p:spPr>
          <a:xfrm>
            <a:off x="669290" y="7536819"/>
            <a:ext cx="3111500"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11206">
              <a:spcBef>
                <a:spcPts val="141"/>
              </a:spcBef>
            </a:pPr>
            <a:r>
              <a:rPr lang="en-US" spc="-20"/>
              <a:t>University</a:t>
            </a:r>
            <a:r>
              <a:rPr lang="en-US" spc="-30"/>
              <a:t> </a:t>
            </a:r>
            <a:r>
              <a:rPr lang="en-US" spc="-20"/>
              <a:t>of</a:t>
            </a:r>
            <a:r>
              <a:rPr lang="en-US" spc="-30"/>
              <a:t> </a:t>
            </a:r>
            <a:r>
              <a:rPr lang="en-US"/>
              <a:t>New</a:t>
            </a:r>
            <a:r>
              <a:rPr lang="en-US" spc="-25"/>
              <a:t> </a:t>
            </a:r>
            <a:r>
              <a:rPr lang="en-US" spc="-30"/>
              <a:t>Mexico</a:t>
            </a:r>
            <a:r>
              <a:rPr lang="en-US" spc="-40"/>
              <a:t> </a:t>
            </a:r>
            <a:r>
              <a:rPr lang="en-US" spc="-10"/>
              <a:t>Student</a:t>
            </a:r>
            <a:r>
              <a:rPr lang="en-US" spc="-30"/>
              <a:t> </a:t>
            </a:r>
            <a:r>
              <a:rPr lang="en-US" spc="-25"/>
              <a:t>Experience</a:t>
            </a:r>
            <a:r>
              <a:rPr lang="en-US" spc="-30"/>
              <a:t> </a:t>
            </a:r>
            <a:r>
              <a:rPr lang="en-US" spc="-10"/>
              <a:t>Survey</a:t>
            </a:r>
            <a:r>
              <a:rPr lang="en-US" spc="-45"/>
              <a:t> </a:t>
            </a:r>
            <a:r>
              <a:rPr lang="en-US" spc="-20"/>
              <a:t>2026</a:t>
            </a:r>
            <a:endParaRPr spc="-18"/>
          </a:p>
        </p:txBody>
      </p:sp>
      <p:sp>
        <p:nvSpPr>
          <p:cNvPr id="20" name="object 20"/>
          <p:cNvSpPr txBox="1">
            <a:spLocks noGrp="1"/>
          </p:cNvSpPr>
          <p:nvPr>
            <p:ph type="sldNum" sz="quarter" idx="7"/>
          </p:nvPr>
        </p:nvSpPr>
        <p:spPr>
          <a:xfrm>
            <a:off x="9619233" y="7527294"/>
            <a:ext cx="219709"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fld id="{81D60167-4931-47E6-BA6A-407CBD079E47}" type="slidenum">
              <a:rPr lang="en-US" spc="-25" smtClean="0"/>
              <a:pPr marL="38100">
                <a:spcBef>
                  <a:spcPts val="160"/>
                </a:spcBef>
              </a:pPr>
              <a:t>27</a:t>
            </a:fld>
            <a:endParaRPr spc="-22"/>
          </a:p>
        </p:txBody>
      </p:sp>
      <p:sp>
        <p:nvSpPr>
          <p:cNvPr id="11" name="object 11"/>
          <p:cNvSpPr txBox="1"/>
          <p:nvPr/>
        </p:nvSpPr>
        <p:spPr>
          <a:xfrm>
            <a:off x="9733766" y="198782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68%</a:t>
            </a:r>
            <a:endParaRPr sz="882">
              <a:latin typeface="Arial"/>
              <a:cs typeface="Arial"/>
            </a:endParaRPr>
          </a:p>
        </p:txBody>
      </p:sp>
      <p:sp>
        <p:nvSpPr>
          <p:cNvPr id="12" name="object 12"/>
          <p:cNvSpPr txBox="1"/>
          <p:nvPr/>
        </p:nvSpPr>
        <p:spPr>
          <a:xfrm>
            <a:off x="8288207" y="3004874"/>
            <a:ext cx="238685"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13" name="object 13"/>
          <p:cNvSpPr txBox="1"/>
          <p:nvPr/>
        </p:nvSpPr>
        <p:spPr>
          <a:xfrm>
            <a:off x="8145332" y="402192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14" name="object 14"/>
          <p:cNvSpPr txBox="1"/>
          <p:nvPr/>
        </p:nvSpPr>
        <p:spPr>
          <a:xfrm>
            <a:off x="8111714" y="5030576"/>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15" name="object 15"/>
          <p:cNvSpPr txBox="1"/>
          <p:nvPr/>
        </p:nvSpPr>
        <p:spPr>
          <a:xfrm>
            <a:off x="6897893" y="1916319"/>
            <a:ext cx="993401" cy="282800"/>
          </a:xfrm>
          <a:prstGeom prst="rect">
            <a:avLst/>
          </a:prstGeom>
        </p:spPr>
        <p:txBody>
          <a:bodyPr vert="horz" wrap="square" lIns="0" tIns="11206" rIns="0" bIns="0" rtlCol="0">
            <a:spAutoFit/>
          </a:bodyPr>
          <a:lstStyle/>
          <a:p>
            <a:pPr marR="4483" algn="r">
              <a:spcBef>
                <a:spcPts val="88"/>
              </a:spcBef>
            </a:pPr>
            <a:r>
              <a:rPr sz="882" spc="-26">
                <a:solidFill>
                  <a:srgbClr val="585858"/>
                </a:solidFill>
                <a:latin typeface="Lucida Sans"/>
                <a:cs typeface="Lucida Sans"/>
              </a:rPr>
              <a:t>Friend,</a:t>
            </a:r>
            <a:r>
              <a:rPr sz="882" spc="-22">
                <a:solidFill>
                  <a:srgbClr val="585858"/>
                </a:solidFill>
                <a:latin typeface="Lucida Sans"/>
                <a:cs typeface="Lucida Sans"/>
              </a:rPr>
              <a:t> </a:t>
            </a:r>
            <a:r>
              <a:rPr sz="882" spc="-9">
                <a:solidFill>
                  <a:srgbClr val="585858"/>
                </a:solidFill>
                <a:latin typeface="Lucida Sans"/>
                <a:cs typeface="Lucida Sans"/>
              </a:rPr>
              <a:t>roommate,</a:t>
            </a:r>
            <a:endParaRPr sz="882">
              <a:latin typeface="Lucida Sans"/>
              <a:cs typeface="Lucida Sans"/>
            </a:endParaRPr>
          </a:p>
          <a:p>
            <a:pPr marR="4483" algn="r"/>
            <a:r>
              <a:rPr sz="882" spc="-9">
                <a:solidFill>
                  <a:srgbClr val="585858"/>
                </a:solidFill>
                <a:latin typeface="Lucida Sans"/>
                <a:cs typeface="Lucida Sans"/>
              </a:rPr>
              <a:t>or</a:t>
            </a:r>
            <a:r>
              <a:rPr sz="882" spc="-57">
                <a:solidFill>
                  <a:srgbClr val="585858"/>
                </a:solidFill>
                <a:latin typeface="Lucida Sans"/>
                <a:cs typeface="Lucida Sans"/>
              </a:rPr>
              <a:t> </a:t>
            </a:r>
            <a:r>
              <a:rPr sz="882" spc="-9">
                <a:solidFill>
                  <a:srgbClr val="585858"/>
                </a:solidFill>
                <a:latin typeface="Lucida Sans"/>
                <a:cs typeface="Lucida Sans"/>
              </a:rPr>
              <a:t>family</a:t>
            </a:r>
            <a:endParaRPr sz="882">
              <a:latin typeface="Lucida Sans"/>
              <a:cs typeface="Lucida Sans"/>
            </a:endParaRPr>
          </a:p>
        </p:txBody>
      </p:sp>
      <p:sp>
        <p:nvSpPr>
          <p:cNvPr id="16" name="object 16"/>
          <p:cNvSpPr txBox="1"/>
          <p:nvPr/>
        </p:nvSpPr>
        <p:spPr>
          <a:xfrm>
            <a:off x="6901254" y="3000615"/>
            <a:ext cx="99004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Another</a:t>
            </a:r>
            <a:r>
              <a:rPr sz="882" spc="-13">
                <a:solidFill>
                  <a:srgbClr val="585858"/>
                </a:solidFill>
                <a:latin typeface="Lucida Sans"/>
                <a:cs typeface="Lucida Sans"/>
              </a:rPr>
              <a:t> </a:t>
            </a:r>
            <a:r>
              <a:rPr sz="882" spc="-9">
                <a:solidFill>
                  <a:srgbClr val="585858"/>
                </a:solidFill>
                <a:latin typeface="Lucida Sans"/>
                <a:cs typeface="Lucida Sans"/>
              </a:rPr>
              <a:t>employee</a:t>
            </a:r>
            <a:endParaRPr sz="882">
              <a:latin typeface="Lucida Sans"/>
              <a:cs typeface="Lucida Sans"/>
            </a:endParaRPr>
          </a:p>
        </p:txBody>
      </p:sp>
      <p:sp>
        <p:nvSpPr>
          <p:cNvPr id="17" name="object 17"/>
          <p:cNvSpPr txBox="1"/>
          <p:nvPr/>
        </p:nvSpPr>
        <p:spPr>
          <a:xfrm>
            <a:off x="6908986" y="3950426"/>
            <a:ext cx="983316" cy="282800"/>
          </a:xfrm>
          <a:prstGeom prst="rect">
            <a:avLst/>
          </a:prstGeom>
        </p:spPr>
        <p:txBody>
          <a:bodyPr vert="horz" wrap="square" lIns="0" tIns="11206" rIns="0" bIns="0" rtlCol="0">
            <a:spAutoFit/>
          </a:bodyPr>
          <a:lstStyle/>
          <a:p>
            <a:pPr marL="11206" marR="4483" indent="65558">
              <a:spcBef>
                <a:spcPts val="88"/>
              </a:spcBef>
            </a:pPr>
            <a:r>
              <a:rPr sz="882" spc="-9">
                <a:solidFill>
                  <a:srgbClr val="585858"/>
                </a:solidFill>
                <a:latin typeface="Lucida Sans"/>
                <a:cs typeface="Lucida Sans"/>
              </a:rPr>
              <a:t>Student</a:t>
            </a:r>
            <a:r>
              <a:rPr sz="882" spc="-40">
                <a:solidFill>
                  <a:srgbClr val="585858"/>
                </a:solidFill>
                <a:latin typeface="Lucida Sans"/>
                <a:cs typeface="Lucida Sans"/>
              </a:rPr>
              <a:t> </a:t>
            </a:r>
            <a:r>
              <a:rPr sz="882" spc="-18">
                <a:solidFill>
                  <a:srgbClr val="585858"/>
                </a:solidFill>
                <a:latin typeface="Lucida Sans"/>
                <a:cs typeface="Lucida Sans"/>
              </a:rPr>
              <a:t>Health</a:t>
            </a:r>
            <a:r>
              <a:rPr sz="882" spc="-35">
                <a:solidFill>
                  <a:srgbClr val="585858"/>
                </a:solidFill>
                <a:latin typeface="Lucida Sans"/>
                <a:cs typeface="Lucida Sans"/>
              </a:rPr>
              <a:t> </a:t>
            </a:r>
            <a:r>
              <a:rPr sz="882" spc="-44">
                <a:solidFill>
                  <a:srgbClr val="585858"/>
                </a:solidFill>
                <a:latin typeface="Lucida Sans"/>
                <a:cs typeface="Lucida Sans"/>
              </a:rPr>
              <a:t>&amp; </a:t>
            </a:r>
            <a:r>
              <a:rPr sz="882" spc="-31">
                <a:solidFill>
                  <a:srgbClr val="585858"/>
                </a:solidFill>
                <a:latin typeface="Lucida Sans"/>
                <a:cs typeface="Lucida Sans"/>
              </a:rPr>
              <a:t>Counseling</a:t>
            </a:r>
            <a:r>
              <a:rPr sz="882" spc="-18">
                <a:solidFill>
                  <a:srgbClr val="585858"/>
                </a:solidFill>
                <a:latin typeface="Lucida Sans"/>
                <a:cs typeface="Lucida Sans"/>
              </a:rPr>
              <a:t> </a:t>
            </a:r>
            <a:r>
              <a:rPr sz="882" spc="-31">
                <a:solidFill>
                  <a:srgbClr val="585858"/>
                </a:solidFill>
                <a:latin typeface="Lucida Sans"/>
                <a:cs typeface="Lucida Sans"/>
              </a:rPr>
              <a:t>(SHAC)</a:t>
            </a:r>
            <a:endParaRPr sz="882">
              <a:latin typeface="Lucida Sans"/>
              <a:cs typeface="Lucida Sans"/>
            </a:endParaRPr>
          </a:p>
        </p:txBody>
      </p:sp>
      <p:sp>
        <p:nvSpPr>
          <p:cNvPr id="18" name="object 18"/>
          <p:cNvSpPr txBox="1"/>
          <p:nvPr/>
        </p:nvSpPr>
        <p:spPr>
          <a:xfrm>
            <a:off x="6949327" y="4832993"/>
            <a:ext cx="942415" cy="554285"/>
          </a:xfrm>
          <a:prstGeom prst="rect">
            <a:avLst/>
          </a:prstGeom>
        </p:spPr>
        <p:txBody>
          <a:bodyPr vert="horz" wrap="square" lIns="0" tIns="11206" rIns="0" bIns="0" rtlCol="0">
            <a:spAutoFit/>
          </a:bodyPr>
          <a:lstStyle/>
          <a:p>
            <a:pPr marL="220768" marR="4483" indent="-210122" algn="r">
              <a:spcBef>
                <a:spcPts val="88"/>
              </a:spcBef>
            </a:pPr>
            <a:r>
              <a:rPr sz="882" spc="-22">
                <a:solidFill>
                  <a:srgbClr val="585858"/>
                </a:solidFill>
                <a:latin typeface="Lucida Sans"/>
                <a:cs typeface="Lucida Sans"/>
              </a:rPr>
              <a:t>University</a:t>
            </a:r>
            <a:r>
              <a:rPr sz="882" spc="-18">
                <a:solidFill>
                  <a:srgbClr val="585858"/>
                </a:solidFill>
                <a:latin typeface="Lucida Sans"/>
                <a:cs typeface="Lucida Sans"/>
              </a:rPr>
              <a:t> of </a:t>
            </a:r>
            <a:r>
              <a:rPr sz="882" spc="-22">
                <a:solidFill>
                  <a:srgbClr val="585858"/>
                </a:solidFill>
                <a:latin typeface="Lucida Sans"/>
                <a:cs typeface="Lucida Sans"/>
              </a:rPr>
              <a:t>New </a:t>
            </a:r>
            <a:r>
              <a:rPr sz="882" spc="-26">
                <a:solidFill>
                  <a:srgbClr val="585858"/>
                </a:solidFill>
                <a:latin typeface="Lucida Sans"/>
                <a:cs typeface="Lucida Sans"/>
              </a:rPr>
              <a:t>Mexico</a:t>
            </a:r>
            <a:r>
              <a:rPr sz="882" spc="-31">
                <a:solidFill>
                  <a:srgbClr val="585858"/>
                </a:solidFill>
                <a:latin typeface="Lucida Sans"/>
                <a:cs typeface="Lucida Sans"/>
              </a:rPr>
              <a:t> </a:t>
            </a:r>
            <a:r>
              <a:rPr sz="882" spc="-18">
                <a:solidFill>
                  <a:srgbClr val="585858"/>
                </a:solidFill>
                <a:latin typeface="Lucida Sans"/>
                <a:cs typeface="Lucida Sans"/>
              </a:rPr>
              <a:t>Police </a:t>
            </a:r>
            <a:r>
              <a:rPr sz="882" spc="-9">
                <a:solidFill>
                  <a:srgbClr val="585858"/>
                </a:solidFill>
                <a:latin typeface="Lucida Sans"/>
                <a:cs typeface="Lucida Sans"/>
              </a:rPr>
              <a:t>Department (UNMPD)</a:t>
            </a:r>
            <a:endParaRPr sz="882">
              <a:latin typeface="Lucida Sans"/>
              <a:cs typeface="Lucida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113"/>
            <a:ext cx="5572012" cy="6603066"/>
            <a:chOff x="5623052" y="127"/>
            <a:chExt cx="6314948" cy="7483475"/>
          </a:xfrm>
        </p:grpSpPr>
        <p:sp>
          <p:nvSpPr>
            <p:cNvPr id="3" name="object 3"/>
            <p:cNvSpPr/>
            <p:nvPr/>
          </p:nvSpPr>
          <p:spPr>
            <a:xfrm>
              <a:off x="5623052" y="127"/>
              <a:ext cx="6314948"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6890829" y="1207642"/>
              <a:ext cx="0" cy="5029200"/>
            </a:xfrm>
            <a:custGeom>
              <a:avLst/>
              <a:gdLst/>
              <a:ahLst/>
              <a:cxnLst/>
              <a:rect l="l" t="t" r="r" b="b"/>
              <a:pathLst>
                <a:path h="5029200">
                  <a:moveTo>
                    <a:pt x="0" y="0"/>
                  </a:moveTo>
                  <a:lnTo>
                    <a:pt x="0" y="5029200"/>
                  </a:lnTo>
                </a:path>
              </a:pathLst>
            </a:custGeom>
            <a:ln w="9525">
              <a:solidFill>
                <a:srgbClr val="8A8A8A"/>
              </a:solidFill>
            </a:ln>
          </p:spPr>
          <p:txBody>
            <a:bodyPr wrap="square" lIns="0" tIns="0" rIns="0" bIns="0" rtlCol="0"/>
            <a:lstStyle/>
            <a:p>
              <a:endParaRPr sz="1588"/>
            </a:p>
          </p:txBody>
        </p:sp>
      </p:grpSp>
      <p:sp>
        <p:nvSpPr>
          <p:cNvPr id="5" name="object 5"/>
          <p:cNvSpPr txBox="1"/>
          <p:nvPr/>
        </p:nvSpPr>
        <p:spPr>
          <a:xfrm>
            <a:off x="585059" y="596719"/>
            <a:ext cx="3590925"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66">
                <a:solidFill>
                  <a:srgbClr val="B6B6B6"/>
                </a:solidFill>
                <a:latin typeface="Arial Black"/>
                <a:cs typeface="Arial Black"/>
              </a:rPr>
              <a:t> </a:t>
            </a:r>
            <a:r>
              <a:rPr sz="1235" spc="-137">
                <a:solidFill>
                  <a:srgbClr val="B6B6B6"/>
                </a:solidFill>
                <a:latin typeface="Arial Black"/>
                <a:cs typeface="Arial Black"/>
              </a:rPr>
              <a:t>VIOLENCE</a:t>
            </a:r>
            <a:r>
              <a:rPr sz="1235" spc="-62">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31">
                <a:solidFill>
                  <a:srgbClr val="B6B6B6"/>
                </a:solidFill>
                <a:latin typeface="Lucida Sans"/>
                <a:cs typeface="Lucida Sans"/>
              </a:rPr>
              <a:t>Demographic</a:t>
            </a:r>
            <a:r>
              <a:rPr sz="1235" spc="-40">
                <a:solidFill>
                  <a:srgbClr val="B6B6B6"/>
                </a:solidFill>
                <a:latin typeface="Lucida Sans"/>
                <a:cs typeface="Lucida Sans"/>
              </a:rPr>
              <a:t> </a:t>
            </a:r>
            <a:r>
              <a:rPr sz="1235" spc="-9">
                <a:solidFill>
                  <a:srgbClr val="B6B6B6"/>
                </a:solidFill>
                <a:latin typeface="Lucida Sans"/>
                <a:cs typeface="Lucida Sans"/>
              </a:rPr>
              <a:t>Comparisons</a:t>
            </a:r>
            <a:endParaRPr sz="1235">
              <a:latin typeface="Lucida Sans"/>
              <a:cs typeface="Lucida Sans"/>
            </a:endParaRPr>
          </a:p>
        </p:txBody>
      </p:sp>
      <p:sp>
        <p:nvSpPr>
          <p:cNvPr id="6" name="object 6"/>
          <p:cNvSpPr/>
          <p:nvPr/>
        </p:nvSpPr>
        <p:spPr>
          <a:xfrm>
            <a:off x="7742816" y="2277819"/>
            <a:ext cx="1563221" cy="159684"/>
          </a:xfrm>
          <a:custGeom>
            <a:avLst/>
            <a:gdLst/>
            <a:ahLst/>
            <a:cxnLst/>
            <a:rect l="l" t="t" r="r" b="b"/>
            <a:pathLst>
              <a:path w="1771650" h="180975">
                <a:moveTo>
                  <a:pt x="0" y="0"/>
                </a:moveTo>
                <a:lnTo>
                  <a:pt x="0" y="180975"/>
                </a:lnTo>
                <a:lnTo>
                  <a:pt x="1771650" y="180975"/>
                </a:lnTo>
                <a:lnTo>
                  <a:pt x="1771650" y="0"/>
                </a:lnTo>
                <a:lnTo>
                  <a:pt x="0" y="0"/>
                </a:lnTo>
                <a:close/>
              </a:path>
            </a:pathLst>
          </a:custGeom>
          <a:solidFill>
            <a:srgbClr val="073C5D"/>
          </a:solidFill>
        </p:spPr>
        <p:txBody>
          <a:bodyPr wrap="square" lIns="0" tIns="0" rIns="0" bIns="0" rtlCol="0"/>
          <a:lstStyle/>
          <a:p>
            <a:endParaRPr sz="1588"/>
          </a:p>
        </p:txBody>
      </p:sp>
      <p:sp>
        <p:nvSpPr>
          <p:cNvPr id="7" name="object 7"/>
          <p:cNvSpPr/>
          <p:nvPr/>
        </p:nvSpPr>
        <p:spPr>
          <a:xfrm>
            <a:off x="7742817" y="3017407"/>
            <a:ext cx="781610" cy="159684"/>
          </a:xfrm>
          <a:custGeom>
            <a:avLst/>
            <a:gdLst/>
            <a:ahLst/>
            <a:cxnLst/>
            <a:rect l="l" t="t" r="r" b="b"/>
            <a:pathLst>
              <a:path w="885825" h="180975">
                <a:moveTo>
                  <a:pt x="0" y="0"/>
                </a:moveTo>
                <a:lnTo>
                  <a:pt x="0" y="180975"/>
                </a:lnTo>
                <a:lnTo>
                  <a:pt x="885825" y="180975"/>
                </a:lnTo>
                <a:lnTo>
                  <a:pt x="885825" y="0"/>
                </a:lnTo>
                <a:lnTo>
                  <a:pt x="0" y="0"/>
                </a:lnTo>
                <a:close/>
              </a:path>
            </a:pathLst>
          </a:custGeom>
          <a:solidFill>
            <a:srgbClr val="AC4E25"/>
          </a:solidFill>
        </p:spPr>
        <p:txBody>
          <a:bodyPr wrap="square" lIns="0" tIns="0" rIns="0" bIns="0" rtlCol="0"/>
          <a:lstStyle/>
          <a:p>
            <a:endParaRPr sz="1588"/>
          </a:p>
        </p:txBody>
      </p:sp>
      <p:sp>
        <p:nvSpPr>
          <p:cNvPr id="8" name="object 8"/>
          <p:cNvSpPr/>
          <p:nvPr/>
        </p:nvSpPr>
        <p:spPr>
          <a:xfrm>
            <a:off x="7742817" y="3387202"/>
            <a:ext cx="781610" cy="159684"/>
          </a:xfrm>
          <a:custGeom>
            <a:avLst/>
            <a:gdLst/>
            <a:ahLst/>
            <a:cxnLst/>
            <a:rect l="l" t="t" r="r" b="b"/>
            <a:pathLst>
              <a:path w="885825" h="180975">
                <a:moveTo>
                  <a:pt x="0" y="0"/>
                </a:moveTo>
                <a:lnTo>
                  <a:pt x="0" y="180975"/>
                </a:lnTo>
                <a:lnTo>
                  <a:pt x="885825" y="180975"/>
                </a:lnTo>
                <a:lnTo>
                  <a:pt x="885825" y="0"/>
                </a:lnTo>
                <a:lnTo>
                  <a:pt x="0" y="0"/>
                </a:lnTo>
                <a:close/>
              </a:path>
            </a:pathLst>
          </a:custGeom>
          <a:solidFill>
            <a:srgbClr val="073C5D"/>
          </a:solidFill>
        </p:spPr>
        <p:txBody>
          <a:bodyPr wrap="square" lIns="0" tIns="0" rIns="0" bIns="0" rtlCol="0"/>
          <a:lstStyle/>
          <a:p>
            <a:endParaRPr sz="1588"/>
          </a:p>
        </p:txBody>
      </p:sp>
      <p:sp>
        <p:nvSpPr>
          <p:cNvPr id="9" name="object 9"/>
          <p:cNvSpPr/>
          <p:nvPr/>
        </p:nvSpPr>
        <p:spPr>
          <a:xfrm>
            <a:off x="7742817" y="3756997"/>
            <a:ext cx="621926" cy="159684"/>
          </a:xfrm>
          <a:custGeom>
            <a:avLst/>
            <a:gdLst/>
            <a:ahLst/>
            <a:cxnLst/>
            <a:rect l="l" t="t" r="r" b="b"/>
            <a:pathLst>
              <a:path w="704850" h="180975">
                <a:moveTo>
                  <a:pt x="0" y="0"/>
                </a:moveTo>
                <a:lnTo>
                  <a:pt x="0" y="180975"/>
                </a:lnTo>
                <a:lnTo>
                  <a:pt x="704850" y="180975"/>
                </a:lnTo>
                <a:lnTo>
                  <a:pt x="704850" y="0"/>
                </a:lnTo>
                <a:lnTo>
                  <a:pt x="0" y="0"/>
                </a:lnTo>
                <a:close/>
              </a:path>
            </a:pathLst>
          </a:custGeom>
          <a:solidFill>
            <a:srgbClr val="073C5D"/>
          </a:solidFill>
        </p:spPr>
        <p:txBody>
          <a:bodyPr wrap="square" lIns="0" tIns="0" rIns="0" bIns="0" rtlCol="0"/>
          <a:lstStyle/>
          <a:p>
            <a:endParaRPr sz="1588"/>
          </a:p>
        </p:txBody>
      </p:sp>
      <p:sp>
        <p:nvSpPr>
          <p:cNvPr id="10" name="object 10"/>
          <p:cNvSpPr/>
          <p:nvPr/>
        </p:nvSpPr>
        <p:spPr>
          <a:xfrm>
            <a:off x="7742817" y="4126791"/>
            <a:ext cx="621926" cy="159684"/>
          </a:xfrm>
          <a:custGeom>
            <a:avLst/>
            <a:gdLst/>
            <a:ahLst/>
            <a:cxnLst/>
            <a:rect l="l" t="t" r="r" b="b"/>
            <a:pathLst>
              <a:path w="704850" h="180975">
                <a:moveTo>
                  <a:pt x="0" y="0"/>
                </a:moveTo>
                <a:lnTo>
                  <a:pt x="0" y="180975"/>
                </a:lnTo>
                <a:lnTo>
                  <a:pt x="704850" y="180975"/>
                </a:lnTo>
                <a:lnTo>
                  <a:pt x="704850" y="0"/>
                </a:lnTo>
                <a:lnTo>
                  <a:pt x="0" y="0"/>
                </a:lnTo>
                <a:close/>
              </a:path>
            </a:pathLst>
          </a:custGeom>
          <a:solidFill>
            <a:srgbClr val="073C5D"/>
          </a:solidFill>
        </p:spPr>
        <p:txBody>
          <a:bodyPr wrap="square" lIns="0" tIns="0" rIns="0" bIns="0" rtlCol="0"/>
          <a:lstStyle/>
          <a:p>
            <a:endParaRPr sz="1588"/>
          </a:p>
        </p:txBody>
      </p:sp>
      <p:sp>
        <p:nvSpPr>
          <p:cNvPr id="11" name="object 11"/>
          <p:cNvSpPr/>
          <p:nvPr/>
        </p:nvSpPr>
        <p:spPr>
          <a:xfrm>
            <a:off x="7742817" y="4496585"/>
            <a:ext cx="621926" cy="159684"/>
          </a:xfrm>
          <a:custGeom>
            <a:avLst/>
            <a:gdLst/>
            <a:ahLst/>
            <a:cxnLst/>
            <a:rect l="l" t="t" r="r" b="b"/>
            <a:pathLst>
              <a:path w="704850" h="180975">
                <a:moveTo>
                  <a:pt x="0" y="0"/>
                </a:moveTo>
                <a:lnTo>
                  <a:pt x="0" y="180975"/>
                </a:lnTo>
                <a:lnTo>
                  <a:pt x="704850" y="180975"/>
                </a:lnTo>
                <a:lnTo>
                  <a:pt x="704850" y="0"/>
                </a:lnTo>
                <a:lnTo>
                  <a:pt x="0" y="0"/>
                </a:lnTo>
                <a:close/>
              </a:path>
            </a:pathLst>
          </a:custGeom>
          <a:solidFill>
            <a:srgbClr val="073C5D"/>
          </a:solidFill>
        </p:spPr>
        <p:txBody>
          <a:bodyPr wrap="square" lIns="0" tIns="0" rIns="0" bIns="0" rtlCol="0"/>
          <a:lstStyle/>
          <a:p>
            <a:endParaRPr sz="1588"/>
          </a:p>
        </p:txBody>
      </p:sp>
      <p:sp>
        <p:nvSpPr>
          <p:cNvPr id="12" name="object 12"/>
          <p:cNvSpPr txBox="1"/>
          <p:nvPr/>
        </p:nvSpPr>
        <p:spPr>
          <a:xfrm>
            <a:off x="7398684" y="596719"/>
            <a:ext cx="2245659" cy="310115"/>
          </a:xfrm>
          <a:prstGeom prst="rect">
            <a:avLst/>
          </a:prstGeom>
        </p:spPr>
        <p:txBody>
          <a:bodyPr vert="horz" wrap="square" lIns="0" tIns="11206" rIns="0" bIns="0" rtlCol="0">
            <a:spAutoFit/>
          </a:bodyPr>
          <a:lstStyle/>
          <a:p>
            <a:pPr marL="596745" marR="4483" indent="-586099">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31</a:t>
            </a:r>
            <a:r>
              <a:rPr sz="971" spc="-49">
                <a:solidFill>
                  <a:srgbClr val="585858"/>
                </a:solidFill>
                <a:latin typeface="Arial Black"/>
                <a:cs typeface="Arial Black"/>
              </a:rPr>
              <a:t> </a:t>
            </a:r>
            <a:r>
              <a:rPr sz="971" spc="-71">
                <a:solidFill>
                  <a:srgbClr val="585858"/>
                </a:solidFill>
                <a:latin typeface="Arial Black"/>
                <a:cs typeface="Arial Black"/>
              </a:rPr>
              <a:t>Prevalence</a:t>
            </a:r>
            <a:r>
              <a:rPr sz="971" spc="-49">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75">
                <a:solidFill>
                  <a:srgbClr val="585858"/>
                </a:solidFill>
                <a:latin typeface="Arial Black"/>
                <a:cs typeface="Arial Black"/>
              </a:rPr>
              <a:t>sexual</a:t>
            </a:r>
            <a:r>
              <a:rPr sz="971" spc="-49">
                <a:solidFill>
                  <a:srgbClr val="585858"/>
                </a:solidFill>
                <a:latin typeface="Arial Black"/>
                <a:cs typeface="Arial Black"/>
              </a:rPr>
              <a:t> </a:t>
            </a:r>
            <a:r>
              <a:rPr sz="971" spc="-53">
                <a:solidFill>
                  <a:srgbClr val="585858"/>
                </a:solidFill>
                <a:latin typeface="Arial Black"/>
                <a:cs typeface="Arial Black"/>
              </a:rPr>
              <a:t>violence </a:t>
            </a:r>
            <a:r>
              <a:rPr sz="971" spc="-49">
                <a:solidFill>
                  <a:srgbClr val="585858"/>
                </a:solidFill>
                <a:latin typeface="Arial Black"/>
                <a:cs typeface="Arial Black"/>
              </a:rPr>
              <a:t>by</a:t>
            </a:r>
            <a:r>
              <a:rPr sz="971" spc="-66">
                <a:solidFill>
                  <a:srgbClr val="585858"/>
                </a:solidFill>
                <a:latin typeface="Arial Black"/>
                <a:cs typeface="Arial Black"/>
              </a:rPr>
              <a:t> </a:t>
            </a:r>
            <a:r>
              <a:rPr sz="971" spc="-9">
                <a:solidFill>
                  <a:srgbClr val="585858"/>
                </a:solidFill>
                <a:latin typeface="Arial Black"/>
                <a:cs typeface="Arial Black"/>
              </a:rPr>
              <a:t>demographics</a:t>
            </a:r>
            <a:endParaRPr sz="971">
              <a:latin typeface="Arial Black"/>
              <a:cs typeface="Arial Black"/>
            </a:endParaRPr>
          </a:p>
        </p:txBody>
      </p:sp>
      <p:graphicFrame>
        <p:nvGraphicFramePr>
          <p:cNvPr id="13" name="object 13"/>
          <p:cNvGraphicFramePr>
            <a:graphicFrameLocks noGrp="1"/>
          </p:cNvGraphicFramePr>
          <p:nvPr>
            <p:extLst>
              <p:ext uri="{D42A27DB-BD31-4B8C-83A1-F6EECF244321}">
                <p14:modId xmlns:p14="http://schemas.microsoft.com/office/powerpoint/2010/main" val="2394152956"/>
              </p:ext>
            </p:extLst>
          </p:nvPr>
        </p:nvGraphicFramePr>
        <p:xfrm>
          <a:off x="6901366" y="1168437"/>
          <a:ext cx="3331170" cy="4226298"/>
        </p:xfrm>
        <a:graphic>
          <a:graphicData uri="http://schemas.openxmlformats.org/drawingml/2006/table">
            <a:tbl>
              <a:tblPr firstRow="1" bandRow="1">
                <a:tableStyleId>{2D5ABB26-0587-4C30-8999-92F81FD0307C}</a:tableStyleId>
              </a:tblPr>
              <a:tblGrid>
                <a:gridCol w="849630">
                  <a:extLst>
                    <a:ext uri="{9D8B030D-6E8A-4147-A177-3AD203B41FA5}">
                      <a16:colId xmlns:a16="http://schemas.microsoft.com/office/drawing/2014/main" val="20000"/>
                    </a:ext>
                  </a:extLst>
                </a:gridCol>
                <a:gridCol w="466165">
                  <a:extLst>
                    <a:ext uri="{9D8B030D-6E8A-4147-A177-3AD203B41FA5}">
                      <a16:colId xmlns:a16="http://schemas.microsoft.com/office/drawing/2014/main" val="20001"/>
                    </a:ext>
                  </a:extLst>
                </a:gridCol>
                <a:gridCol w="949137">
                  <a:extLst>
                    <a:ext uri="{9D8B030D-6E8A-4147-A177-3AD203B41FA5}">
                      <a16:colId xmlns:a16="http://schemas.microsoft.com/office/drawing/2014/main" val="20002"/>
                    </a:ext>
                  </a:extLst>
                </a:gridCol>
                <a:gridCol w="781049">
                  <a:extLst>
                    <a:ext uri="{9D8B030D-6E8A-4147-A177-3AD203B41FA5}">
                      <a16:colId xmlns:a16="http://schemas.microsoft.com/office/drawing/2014/main" val="20003"/>
                    </a:ext>
                  </a:extLst>
                </a:gridCol>
                <a:gridCol w="285189">
                  <a:extLst>
                    <a:ext uri="{9D8B030D-6E8A-4147-A177-3AD203B41FA5}">
                      <a16:colId xmlns:a16="http://schemas.microsoft.com/office/drawing/2014/main" val="20004"/>
                    </a:ext>
                  </a:extLst>
                </a:gridCol>
              </a:tblGrid>
              <a:tr h="159684">
                <a:tc>
                  <a:txBody>
                    <a:bodyPr/>
                    <a:lstStyle/>
                    <a:p>
                      <a:pPr marR="139065" algn="r">
                        <a:lnSpc>
                          <a:spcPct val="100000"/>
                        </a:lnSpc>
                        <a:spcBef>
                          <a:spcPts val="145"/>
                        </a:spcBef>
                      </a:pPr>
                      <a:r>
                        <a:rPr sz="800" spc="-20">
                          <a:solidFill>
                            <a:srgbClr val="585858"/>
                          </a:solidFill>
                          <a:latin typeface="Lucida Sans"/>
                          <a:cs typeface="Lucida Sans"/>
                        </a:rPr>
                        <a:t>Greek</a:t>
                      </a:r>
                      <a:r>
                        <a:rPr sz="800" spc="-30">
                          <a:solidFill>
                            <a:srgbClr val="585858"/>
                          </a:solidFill>
                          <a:latin typeface="Lucida Sans"/>
                          <a:cs typeface="Lucida Sans"/>
                        </a:rPr>
                        <a:t> </a:t>
                      </a:r>
                      <a:r>
                        <a:rPr sz="800" spc="-20">
                          <a:solidFill>
                            <a:srgbClr val="585858"/>
                          </a:solidFill>
                          <a:latin typeface="Lucida Sans"/>
                          <a:cs typeface="Lucida Sans"/>
                        </a:rPr>
                        <a:t>life</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5715" algn="ctr">
                        <a:lnSpc>
                          <a:spcPct val="100000"/>
                        </a:lnSpc>
                        <a:spcBef>
                          <a:spcPts val="85"/>
                        </a:spcBef>
                      </a:pPr>
                      <a:r>
                        <a:rPr sz="900" spc="-25">
                          <a:solidFill>
                            <a:srgbClr val="585858"/>
                          </a:solidFill>
                          <a:latin typeface="Arial"/>
                          <a:cs typeface="Arial"/>
                        </a:rPr>
                        <a:t>14%</a:t>
                      </a:r>
                      <a:endParaRPr sz="900">
                        <a:latin typeface="Arial"/>
                        <a:cs typeface="Arial"/>
                      </a:endParaRPr>
                    </a:p>
                  </a:txBody>
                  <a:tcPr marL="0" marR="0" marT="9525" marB="0">
                    <a:solidFill>
                      <a:srgbClr val="F7F7F7"/>
                    </a:solidFill>
                  </a:tcPr>
                </a:tc>
                <a:extLst>
                  <a:ext uri="{0D108BD9-81ED-4DB2-BD59-A6C34878D82A}">
                    <a16:rowId xmlns:a16="http://schemas.microsoft.com/office/drawing/2014/main" val="10000"/>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1"/>
                  </a:ext>
                </a:extLst>
              </a:tr>
              <a:tr h="159684">
                <a:tc>
                  <a:txBody>
                    <a:bodyPr/>
                    <a:lstStyle/>
                    <a:p>
                      <a:pPr marR="139065" algn="r">
                        <a:lnSpc>
                          <a:spcPct val="100000"/>
                        </a:lnSpc>
                        <a:spcBef>
                          <a:spcPts val="145"/>
                        </a:spcBef>
                      </a:pPr>
                      <a:r>
                        <a:rPr sz="800" spc="-10">
                          <a:solidFill>
                            <a:srgbClr val="585858"/>
                          </a:solidFill>
                          <a:latin typeface="Lucida Sans"/>
                          <a:cs typeface="Lucida Sans"/>
                        </a:rPr>
                        <a:t>Athlete</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5715" algn="ctr">
                        <a:lnSpc>
                          <a:spcPct val="100000"/>
                        </a:lnSpc>
                        <a:spcBef>
                          <a:spcPts val="85"/>
                        </a:spcBef>
                      </a:pPr>
                      <a:r>
                        <a:rPr sz="900" spc="-25">
                          <a:solidFill>
                            <a:srgbClr val="585858"/>
                          </a:solidFill>
                          <a:latin typeface="Arial"/>
                          <a:cs typeface="Arial"/>
                        </a:rPr>
                        <a:t>14%</a:t>
                      </a:r>
                      <a:endParaRPr sz="900">
                        <a:latin typeface="Arial"/>
                        <a:cs typeface="Arial"/>
                      </a:endParaRPr>
                    </a:p>
                  </a:txBody>
                  <a:tcPr marL="0" marR="0" marT="9525" marB="0">
                    <a:solidFill>
                      <a:srgbClr val="F7F7F7"/>
                    </a:solidFill>
                  </a:tcPr>
                </a:tc>
                <a:extLst>
                  <a:ext uri="{0D108BD9-81ED-4DB2-BD59-A6C34878D82A}">
                    <a16:rowId xmlns:a16="http://schemas.microsoft.com/office/drawing/2014/main" val="10002"/>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3"/>
                  </a:ext>
                </a:extLst>
              </a:tr>
              <a:tr h="159684">
                <a:tc>
                  <a:txBody>
                    <a:bodyPr/>
                    <a:lstStyle/>
                    <a:p>
                      <a:pPr marR="139700" algn="r">
                        <a:lnSpc>
                          <a:spcPct val="100000"/>
                        </a:lnSpc>
                        <a:spcBef>
                          <a:spcPts val="145"/>
                        </a:spcBef>
                      </a:pPr>
                      <a:r>
                        <a:rPr sz="800" spc="-20">
                          <a:solidFill>
                            <a:srgbClr val="585858"/>
                          </a:solidFill>
                          <a:latin typeface="Lucida Sans"/>
                          <a:cs typeface="Lucida Sans"/>
                        </a:rPr>
                        <a:t>TGQN</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5715" algn="ctr">
                        <a:lnSpc>
                          <a:spcPct val="100000"/>
                        </a:lnSpc>
                        <a:spcBef>
                          <a:spcPts val="85"/>
                        </a:spcBef>
                      </a:pPr>
                      <a:r>
                        <a:rPr sz="900" spc="-25">
                          <a:solidFill>
                            <a:srgbClr val="585858"/>
                          </a:solidFill>
                          <a:latin typeface="Arial"/>
                          <a:cs typeface="Arial"/>
                        </a:rPr>
                        <a:t>14%</a:t>
                      </a:r>
                      <a:endParaRPr sz="900">
                        <a:latin typeface="Arial"/>
                        <a:cs typeface="Arial"/>
                      </a:endParaRPr>
                    </a:p>
                  </a:txBody>
                  <a:tcPr marL="0" marR="0" marT="9525" marB="0">
                    <a:solidFill>
                      <a:srgbClr val="F7F7F7"/>
                    </a:solidFill>
                  </a:tcPr>
                </a:tc>
                <a:extLst>
                  <a:ext uri="{0D108BD9-81ED-4DB2-BD59-A6C34878D82A}">
                    <a16:rowId xmlns:a16="http://schemas.microsoft.com/office/drawing/2014/main" val="10004"/>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5"/>
                  </a:ext>
                </a:extLst>
              </a:tr>
              <a:tr h="159684">
                <a:tc>
                  <a:txBody>
                    <a:bodyPr/>
                    <a:lstStyle/>
                    <a:p>
                      <a:pPr marR="139065" algn="r">
                        <a:lnSpc>
                          <a:spcPct val="100000"/>
                        </a:lnSpc>
                        <a:spcBef>
                          <a:spcPts val="145"/>
                        </a:spcBef>
                      </a:pPr>
                      <a:r>
                        <a:rPr sz="800" spc="-10">
                          <a:solidFill>
                            <a:srgbClr val="585858"/>
                          </a:solidFill>
                          <a:latin typeface="Lucida Sans"/>
                          <a:cs typeface="Lucida Sans"/>
                        </a:rPr>
                        <a:t>Disability</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208915">
                        <a:lnSpc>
                          <a:spcPct val="100000"/>
                        </a:lnSpc>
                        <a:spcBef>
                          <a:spcPts val="85"/>
                        </a:spcBef>
                      </a:pPr>
                      <a:r>
                        <a:rPr sz="900" spc="-25">
                          <a:solidFill>
                            <a:srgbClr val="585858"/>
                          </a:solidFill>
                          <a:latin typeface="Arial"/>
                          <a:cs typeface="Arial"/>
                        </a:rPr>
                        <a:t>10%</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6"/>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7"/>
                  </a:ext>
                </a:extLst>
              </a:tr>
              <a:tr h="159684">
                <a:tc>
                  <a:txBody>
                    <a:bodyPr/>
                    <a:lstStyle/>
                    <a:p>
                      <a:pPr marR="139700" algn="r">
                        <a:lnSpc>
                          <a:spcPct val="100000"/>
                        </a:lnSpc>
                        <a:spcBef>
                          <a:spcPts val="145"/>
                        </a:spcBef>
                      </a:pPr>
                      <a:r>
                        <a:rPr sz="800" spc="-20">
                          <a:solidFill>
                            <a:srgbClr val="585858"/>
                          </a:solidFill>
                          <a:latin typeface="Lucida Sans"/>
                          <a:cs typeface="Lucida Sans"/>
                        </a:rPr>
                        <a:t>LGB+</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37465">
                        <a:lnSpc>
                          <a:spcPct val="100000"/>
                        </a:lnSpc>
                        <a:spcBef>
                          <a:spcPts val="85"/>
                        </a:spcBef>
                      </a:pPr>
                      <a:r>
                        <a:rPr sz="900" spc="-25">
                          <a:solidFill>
                            <a:srgbClr val="585858"/>
                          </a:solidFill>
                          <a:latin typeface="Arial"/>
                          <a:cs typeface="Arial"/>
                        </a:rPr>
                        <a:t>9%</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8"/>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9"/>
                  </a:ext>
                </a:extLst>
              </a:tr>
              <a:tr h="159684">
                <a:tc>
                  <a:txBody>
                    <a:bodyPr/>
                    <a:lstStyle/>
                    <a:p>
                      <a:pPr marR="139065" algn="r">
                        <a:lnSpc>
                          <a:spcPct val="100000"/>
                        </a:lnSpc>
                        <a:spcBef>
                          <a:spcPts val="145"/>
                        </a:spcBef>
                      </a:pPr>
                      <a:r>
                        <a:rPr sz="800" spc="-10">
                          <a:solidFill>
                            <a:srgbClr val="585858"/>
                          </a:solidFill>
                          <a:latin typeface="Lucida Sans"/>
                          <a:cs typeface="Lucida Sans"/>
                        </a:rPr>
                        <a:t>Overall</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AC4E25"/>
                    </a:solidFill>
                  </a:tcPr>
                </a:tc>
                <a:tc>
                  <a:txBody>
                    <a:bodyPr/>
                    <a:lstStyle/>
                    <a:p>
                      <a:pPr marR="484505" algn="r">
                        <a:lnSpc>
                          <a:spcPct val="100000"/>
                        </a:lnSpc>
                        <a:spcBef>
                          <a:spcPts val="85"/>
                        </a:spcBef>
                      </a:pPr>
                      <a:r>
                        <a:rPr sz="900" spc="-25">
                          <a:solidFill>
                            <a:srgbClr val="585858"/>
                          </a:solidFill>
                          <a:latin typeface="Arial"/>
                          <a:cs typeface="Arial"/>
                        </a:rPr>
                        <a:t>5%</a:t>
                      </a:r>
                      <a:endParaRPr sz="900">
                        <a:latin typeface="Arial"/>
                        <a:cs typeface="Arial"/>
                      </a:endParaRPr>
                    </a:p>
                  </a:txBody>
                  <a:tcPr marL="0" marR="0" marT="9525" marB="0"/>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0"/>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1"/>
                  </a:ext>
                </a:extLst>
              </a:tr>
              <a:tr h="159684">
                <a:tc>
                  <a:txBody>
                    <a:bodyPr/>
                    <a:lstStyle/>
                    <a:p>
                      <a:pPr marR="139700" algn="r">
                        <a:lnSpc>
                          <a:spcPct val="100000"/>
                        </a:lnSpc>
                        <a:spcBef>
                          <a:spcPts val="145"/>
                        </a:spcBef>
                      </a:pPr>
                      <a:r>
                        <a:rPr sz="800" spc="-10">
                          <a:solidFill>
                            <a:srgbClr val="585858"/>
                          </a:solidFill>
                          <a:latin typeface="Lucida Sans"/>
                          <a:cs typeface="Lucida Sans"/>
                        </a:rPr>
                        <a:t>Woman</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R="484505" algn="r">
                        <a:lnSpc>
                          <a:spcPct val="100000"/>
                        </a:lnSpc>
                        <a:spcBef>
                          <a:spcPts val="85"/>
                        </a:spcBef>
                      </a:pPr>
                      <a:r>
                        <a:rPr sz="900" spc="-25">
                          <a:solidFill>
                            <a:srgbClr val="585858"/>
                          </a:solidFill>
                          <a:latin typeface="Arial"/>
                          <a:cs typeface="Arial"/>
                        </a:rPr>
                        <a:t>5%</a:t>
                      </a:r>
                      <a:endParaRPr sz="900">
                        <a:latin typeface="Arial"/>
                        <a:cs typeface="Arial"/>
                      </a:endParaRPr>
                    </a:p>
                  </a:txBody>
                  <a:tcPr marL="0" marR="0" marT="9525" marB="0"/>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2"/>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3"/>
                  </a:ext>
                </a:extLst>
              </a:tr>
              <a:tr h="159684">
                <a:tc>
                  <a:txBody>
                    <a:bodyPr/>
                    <a:lstStyle/>
                    <a:p>
                      <a:pPr marR="138430" algn="r">
                        <a:lnSpc>
                          <a:spcPct val="100000"/>
                        </a:lnSpc>
                        <a:spcBef>
                          <a:spcPts val="145"/>
                        </a:spcBef>
                      </a:pPr>
                      <a:r>
                        <a:rPr sz="800" spc="-10">
                          <a:solidFill>
                            <a:srgbClr val="585858"/>
                          </a:solidFill>
                          <a:latin typeface="Lucida Sans"/>
                          <a:cs typeface="Lucida Sans"/>
                        </a:rPr>
                        <a:t>Non-</a:t>
                      </a:r>
                      <a:r>
                        <a:rPr sz="800" spc="-20">
                          <a:solidFill>
                            <a:srgbClr val="585858"/>
                          </a:solidFill>
                          <a:latin typeface="Lucida Sans"/>
                          <a:cs typeface="Lucida Sans"/>
                        </a:rPr>
                        <a:t>Greek</a:t>
                      </a:r>
                      <a:r>
                        <a:rPr sz="800" spc="-5">
                          <a:solidFill>
                            <a:srgbClr val="585858"/>
                          </a:solidFill>
                          <a:latin typeface="Lucida Sans"/>
                          <a:cs typeface="Lucida Sans"/>
                        </a:rPr>
                        <a:t> </a:t>
                      </a:r>
                      <a:r>
                        <a:rPr sz="800" spc="-20">
                          <a:solidFill>
                            <a:srgbClr val="585858"/>
                          </a:solidFill>
                          <a:latin typeface="Lucida Sans"/>
                          <a:cs typeface="Lucida Sans"/>
                        </a:rPr>
                        <a:t>life</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218440">
                        <a:lnSpc>
                          <a:spcPct val="100000"/>
                        </a:lnSpc>
                        <a:spcBef>
                          <a:spcPts val="85"/>
                        </a:spcBef>
                      </a:pPr>
                      <a:r>
                        <a:rPr sz="900" spc="-25">
                          <a:solidFill>
                            <a:srgbClr val="585858"/>
                          </a:solidFill>
                          <a:latin typeface="Arial"/>
                          <a:cs typeface="Arial"/>
                        </a:rPr>
                        <a:t>4%</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4"/>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5"/>
                  </a:ext>
                </a:extLst>
              </a:tr>
              <a:tr h="159684">
                <a:tc>
                  <a:txBody>
                    <a:bodyPr/>
                    <a:lstStyle/>
                    <a:p>
                      <a:pPr marR="139065" algn="r">
                        <a:lnSpc>
                          <a:spcPct val="100000"/>
                        </a:lnSpc>
                        <a:spcBef>
                          <a:spcPts val="145"/>
                        </a:spcBef>
                      </a:pPr>
                      <a:r>
                        <a:rPr sz="800" spc="-10">
                          <a:solidFill>
                            <a:srgbClr val="585858"/>
                          </a:solidFill>
                          <a:latin typeface="Lucida Sans"/>
                          <a:cs typeface="Lucida Sans"/>
                        </a:rPr>
                        <a:t>Non-athlete</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218440">
                        <a:lnSpc>
                          <a:spcPct val="100000"/>
                        </a:lnSpc>
                        <a:spcBef>
                          <a:spcPts val="85"/>
                        </a:spcBef>
                      </a:pPr>
                      <a:r>
                        <a:rPr sz="900" spc="-25">
                          <a:solidFill>
                            <a:srgbClr val="585858"/>
                          </a:solidFill>
                          <a:latin typeface="Arial"/>
                          <a:cs typeface="Arial"/>
                        </a:rPr>
                        <a:t>4%</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6"/>
                  </a:ext>
                </a:extLst>
              </a:tr>
              <a:tr h="20955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7"/>
                  </a:ext>
                </a:extLst>
              </a:tr>
              <a:tr h="159684">
                <a:tc>
                  <a:txBody>
                    <a:bodyPr/>
                    <a:lstStyle/>
                    <a:p>
                      <a:pPr marR="138430" algn="r">
                        <a:lnSpc>
                          <a:spcPct val="100000"/>
                        </a:lnSpc>
                        <a:spcBef>
                          <a:spcPts val="145"/>
                        </a:spcBef>
                      </a:pPr>
                      <a:r>
                        <a:rPr sz="800" spc="-10">
                          <a:solidFill>
                            <a:srgbClr val="585858"/>
                          </a:solidFill>
                          <a:latin typeface="Lucida Sans"/>
                          <a:cs typeface="Lucida Sans"/>
                        </a:rPr>
                        <a:t>Non-disability</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218440">
                        <a:lnSpc>
                          <a:spcPct val="100000"/>
                        </a:lnSpc>
                        <a:spcBef>
                          <a:spcPts val="85"/>
                        </a:spcBef>
                      </a:pPr>
                      <a:r>
                        <a:rPr sz="900" spc="-25">
                          <a:solidFill>
                            <a:srgbClr val="585858"/>
                          </a:solidFill>
                          <a:latin typeface="Arial"/>
                          <a:cs typeface="Arial"/>
                        </a:rPr>
                        <a:t>4%</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8"/>
                  </a:ext>
                </a:extLst>
              </a:tr>
              <a:tr h="21011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9"/>
                  </a:ext>
                </a:extLst>
              </a:tr>
              <a:tr h="159684">
                <a:tc>
                  <a:txBody>
                    <a:bodyPr/>
                    <a:lstStyle/>
                    <a:p>
                      <a:pPr marR="139065" algn="r">
                        <a:lnSpc>
                          <a:spcPct val="100000"/>
                        </a:lnSpc>
                        <a:spcBef>
                          <a:spcPts val="145"/>
                        </a:spcBef>
                      </a:pPr>
                      <a:r>
                        <a:rPr sz="800" spc="-10">
                          <a:solidFill>
                            <a:srgbClr val="585858"/>
                          </a:solidFill>
                          <a:latin typeface="Lucida Sans"/>
                          <a:cs typeface="Lucida Sans"/>
                        </a:rPr>
                        <a:t>Straight</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37465">
                        <a:lnSpc>
                          <a:spcPct val="100000"/>
                        </a:lnSpc>
                        <a:spcBef>
                          <a:spcPts val="85"/>
                        </a:spcBef>
                      </a:pPr>
                      <a:r>
                        <a:rPr sz="900" spc="-25">
                          <a:solidFill>
                            <a:srgbClr val="585858"/>
                          </a:solidFill>
                          <a:latin typeface="Arial"/>
                          <a:cs typeface="Arial"/>
                        </a:rPr>
                        <a:t>3%</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20"/>
                  </a:ext>
                </a:extLst>
              </a:tr>
              <a:tr h="209550">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21"/>
                  </a:ext>
                </a:extLst>
              </a:tr>
              <a:tr h="159684">
                <a:tc>
                  <a:txBody>
                    <a:bodyPr/>
                    <a:lstStyle/>
                    <a:p>
                      <a:pPr marR="139700" algn="r">
                        <a:lnSpc>
                          <a:spcPct val="100000"/>
                        </a:lnSpc>
                        <a:spcBef>
                          <a:spcPts val="145"/>
                        </a:spcBef>
                      </a:pPr>
                      <a:r>
                        <a:rPr sz="800" spc="-25">
                          <a:solidFill>
                            <a:srgbClr val="585858"/>
                          </a:solidFill>
                          <a:latin typeface="Lucida Sans"/>
                          <a:cs typeface="Lucida Sans"/>
                        </a:rPr>
                        <a:t>Man</a:t>
                      </a:r>
                      <a:endParaRPr sz="800">
                        <a:latin typeface="Lucida Sans"/>
                        <a:cs typeface="Lucida Sans"/>
                      </a:endParaRPr>
                    </a:p>
                  </a:txBody>
                  <a:tcPr marL="0" marR="0" marT="16249"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073C5D"/>
                    </a:solidFill>
                  </a:tcPr>
                </a:tc>
                <a:tc>
                  <a:txBody>
                    <a:bodyPr/>
                    <a:lstStyle/>
                    <a:p>
                      <a:pPr marL="37465">
                        <a:lnSpc>
                          <a:spcPct val="100000"/>
                        </a:lnSpc>
                        <a:spcBef>
                          <a:spcPts val="85"/>
                        </a:spcBef>
                      </a:pPr>
                      <a:r>
                        <a:rPr sz="900" spc="-25">
                          <a:solidFill>
                            <a:srgbClr val="585858"/>
                          </a:solidFill>
                          <a:latin typeface="Arial"/>
                          <a:cs typeface="Arial"/>
                        </a:rPr>
                        <a:t>3%</a:t>
                      </a:r>
                      <a:endParaRPr sz="900">
                        <a:latin typeface="Arial"/>
                        <a:cs typeface="Arial"/>
                      </a:endParaRPr>
                    </a:p>
                  </a:txBody>
                  <a:tcPr marL="0" marR="0" marT="9525"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tc>
                  <a:txBody>
                    <a:bodyPr/>
                    <a:lstStyle/>
                    <a:p>
                      <a:pPr>
                        <a:lnSpc>
                          <a:spcPct val="100000"/>
                        </a:lnSpc>
                      </a:pPr>
                      <a:endParaRPr sz="9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22"/>
                  </a:ext>
                </a:extLst>
              </a:tr>
            </a:tbl>
          </a:graphicData>
        </a:graphic>
      </p:graphicFrame>
      <p:sp>
        <p:nvSpPr>
          <p:cNvPr id="14" name="object 14"/>
          <p:cNvSpPr txBox="1"/>
          <p:nvPr/>
        </p:nvSpPr>
        <p:spPr>
          <a:xfrm>
            <a:off x="669291" y="918433"/>
            <a:ext cx="5424916" cy="4403159"/>
          </a:xfrm>
          <a:prstGeom prst="rect">
            <a:avLst/>
          </a:prstGeom>
        </p:spPr>
        <p:txBody>
          <a:bodyPr vert="horz" wrap="square" lIns="0" tIns="11206" rIns="0" bIns="0" rtlCol="0">
            <a:spAutoFit/>
          </a:bodyPr>
          <a:lstStyle/>
          <a:p>
            <a:pPr marL="11206" marR="110944">
              <a:lnSpc>
                <a:spcPct val="108300"/>
              </a:lnSpc>
              <a:spcBef>
                <a:spcPts val="88"/>
              </a:spcBef>
            </a:pPr>
            <a:r>
              <a:rPr sz="2400" spc="-212">
                <a:solidFill>
                  <a:srgbClr val="063D5E"/>
                </a:solidFill>
                <a:latin typeface="Arial Black"/>
                <a:cs typeface="Arial Black"/>
              </a:rPr>
              <a:t>5%</a:t>
            </a:r>
            <a:r>
              <a:rPr sz="2400" spc="-141">
                <a:solidFill>
                  <a:srgbClr val="063D5E"/>
                </a:solidFill>
                <a:latin typeface="Arial Black"/>
                <a:cs typeface="Arial Black"/>
              </a:rPr>
              <a:t> </a:t>
            </a:r>
            <a:r>
              <a:rPr sz="2400" spc="-71">
                <a:solidFill>
                  <a:srgbClr val="063D5E"/>
                </a:solidFill>
                <a:latin typeface="Arial Black"/>
                <a:cs typeface="Arial Black"/>
              </a:rPr>
              <a:t>of</a:t>
            </a:r>
            <a:r>
              <a:rPr sz="2400" spc="-137">
                <a:solidFill>
                  <a:srgbClr val="063D5E"/>
                </a:solidFill>
                <a:latin typeface="Arial Black"/>
                <a:cs typeface="Arial Black"/>
              </a:rPr>
              <a:t> </a:t>
            </a:r>
            <a:r>
              <a:rPr sz="2400" spc="-128">
                <a:solidFill>
                  <a:srgbClr val="063D5E"/>
                </a:solidFill>
                <a:latin typeface="Arial Black"/>
                <a:cs typeface="Arial Black"/>
              </a:rPr>
              <a:t>Students</a:t>
            </a:r>
            <a:r>
              <a:rPr sz="2400" spc="-141">
                <a:solidFill>
                  <a:srgbClr val="063D5E"/>
                </a:solidFill>
                <a:latin typeface="Arial Black"/>
                <a:cs typeface="Arial Black"/>
              </a:rPr>
              <a:t> Experienced </a:t>
            </a:r>
            <a:r>
              <a:rPr sz="2400" spc="-168">
                <a:solidFill>
                  <a:srgbClr val="063D5E"/>
                </a:solidFill>
                <a:latin typeface="Arial Black"/>
                <a:cs typeface="Arial Black"/>
              </a:rPr>
              <a:t>Sexual</a:t>
            </a:r>
            <a:r>
              <a:rPr sz="2400" spc="-132">
                <a:solidFill>
                  <a:srgbClr val="063D5E"/>
                </a:solidFill>
                <a:latin typeface="Arial Black"/>
                <a:cs typeface="Arial Black"/>
              </a:rPr>
              <a:t> </a:t>
            </a:r>
            <a:r>
              <a:rPr sz="2400" spc="-44">
                <a:solidFill>
                  <a:srgbClr val="063D5E"/>
                </a:solidFill>
                <a:latin typeface="Arial Black"/>
                <a:cs typeface="Arial Black"/>
              </a:rPr>
              <a:t>Violence</a:t>
            </a:r>
            <a:endParaRPr sz="2400">
              <a:latin typeface="Arial Black"/>
              <a:cs typeface="Arial Black"/>
            </a:endParaRPr>
          </a:p>
          <a:p>
            <a:pPr marL="11206" marR="156330">
              <a:lnSpc>
                <a:spcPct val="120800"/>
              </a:lnSpc>
              <a:spcBef>
                <a:spcPts val="966"/>
              </a:spcBef>
            </a:pPr>
            <a:r>
              <a:rPr sz="1200" spc="-40">
                <a:solidFill>
                  <a:srgbClr val="242424"/>
                </a:solidFill>
                <a:latin typeface="Lucida Sans"/>
                <a:cs typeface="Lucida Sans"/>
              </a:rPr>
              <a:t>The</a:t>
            </a:r>
            <a:r>
              <a:rPr sz="1200" spc="-44">
                <a:solidFill>
                  <a:srgbClr val="242424"/>
                </a:solidFill>
                <a:latin typeface="Lucida Sans"/>
                <a:cs typeface="Lucida Sans"/>
              </a:rPr>
              <a:t> </a:t>
            </a:r>
            <a:r>
              <a:rPr sz="1200" spc="-18">
                <a:solidFill>
                  <a:srgbClr val="242424"/>
                </a:solidFill>
                <a:latin typeface="Lucida Sans"/>
                <a:cs typeface="Lucida Sans"/>
              </a:rPr>
              <a:t>survey</a:t>
            </a:r>
            <a:r>
              <a:rPr sz="1200" spc="-44">
                <a:solidFill>
                  <a:srgbClr val="242424"/>
                </a:solidFill>
                <a:latin typeface="Lucida Sans"/>
                <a:cs typeface="Lucida Sans"/>
              </a:rPr>
              <a:t> </a:t>
            </a:r>
            <a:r>
              <a:rPr sz="1200" spc="-26">
                <a:solidFill>
                  <a:srgbClr val="242424"/>
                </a:solidFill>
                <a:latin typeface="Lucida Sans"/>
                <a:cs typeface="Lucida Sans"/>
              </a:rPr>
              <a:t>asked</a:t>
            </a:r>
            <a:r>
              <a:rPr sz="1200" spc="-44">
                <a:solidFill>
                  <a:srgbClr val="242424"/>
                </a:solidFill>
                <a:latin typeface="Lucida Sans"/>
                <a:cs typeface="Lucida Sans"/>
              </a:rPr>
              <a:t> </a:t>
            </a:r>
            <a:r>
              <a:rPr sz="1200" spc="-22">
                <a:solidFill>
                  <a:srgbClr val="242424"/>
                </a:solidFill>
                <a:latin typeface="Lucida Sans"/>
                <a:cs typeface="Lucida Sans"/>
              </a:rPr>
              <a:t>students</a:t>
            </a:r>
            <a:r>
              <a:rPr sz="1200" spc="-44">
                <a:solidFill>
                  <a:srgbClr val="242424"/>
                </a:solidFill>
                <a:latin typeface="Lucida Sans"/>
                <a:cs typeface="Lucida Sans"/>
              </a:rPr>
              <a:t> </a:t>
            </a:r>
            <a:r>
              <a:rPr sz="1200" spc="-18">
                <a:solidFill>
                  <a:srgbClr val="242424"/>
                </a:solidFill>
                <a:latin typeface="Lucida Sans"/>
                <a:cs typeface="Lucida Sans"/>
              </a:rPr>
              <a:t>about</a:t>
            </a:r>
            <a:r>
              <a:rPr sz="1200" spc="-44">
                <a:solidFill>
                  <a:srgbClr val="242424"/>
                </a:solidFill>
                <a:latin typeface="Lucida Sans"/>
                <a:cs typeface="Lucida Sans"/>
              </a:rPr>
              <a:t> </a:t>
            </a:r>
            <a:r>
              <a:rPr sz="1200" spc="-18">
                <a:solidFill>
                  <a:srgbClr val="242424"/>
                </a:solidFill>
                <a:latin typeface="Lucida Sans"/>
                <a:cs typeface="Lucida Sans"/>
              </a:rPr>
              <a:t>their</a:t>
            </a:r>
            <a:r>
              <a:rPr sz="1200" spc="-44">
                <a:solidFill>
                  <a:srgbClr val="242424"/>
                </a:solidFill>
                <a:latin typeface="Lucida Sans"/>
                <a:cs typeface="Lucida Sans"/>
              </a:rPr>
              <a:t> </a:t>
            </a:r>
            <a:r>
              <a:rPr sz="1200" spc="-26">
                <a:solidFill>
                  <a:srgbClr val="242424"/>
                </a:solidFill>
                <a:latin typeface="Lucida Sans"/>
                <a:cs typeface="Lucida Sans"/>
              </a:rPr>
              <a:t>experiences</a:t>
            </a:r>
            <a:r>
              <a:rPr sz="1200" spc="-44">
                <a:solidFill>
                  <a:srgbClr val="242424"/>
                </a:solidFill>
                <a:latin typeface="Lucida Sans"/>
                <a:cs typeface="Lucida Sans"/>
              </a:rPr>
              <a:t> </a:t>
            </a:r>
            <a:r>
              <a:rPr sz="1200" spc="-26">
                <a:solidFill>
                  <a:srgbClr val="242424"/>
                </a:solidFill>
                <a:latin typeface="Lucida Sans"/>
                <a:cs typeface="Lucida Sans"/>
              </a:rPr>
              <a:t>of</a:t>
            </a:r>
            <a:r>
              <a:rPr sz="1200" spc="-44">
                <a:solidFill>
                  <a:srgbClr val="242424"/>
                </a:solidFill>
                <a:latin typeface="Lucida Sans"/>
                <a:cs typeface="Lucida Sans"/>
              </a:rPr>
              <a:t> </a:t>
            </a:r>
            <a:r>
              <a:rPr sz="1200" spc="-18">
                <a:solidFill>
                  <a:srgbClr val="242424"/>
                </a:solidFill>
                <a:latin typeface="Lucida Sans"/>
                <a:cs typeface="Lucida Sans"/>
              </a:rPr>
              <a:t>non-</a:t>
            </a:r>
            <a:r>
              <a:rPr sz="1200" spc="-26">
                <a:solidFill>
                  <a:srgbClr val="242424"/>
                </a:solidFill>
                <a:latin typeface="Lucida Sans"/>
                <a:cs typeface="Lucida Sans"/>
              </a:rPr>
              <a:t>consensual</a:t>
            </a:r>
            <a:r>
              <a:rPr sz="1200" spc="-44">
                <a:solidFill>
                  <a:srgbClr val="242424"/>
                </a:solidFill>
                <a:latin typeface="Lucida Sans"/>
                <a:cs typeface="Lucida Sans"/>
              </a:rPr>
              <a:t> </a:t>
            </a:r>
            <a:r>
              <a:rPr sz="1200" spc="-35">
                <a:solidFill>
                  <a:srgbClr val="242424"/>
                </a:solidFill>
                <a:latin typeface="Lucida Sans"/>
                <a:cs typeface="Lucida Sans"/>
              </a:rPr>
              <a:t>sexual</a:t>
            </a:r>
            <a:r>
              <a:rPr sz="1200" spc="-44">
                <a:solidFill>
                  <a:srgbClr val="242424"/>
                </a:solidFill>
                <a:latin typeface="Lucida Sans"/>
                <a:cs typeface="Lucida Sans"/>
              </a:rPr>
              <a:t> </a:t>
            </a:r>
            <a:r>
              <a:rPr sz="1200" spc="-26">
                <a:solidFill>
                  <a:srgbClr val="242424"/>
                </a:solidFill>
                <a:latin typeface="Lucida Sans"/>
                <a:cs typeface="Lucida Sans"/>
              </a:rPr>
              <a:t>contact</a:t>
            </a:r>
            <a:r>
              <a:rPr sz="1200" spc="-44">
                <a:solidFill>
                  <a:srgbClr val="242424"/>
                </a:solidFill>
                <a:latin typeface="Lucida Sans"/>
                <a:cs typeface="Lucida Sans"/>
              </a:rPr>
              <a:t> </a:t>
            </a:r>
            <a:r>
              <a:rPr sz="1200" spc="-35">
                <a:solidFill>
                  <a:srgbClr val="242424"/>
                </a:solidFill>
                <a:latin typeface="Lucida Sans"/>
                <a:cs typeface="Lucida Sans"/>
              </a:rPr>
              <a:t>in</a:t>
            </a:r>
            <a:r>
              <a:rPr sz="1200" spc="-44">
                <a:solidFill>
                  <a:srgbClr val="242424"/>
                </a:solidFill>
                <a:latin typeface="Lucida Sans"/>
                <a:cs typeface="Lucida Sans"/>
              </a:rPr>
              <a:t> </a:t>
            </a:r>
            <a:r>
              <a:rPr sz="1200" spc="-9">
                <a:solidFill>
                  <a:srgbClr val="242424"/>
                </a:solidFill>
                <a:latin typeface="Lucida Sans"/>
                <a:cs typeface="Lucida Sans"/>
              </a:rPr>
              <a:t>the</a:t>
            </a:r>
            <a:r>
              <a:rPr sz="1200" spc="-40">
                <a:solidFill>
                  <a:srgbClr val="242424"/>
                </a:solidFill>
                <a:latin typeface="Lucida Sans"/>
                <a:cs typeface="Lucida Sans"/>
              </a:rPr>
              <a:t> </a:t>
            </a:r>
            <a:r>
              <a:rPr sz="1200" spc="-22">
                <a:solidFill>
                  <a:srgbClr val="242424"/>
                </a:solidFill>
                <a:latin typeface="Lucida Sans"/>
                <a:cs typeface="Lucida Sans"/>
              </a:rPr>
              <a:t>past</a:t>
            </a:r>
            <a:r>
              <a:rPr sz="1200" spc="-44">
                <a:solidFill>
                  <a:srgbClr val="242424"/>
                </a:solidFill>
                <a:latin typeface="Lucida Sans"/>
                <a:cs typeface="Lucida Sans"/>
              </a:rPr>
              <a:t> </a:t>
            </a:r>
            <a:r>
              <a:rPr sz="1200" spc="-18">
                <a:solidFill>
                  <a:srgbClr val="242424"/>
                </a:solidFill>
                <a:latin typeface="Lucida Sans"/>
                <a:cs typeface="Lucida Sans"/>
              </a:rPr>
              <a:t>year.</a:t>
            </a:r>
            <a:r>
              <a:rPr sz="1200" spc="-44">
                <a:solidFill>
                  <a:srgbClr val="242424"/>
                </a:solidFill>
                <a:latin typeface="Lucida Sans"/>
                <a:cs typeface="Lucida Sans"/>
              </a:rPr>
              <a:t> </a:t>
            </a:r>
            <a:r>
              <a:rPr sz="1200" spc="-31">
                <a:solidFill>
                  <a:srgbClr val="242424"/>
                </a:solidFill>
                <a:latin typeface="Lucida Sans"/>
                <a:cs typeface="Lucida Sans"/>
              </a:rPr>
              <a:t>Overall,</a:t>
            </a:r>
            <a:r>
              <a:rPr sz="1200" spc="-71">
                <a:solidFill>
                  <a:srgbClr val="242424"/>
                </a:solidFill>
                <a:latin typeface="Lucida Sans"/>
                <a:cs typeface="Lucida Sans"/>
              </a:rPr>
              <a:t> </a:t>
            </a:r>
            <a:r>
              <a:rPr sz="1200" spc="44">
                <a:solidFill>
                  <a:srgbClr val="242424"/>
                </a:solidFill>
                <a:latin typeface="Lucida Sans"/>
                <a:cs typeface="Lucida Sans"/>
              </a:rPr>
              <a:t>5%</a:t>
            </a:r>
            <a:r>
              <a:rPr sz="1200" spc="-44">
                <a:solidFill>
                  <a:srgbClr val="242424"/>
                </a:solidFill>
                <a:latin typeface="Lucida Sans"/>
                <a:cs typeface="Lucida Sans"/>
              </a:rPr>
              <a:t> </a:t>
            </a:r>
            <a:r>
              <a:rPr sz="1200" spc="-22">
                <a:solidFill>
                  <a:srgbClr val="242424"/>
                </a:solidFill>
                <a:latin typeface="Lucida Sans"/>
                <a:cs typeface="Lucida Sans"/>
              </a:rPr>
              <a:t>of </a:t>
            </a:r>
            <a:r>
              <a:rPr sz="1200" spc="-26">
                <a:solidFill>
                  <a:srgbClr val="242424"/>
                </a:solidFill>
                <a:latin typeface="Lucida Sans"/>
                <a:cs typeface="Lucida Sans"/>
              </a:rPr>
              <a:t>participants</a:t>
            </a:r>
            <a:r>
              <a:rPr sz="1200" spc="-49">
                <a:solidFill>
                  <a:srgbClr val="242424"/>
                </a:solidFill>
                <a:latin typeface="Lucida Sans"/>
                <a:cs typeface="Lucida Sans"/>
              </a:rPr>
              <a:t> </a:t>
            </a:r>
            <a:r>
              <a:rPr sz="1200" spc="-22">
                <a:solidFill>
                  <a:srgbClr val="242424"/>
                </a:solidFill>
                <a:latin typeface="Lucida Sans"/>
                <a:cs typeface="Lucida Sans"/>
              </a:rPr>
              <a:t>experienced</a:t>
            </a:r>
            <a:r>
              <a:rPr sz="1200" spc="-49">
                <a:solidFill>
                  <a:srgbClr val="242424"/>
                </a:solidFill>
                <a:latin typeface="Lucida Sans"/>
                <a:cs typeface="Lucida Sans"/>
              </a:rPr>
              <a:t> </a:t>
            </a:r>
            <a:r>
              <a:rPr sz="1200" spc="-9">
                <a:solidFill>
                  <a:srgbClr val="242424"/>
                </a:solidFill>
                <a:latin typeface="Lucida Sans"/>
                <a:cs typeface="Lucida Sans"/>
              </a:rPr>
              <a:t>at</a:t>
            </a:r>
            <a:r>
              <a:rPr sz="1200" spc="-44">
                <a:solidFill>
                  <a:srgbClr val="242424"/>
                </a:solidFill>
                <a:latin typeface="Lucida Sans"/>
                <a:cs typeface="Lucida Sans"/>
              </a:rPr>
              <a:t> </a:t>
            </a:r>
            <a:r>
              <a:rPr sz="1200" spc="-22">
                <a:solidFill>
                  <a:srgbClr val="242424"/>
                </a:solidFill>
                <a:latin typeface="Lucida Sans"/>
                <a:cs typeface="Lucida Sans"/>
              </a:rPr>
              <a:t>least</a:t>
            </a:r>
            <a:r>
              <a:rPr sz="1200" spc="-49">
                <a:solidFill>
                  <a:srgbClr val="242424"/>
                </a:solidFill>
                <a:latin typeface="Lucida Sans"/>
                <a:cs typeface="Lucida Sans"/>
              </a:rPr>
              <a:t> </a:t>
            </a:r>
            <a:r>
              <a:rPr sz="1200">
                <a:solidFill>
                  <a:srgbClr val="242424"/>
                </a:solidFill>
                <a:latin typeface="Lucida Sans"/>
                <a:cs typeface="Lucida Sans"/>
              </a:rPr>
              <a:t>one</a:t>
            </a:r>
            <a:r>
              <a:rPr sz="1200" spc="-44">
                <a:solidFill>
                  <a:srgbClr val="242424"/>
                </a:solidFill>
                <a:latin typeface="Lucida Sans"/>
                <a:cs typeface="Lucida Sans"/>
              </a:rPr>
              <a:t> </a:t>
            </a:r>
            <a:r>
              <a:rPr sz="1200" spc="-26">
                <a:solidFill>
                  <a:srgbClr val="242424"/>
                </a:solidFill>
                <a:latin typeface="Lucida Sans"/>
                <a:cs typeface="Lucida Sans"/>
              </a:rPr>
              <a:t>instance</a:t>
            </a:r>
            <a:r>
              <a:rPr sz="1200" spc="-49">
                <a:solidFill>
                  <a:srgbClr val="242424"/>
                </a:solidFill>
                <a:latin typeface="Lucida Sans"/>
                <a:cs typeface="Lucida Sans"/>
              </a:rPr>
              <a:t> </a:t>
            </a:r>
            <a:r>
              <a:rPr sz="1200" spc="-26">
                <a:solidFill>
                  <a:srgbClr val="242424"/>
                </a:solidFill>
                <a:latin typeface="Lucida Sans"/>
                <a:cs typeface="Lucida Sans"/>
              </a:rPr>
              <a:t>of</a:t>
            </a:r>
            <a:r>
              <a:rPr sz="1200" spc="-49">
                <a:solidFill>
                  <a:srgbClr val="242424"/>
                </a:solidFill>
                <a:latin typeface="Lucida Sans"/>
                <a:cs typeface="Lucida Sans"/>
              </a:rPr>
              <a:t> </a:t>
            </a:r>
            <a:r>
              <a:rPr sz="1200" spc="-9">
                <a:solidFill>
                  <a:srgbClr val="242424"/>
                </a:solidFill>
                <a:latin typeface="Lucida Sans"/>
                <a:cs typeface="Lucida Sans"/>
              </a:rPr>
              <a:t>sexual </a:t>
            </a:r>
            <a:r>
              <a:rPr sz="1200" spc="-26">
                <a:solidFill>
                  <a:srgbClr val="242424"/>
                </a:solidFill>
                <a:latin typeface="Lucida Sans"/>
                <a:cs typeface="Lucida Sans"/>
              </a:rPr>
              <a:t>assault</a:t>
            </a:r>
            <a:r>
              <a:rPr sz="1200" spc="-62">
                <a:solidFill>
                  <a:srgbClr val="242424"/>
                </a:solidFill>
                <a:latin typeface="Lucida Sans"/>
                <a:cs typeface="Lucida Sans"/>
              </a:rPr>
              <a:t> </a:t>
            </a:r>
            <a:r>
              <a:rPr sz="1200">
                <a:solidFill>
                  <a:srgbClr val="242424"/>
                </a:solidFill>
                <a:latin typeface="Lucida Sans"/>
                <a:cs typeface="Lucida Sans"/>
              </a:rPr>
              <a:t>or</a:t>
            </a:r>
            <a:r>
              <a:rPr sz="1200" spc="-66">
                <a:solidFill>
                  <a:srgbClr val="242424"/>
                </a:solidFill>
                <a:latin typeface="Lucida Sans"/>
                <a:cs typeface="Lucida Sans"/>
              </a:rPr>
              <a:t> </a:t>
            </a:r>
            <a:r>
              <a:rPr sz="1200" spc="-18">
                <a:solidFill>
                  <a:srgbClr val="242424"/>
                </a:solidFill>
                <a:latin typeface="Lucida Sans"/>
                <a:cs typeface="Lucida Sans"/>
              </a:rPr>
              <a:t>rape.</a:t>
            </a:r>
            <a:endParaRPr sz="1200">
              <a:latin typeface="Lucida Sans"/>
              <a:cs typeface="Lucida Sans"/>
            </a:endParaRPr>
          </a:p>
          <a:p>
            <a:pPr marL="263352" marR="4483" indent="-151287">
              <a:lnSpc>
                <a:spcPct val="120800"/>
              </a:lnSpc>
              <a:spcBef>
                <a:spcPts val="794"/>
              </a:spcBef>
              <a:buClr>
                <a:srgbClr val="004C97"/>
              </a:buClr>
              <a:buFont typeface="Arial Black"/>
              <a:buChar char="•"/>
              <a:tabLst>
                <a:tab pos="263352" algn="l"/>
              </a:tabLst>
            </a:pPr>
            <a:r>
              <a:rPr sz="1200" spc="-9">
                <a:solidFill>
                  <a:srgbClr val="242424"/>
                </a:solidFill>
                <a:latin typeface="Lucida Sans"/>
                <a:cs typeface="Lucida Sans"/>
              </a:rPr>
              <a:t>Greek</a:t>
            </a:r>
            <a:r>
              <a:rPr sz="1200" spc="-62">
                <a:solidFill>
                  <a:srgbClr val="242424"/>
                </a:solidFill>
                <a:latin typeface="Lucida Sans"/>
                <a:cs typeface="Lucida Sans"/>
              </a:rPr>
              <a:t> </a:t>
            </a:r>
            <a:r>
              <a:rPr sz="1200" spc="-31">
                <a:solidFill>
                  <a:srgbClr val="242424"/>
                </a:solidFill>
                <a:latin typeface="Lucida Sans"/>
                <a:cs typeface="Lucida Sans"/>
              </a:rPr>
              <a:t>life</a:t>
            </a:r>
            <a:r>
              <a:rPr sz="1200" spc="-57">
                <a:solidFill>
                  <a:srgbClr val="242424"/>
                </a:solidFill>
                <a:latin typeface="Lucida Sans"/>
                <a:cs typeface="Lucida Sans"/>
              </a:rPr>
              <a:t> </a:t>
            </a:r>
            <a:r>
              <a:rPr sz="1200" spc="-9">
                <a:solidFill>
                  <a:srgbClr val="242424"/>
                </a:solidFill>
                <a:latin typeface="Lucida Sans"/>
                <a:cs typeface="Lucida Sans"/>
              </a:rPr>
              <a:t>members</a:t>
            </a:r>
            <a:r>
              <a:rPr sz="1200" spc="-57">
                <a:solidFill>
                  <a:srgbClr val="242424"/>
                </a:solidFill>
                <a:latin typeface="Lucida Sans"/>
                <a:cs typeface="Lucida Sans"/>
              </a:rPr>
              <a:t> </a:t>
            </a:r>
            <a:r>
              <a:rPr sz="1200" spc="-9">
                <a:solidFill>
                  <a:srgbClr val="242424"/>
                </a:solidFill>
                <a:latin typeface="Lucida Sans"/>
                <a:cs typeface="Lucida Sans"/>
              </a:rPr>
              <a:t>(14%)</a:t>
            </a:r>
            <a:r>
              <a:rPr sz="1200" spc="-62">
                <a:solidFill>
                  <a:srgbClr val="242424"/>
                </a:solidFill>
                <a:latin typeface="Lucida Sans"/>
                <a:cs typeface="Lucida Sans"/>
              </a:rPr>
              <a:t> </a:t>
            </a:r>
            <a:r>
              <a:rPr sz="1200">
                <a:solidFill>
                  <a:srgbClr val="242424"/>
                </a:solidFill>
                <a:latin typeface="Lucida Sans"/>
                <a:cs typeface="Lucida Sans"/>
              </a:rPr>
              <a:t>were</a:t>
            </a:r>
            <a:r>
              <a:rPr sz="1200" spc="-57">
                <a:solidFill>
                  <a:srgbClr val="242424"/>
                </a:solidFill>
                <a:latin typeface="Lucida Sans"/>
                <a:cs typeface="Lucida Sans"/>
              </a:rPr>
              <a:t> </a:t>
            </a:r>
            <a:r>
              <a:rPr sz="1200" spc="-9">
                <a:solidFill>
                  <a:srgbClr val="242424"/>
                </a:solidFill>
                <a:latin typeface="Lucida Sans"/>
                <a:cs typeface="Lucida Sans"/>
              </a:rPr>
              <a:t>more</a:t>
            </a:r>
            <a:r>
              <a:rPr sz="1200" spc="-57">
                <a:solidFill>
                  <a:srgbClr val="242424"/>
                </a:solidFill>
                <a:latin typeface="Lucida Sans"/>
                <a:cs typeface="Lucida Sans"/>
              </a:rPr>
              <a:t> </a:t>
            </a:r>
            <a:r>
              <a:rPr sz="1200" spc="-40">
                <a:solidFill>
                  <a:srgbClr val="242424"/>
                </a:solidFill>
                <a:latin typeface="Lucida Sans"/>
                <a:cs typeface="Lucida Sans"/>
              </a:rPr>
              <a:t>likely</a:t>
            </a:r>
            <a:r>
              <a:rPr sz="1200" spc="-62">
                <a:solidFill>
                  <a:srgbClr val="242424"/>
                </a:solidFill>
                <a:latin typeface="Lucida Sans"/>
                <a:cs typeface="Lucida Sans"/>
              </a:rPr>
              <a:t> </a:t>
            </a:r>
            <a:r>
              <a:rPr sz="1200" spc="-18">
                <a:solidFill>
                  <a:srgbClr val="242424"/>
                </a:solidFill>
                <a:latin typeface="Lucida Sans"/>
                <a:cs typeface="Lucida Sans"/>
              </a:rPr>
              <a:t>to</a:t>
            </a:r>
            <a:r>
              <a:rPr sz="1200" spc="-57">
                <a:solidFill>
                  <a:srgbClr val="242424"/>
                </a:solidFill>
                <a:latin typeface="Lucida Sans"/>
                <a:cs typeface="Lucida Sans"/>
              </a:rPr>
              <a:t> </a:t>
            </a:r>
            <a:r>
              <a:rPr sz="1200" spc="-9">
                <a:solidFill>
                  <a:srgbClr val="242424"/>
                </a:solidFill>
                <a:latin typeface="Lucida Sans"/>
                <a:cs typeface="Lucida Sans"/>
              </a:rPr>
              <a:t>experience </a:t>
            </a:r>
            <a:r>
              <a:rPr sz="1200" spc="-35">
                <a:solidFill>
                  <a:srgbClr val="242424"/>
                </a:solidFill>
                <a:latin typeface="Lucida Sans"/>
                <a:cs typeface="Lucida Sans"/>
              </a:rPr>
              <a:t>sexual</a:t>
            </a:r>
            <a:r>
              <a:rPr sz="1200" spc="-49">
                <a:solidFill>
                  <a:srgbClr val="242424"/>
                </a:solidFill>
                <a:latin typeface="Lucida Sans"/>
                <a:cs typeface="Lucida Sans"/>
              </a:rPr>
              <a:t> </a:t>
            </a:r>
            <a:r>
              <a:rPr sz="1200" spc="-26">
                <a:solidFill>
                  <a:srgbClr val="242424"/>
                </a:solidFill>
                <a:latin typeface="Lucida Sans"/>
                <a:cs typeface="Lucida Sans"/>
              </a:rPr>
              <a:t>violence</a:t>
            </a:r>
            <a:r>
              <a:rPr sz="1200" spc="-44">
                <a:solidFill>
                  <a:srgbClr val="242424"/>
                </a:solidFill>
                <a:latin typeface="Lucida Sans"/>
                <a:cs typeface="Lucida Sans"/>
              </a:rPr>
              <a:t> </a:t>
            </a:r>
            <a:r>
              <a:rPr sz="1200" spc="-18">
                <a:solidFill>
                  <a:srgbClr val="242424"/>
                </a:solidFill>
                <a:latin typeface="Lucida Sans"/>
                <a:cs typeface="Lucida Sans"/>
              </a:rPr>
              <a:t>than</a:t>
            </a:r>
            <a:r>
              <a:rPr sz="1200" spc="-53">
                <a:solidFill>
                  <a:srgbClr val="242424"/>
                </a:solidFill>
                <a:latin typeface="Lucida Sans"/>
                <a:cs typeface="Lucida Sans"/>
              </a:rPr>
              <a:t> </a:t>
            </a:r>
            <a:r>
              <a:rPr sz="1200" spc="-18">
                <a:solidFill>
                  <a:srgbClr val="242424"/>
                </a:solidFill>
                <a:latin typeface="Lucida Sans"/>
                <a:cs typeface="Lucida Sans"/>
              </a:rPr>
              <a:t>non-</a:t>
            </a:r>
            <a:r>
              <a:rPr sz="1200" spc="-9">
                <a:solidFill>
                  <a:srgbClr val="242424"/>
                </a:solidFill>
                <a:latin typeface="Lucida Sans"/>
                <a:cs typeface="Lucida Sans"/>
              </a:rPr>
              <a:t>Greek</a:t>
            </a:r>
            <a:r>
              <a:rPr sz="1200" spc="-49">
                <a:solidFill>
                  <a:srgbClr val="242424"/>
                </a:solidFill>
                <a:latin typeface="Lucida Sans"/>
                <a:cs typeface="Lucida Sans"/>
              </a:rPr>
              <a:t> </a:t>
            </a:r>
            <a:r>
              <a:rPr sz="1200" spc="-31">
                <a:solidFill>
                  <a:srgbClr val="242424"/>
                </a:solidFill>
                <a:latin typeface="Lucida Sans"/>
                <a:cs typeface="Lucida Sans"/>
              </a:rPr>
              <a:t>life</a:t>
            </a:r>
            <a:r>
              <a:rPr sz="1200" spc="-44">
                <a:solidFill>
                  <a:srgbClr val="242424"/>
                </a:solidFill>
                <a:latin typeface="Lucida Sans"/>
                <a:cs typeface="Lucida Sans"/>
              </a:rPr>
              <a:t> </a:t>
            </a:r>
            <a:r>
              <a:rPr sz="1200" spc="-9">
                <a:solidFill>
                  <a:srgbClr val="242424"/>
                </a:solidFill>
                <a:latin typeface="Lucida Sans"/>
                <a:cs typeface="Lucida Sans"/>
              </a:rPr>
              <a:t>members</a:t>
            </a:r>
            <a:r>
              <a:rPr sz="1200" spc="-44">
                <a:solidFill>
                  <a:srgbClr val="242424"/>
                </a:solidFill>
                <a:latin typeface="Lucida Sans"/>
                <a:cs typeface="Lucida Sans"/>
              </a:rPr>
              <a:t> </a:t>
            </a:r>
            <a:r>
              <a:rPr sz="1200" spc="-18">
                <a:solidFill>
                  <a:srgbClr val="242424"/>
                </a:solidFill>
                <a:latin typeface="Lucida Sans"/>
                <a:cs typeface="Lucida Sans"/>
              </a:rPr>
              <a:t>(4%)</a:t>
            </a:r>
            <a:endParaRPr sz="1200">
              <a:latin typeface="Lucida Sans"/>
              <a:cs typeface="Lucida Sans"/>
            </a:endParaRPr>
          </a:p>
          <a:p>
            <a:pPr marL="263352" marR="291929" indent="-151287">
              <a:lnSpc>
                <a:spcPct val="120800"/>
              </a:lnSpc>
              <a:spcBef>
                <a:spcPts val="529"/>
              </a:spcBef>
              <a:buClr>
                <a:srgbClr val="004C97"/>
              </a:buClr>
              <a:buFont typeface="Arial Black"/>
              <a:buChar char="•"/>
              <a:tabLst>
                <a:tab pos="263352" algn="l"/>
              </a:tabLst>
            </a:pPr>
            <a:r>
              <a:rPr sz="1200" spc="-26">
                <a:solidFill>
                  <a:srgbClr val="242424"/>
                </a:solidFill>
                <a:latin typeface="Lucida Sans"/>
                <a:cs typeface="Lucida Sans"/>
              </a:rPr>
              <a:t>Athletes</a:t>
            </a:r>
            <a:r>
              <a:rPr sz="1200" spc="-53">
                <a:solidFill>
                  <a:srgbClr val="242424"/>
                </a:solidFill>
                <a:latin typeface="Lucida Sans"/>
                <a:cs typeface="Lucida Sans"/>
              </a:rPr>
              <a:t> </a:t>
            </a:r>
            <a:r>
              <a:rPr sz="1200" spc="-9">
                <a:solidFill>
                  <a:srgbClr val="242424"/>
                </a:solidFill>
                <a:latin typeface="Lucida Sans"/>
                <a:cs typeface="Lucida Sans"/>
              </a:rPr>
              <a:t>(14%)</a:t>
            </a:r>
            <a:r>
              <a:rPr sz="1200" spc="-49">
                <a:solidFill>
                  <a:srgbClr val="242424"/>
                </a:solidFill>
                <a:latin typeface="Lucida Sans"/>
                <a:cs typeface="Lucida Sans"/>
              </a:rPr>
              <a:t> </a:t>
            </a:r>
            <a:r>
              <a:rPr sz="1200">
                <a:solidFill>
                  <a:srgbClr val="242424"/>
                </a:solidFill>
                <a:latin typeface="Lucida Sans"/>
                <a:cs typeface="Lucida Sans"/>
              </a:rPr>
              <a:t>were</a:t>
            </a:r>
            <a:r>
              <a:rPr sz="1200" spc="-49">
                <a:solidFill>
                  <a:srgbClr val="242424"/>
                </a:solidFill>
                <a:latin typeface="Lucida Sans"/>
                <a:cs typeface="Lucida Sans"/>
              </a:rPr>
              <a:t> </a:t>
            </a:r>
            <a:r>
              <a:rPr sz="1200" spc="-9">
                <a:solidFill>
                  <a:srgbClr val="242424"/>
                </a:solidFill>
                <a:latin typeface="Lucida Sans"/>
                <a:cs typeface="Lucida Sans"/>
              </a:rPr>
              <a:t>more</a:t>
            </a:r>
            <a:r>
              <a:rPr sz="1200" spc="-49">
                <a:solidFill>
                  <a:srgbClr val="242424"/>
                </a:solidFill>
                <a:latin typeface="Lucida Sans"/>
                <a:cs typeface="Lucida Sans"/>
              </a:rPr>
              <a:t> </a:t>
            </a:r>
            <a:r>
              <a:rPr sz="1200" spc="-40">
                <a:solidFill>
                  <a:srgbClr val="242424"/>
                </a:solidFill>
                <a:latin typeface="Lucida Sans"/>
                <a:cs typeface="Lucida Sans"/>
              </a:rPr>
              <a:t>likely</a:t>
            </a:r>
            <a:r>
              <a:rPr sz="1200" spc="-53">
                <a:solidFill>
                  <a:srgbClr val="242424"/>
                </a:solidFill>
                <a:latin typeface="Lucida Sans"/>
                <a:cs typeface="Lucida Sans"/>
              </a:rPr>
              <a:t> </a:t>
            </a:r>
            <a:r>
              <a:rPr sz="1200" spc="-18">
                <a:solidFill>
                  <a:srgbClr val="242424"/>
                </a:solidFill>
                <a:latin typeface="Lucida Sans"/>
                <a:cs typeface="Lucida Sans"/>
              </a:rPr>
              <a:t>to</a:t>
            </a:r>
            <a:r>
              <a:rPr sz="1200" spc="-49">
                <a:solidFill>
                  <a:srgbClr val="242424"/>
                </a:solidFill>
                <a:latin typeface="Lucida Sans"/>
                <a:cs typeface="Lucida Sans"/>
              </a:rPr>
              <a:t> </a:t>
            </a:r>
            <a:r>
              <a:rPr sz="1200" spc="-22">
                <a:solidFill>
                  <a:srgbClr val="242424"/>
                </a:solidFill>
                <a:latin typeface="Lucida Sans"/>
                <a:cs typeface="Lucida Sans"/>
              </a:rPr>
              <a:t>experience</a:t>
            </a:r>
            <a:r>
              <a:rPr sz="1200" spc="-49">
                <a:solidFill>
                  <a:srgbClr val="242424"/>
                </a:solidFill>
                <a:latin typeface="Lucida Sans"/>
                <a:cs typeface="Lucida Sans"/>
              </a:rPr>
              <a:t> </a:t>
            </a:r>
            <a:r>
              <a:rPr sz="1200" spc="-9">
                <a:solidFill>
                  <a:srgbClr val="242424"/>
                </a:solidFill>
                <a:latin typeface="Lucida Sans"/>
                <a:cs typeface="Lucida Sans"/>
              </a:rPr>
              <a:t>sexual </a:t>
            </a:r>
            <a:r>
              <a:rPr sz="1200" spc="-26">
                <a:solidFill>
                  <a:srgbClr val="242424"/>
                </a:solidFill>
                <a:latin typeface="Lucida Sans"/>
                <a:cs typeface="Lucida Sans"/>
              </a:rPr>
              <a:t>violence</a:t>
            </a:r>
            <a:r>
              <a:rPr sz="1200" spc="-18">
                <a:solidFill>
                  <a:srgbClr val="242424"/>
                </a:solidFill>
                <a:latin typeface="Lucida Sans"/>
                <a:cs typeface="Lucida Sans"/>
              </a:rPr>
              <a:t> than</a:t>
            </a:r>
            <a:r>
              <a:rPr sz="1200" spc="-31">
                <a:solidFill>
                  <a:srgbClr val="242424"/>
                </a:solidFill>
                <a:latin typeface="Lucida Sans"/>
                <a:cs typeface="Lucida Sans"/>
              </a:rPr>
              <a:t> </a:t>
            </a:r>
            <a:r>
              <a:rPr sz="1200" spc="-18">
                <a:solidFill>
                  <a:srgbClr val="242424"/>
                </a:solidFill>
                <a:latin typeface="Lucida Sans"/>
                <a:cs typeface="Lucida Sans"/>
              </a:rPr>
              <a:t>non-</a:t>
            </a:r>
            <a:r>
              <a:rPr sz="1200" spc="-22">
                <a:solidFill>
                  <a:srgbClr val="242424"/>
                </a:solidFill>
                <a:latin typeface="Lucida Sans"/>
                <a:cs typeface="Lucida Sans"/>
              </a:rPr>
              <a:t>athletes</a:t>
            </a:r>
            <a:r>
              <a:rPr sz="1200" spc="-18">
                <a:solidFill>
                  <a:srgbClr val="242424"/>
                </a:solidFill>
                <a:latin typeface="Lucida Sans"/>
                <a:cs typeface="Lucida Sans"/>
              </a:rPr>
              <a:t> (4%)</a:t>
            </a:r>
            <a:endParaRPr sz="1200">
              <a:latin typeface="Lucida Sans"/>
              <a:cs typeface="Lucida Sans"/>
            </a:endParaRPr>
          </a:p>
          <a:p>
            <a:pPr marL="263352" marR="280162" indent="-151287">
              <a:lnSpc>
                <a:spcPct val="120800"/>
              </a:lnSpc>
              <a:spcBef>
                <a:spcPts val="529"/>
              </a:spcBef>
              <a:buClr>
                <a:srgbClr val="004C97"/>
              </a:buClr>
              <a:buFont typeface="Arial Black"/>
              <a:buChar char="•"/>
              <a:tabLst>
                <a:tab pos="263352" algn="l"/>
              </a:tabLst>
            </a:pPr>
            <a:r>
              <a:rPr sz="1200" spc="-22">
                <a:solidFill>
                  <a:srgbClr val="242424"/>
                </a:solidFill>
                <a:latin typeface="Lucida Sans"/>
                <a:cs typeface="Lucida Sans"/>
              </a:rPr>
              <a:t>TGQN</a:t>
            </a:r>
            <a:r>
              <a:rPr sz="1200" spc="-57">
                <a:solidFill>
                  <a:srgbClr val="242424"/>
                </a:solidFill>
                <a:latin typeface="Lucida Sans"/>
                <a:cs typeface="Lucida Sans"/>
              </a:rPr>
              <a:t> </a:t>
            </a:r>
            <a:r>
              <a:rPr sz="1200" spc="-22">
                <a:solidFill>
                  <a:srgbClr val="242424"/>
                </a:solidFill>
                <a:latin typeface="Lucida Sans"/>
                <a:cs typeface="Lucida Sans"/>
              </a:rPr>
              <a:t>students</a:t>
            </a:r>
            <a:r>
              <a:rPr sz="1200" spc="-53">
                <a:solidFill>
                  <a:srgbClr val="242424"/>
                </a:solidFill>
                <a:latin typeface="Lucida Sans"/>
                <a:cs typeface="Lucida Sans"/>
              </a:rPr>
              <a:t> </a:t>
            </a:r>
            <a:r>
              <a:rPr sz="1200" spc="-9">
                <a:solidFill>
                  <a:srgbClr val="242424"/>
                </a:solidFill>
                <a:latin typeface="Lucida Sans"/>
                <a:cs typeface="Lucida Sans"/>
              </a:rPr>
              <a:t>(14%)</a:t>
            </a:r>
            <a:r>
              <a:rPr sz="1200" spc="-57">
                <a:solidFill>
                  <a:srgbClr val="242424"/>
                </a:solidFill>
                <a:latin typeface="Lucida Sans"/>
                <a:cs typeface="Lucida Sans"/>
              </a:rPr>
              <a:t> </a:t>
            </a:r>
            <a:r>
              <a:rPr sz="1200">
                <a:solidFill>
                  <a:srgbClr val="242424"/>
                </a:solidFill>
                <a:latin typeface="Lucida Sans"/>
                <a:cs typeface="Lucida Sans"/>
              </a:rPr>
              <a:t>were</a:t>
            </a:r>
            <a:r>
              <a:rPr sz="1200" spc="-53">
                <a:solidFill>
                  <a:srgbClr val="242424"/>
                </a:solidFill>
                <a:latin typeface="Lucida Sans"/>
                <a:cs typeface="Lucida Sans"/>
              </a:rPr>
              <a:t> </a:t>
            </a:r>
            <a:r>
              <a:rPr sz="1200" spc="-9">
                <a:solidFill>
                  <a:srgbClr val="242424"/>
                </a:solidFill>
                <a:latin typeface="Lucida Sans"/>
                <a:cs typeface="Lucida Sans"/>
              </a:rPr>
              <a:t>more</a:t>
            </a:r>
            <a:r>
              <a:rPr sz="1200" spc="-53">
                <a:solidFill>
                  <a:srgbClr val="242424"/>
                </a:solidFill>
                <a:latin typeface="Lucida Sans"/>
                <a:cs typeface="Lucida Sans"/>
              </a:rPr>
              <a:t> </a:t>
            </a:r>
            <a:r>
              <a:rPr sz="1200" spc="-40">
                <a:solidFill>
                  <a:srgbClr val="242424"/>
                </a:solidFill>
                <a:latin typeface="Lucida Sans"/>
                <a:cs typeface="Lucida Sans"/>
              </a:rPr>
              <a:t>likely</a:t>
            </a:r>
            <a:r>
              <a:rPr sz="1200" spc="-57">
                <a:solidFill>
                  <a:srgbClr val="242424"/>
                </a:solidFill>
                <a:latin typeface="Lucida Sans"/>
                <a:cs typeface="Lucida Sans"/>
              </a:rPr>
              <a:t> </a:t>
            </a:r>
            <a:r>
              <a:rPr sz="1200" spc="-18">
                <a:solidFill>
                  <a:srgbClr val="242424"/>
                </a:solidFill>
                <a:latin typeface="Lucida Sans"/>
                <a:cs typeface="Lucida Sans"/>
              </a:rPr>
              <a:t>to</a:t>
            </a:r>
            <a:r>
              <a:rPr sz="1200" spc="-53">
                <a:solidFill>
                  <a:srgbClr val="242424"/>
                </a:solidFill>
                <a:latin typeface="Lucida Sans"/>
                <a:cs typeface="Lucida Sans"/>
              </a:rPr>
              <a:t> </a:t>
            </a:r>
            <a:r>
              <a:rPr sz="1200" spc="-9">
                <a:solidFill>
                  <a:srgbClr val="242424"/>
                </a:solidFill>
                <a:latin typeface="Lucida Sans"/>
                <a:cs typeface="Lucida Sans"/>
              </a:rPr>
              <a:t>experience </a:t>
            </a:r>
            <a:r>
              <a:rPr sz="1200" spc="-35">
                <a:solidFill>
                  <a:srgbClr val="242424"/>
                </a:solidFill>
                <a:latin typeface="Lucida Sans"/>
                <a:cs typeface="Lucida Sans"/>
              </a:rPr>
              <a:t>sexual</a:t>
            </a:r>
            <a:r>
              <a:rPr sz="1200" spc="-49">
                <a:solidFill>
                  <a:srgbClr val="242424"/>
                </a:solidFill>
                <a:latin typeface="Lucida Sans"/>
                <a:cs typeface="Lucida Sans"/>
              </a:rPr>
              <a:t> </a:t>
            </a:r>
            <a:r>
              <a:rPr sz="1200" spc="-26">
                <a:solidFill>
                  <a:srgbClr val="242424"/>
                </a:solidFill>
                <a:latin typeface="Lucida Sans"/>
                <a:cs typeface="Lucida Sans"/>
              </a:rPr>
              <a:t>violence</a:t>
            </a:r>
            <a:r>
              <a:rPr sz="1200" spc="-44">
                <a:solidFill>
                  <a:srgbClr val="242424"/>
                </a:solidFill>
                <a:latin typeface="Lucida Sans"/>
                <a:cs typeface="Lucida Sans"/>
              </a:rPr>
              <a:t> </a:t>
            </a:r>
            <a:r>
              <a:rPr sz="1200" spc="-18">
                <a:solidFill>
                  <a:srgbClr val="242424"/>
                </a:solidFill>
                <a:latin typeface="Lucida Sans"/>
                <a:cs typeface="Lucida Sans"/>
              </a:rPr>
              <a:t>than</a:t>
            </a:r>
            <a:r>
              <a:rPr sz="1200" spc="-57">
                <a:solidFill>
                  <a:srgbClr val="242424"/>
                </a:solidFill>
                <a:latin typeface="Lucida Sans"/>
                <a:cs typeface="Lucida Sans"/>
              </a:rPr>
              <a:t> </a:t>
            </a:r>
            <a:r>
              <a:rPr sz="1200" spc="-9">
                <a:latin typeface="Lucida Sans"/>
                <a:cs typeface="Lucida Sans"/>
              </a:rPr>
              <a:t>women</a:t>
            </a:r>
            <a:r>
              <a:rPr sz="1200" spc="-49">
                <a:latin typeface="Lucida Sans"/>
                <a:cs typeface="Lucida Sans"/>
              </a:rPr>
              <a:t> </a:t>
            </a:r>
            <a:r>
              <a:rPr sz="1200">
                <a:solidFill>
                  <a:srgbClr val="242424"/>
                </a:solidFill>
                <a:latin typeface="Lucida Sans"/>
                <a:cs typeface="Lucida Sans"/>
              </a:rPr>
              <a:t>(5%)</a:t>
            </a:r>
            <a:r>
              <a:rPr sz="1200" spc="-49">
                <a:solidFill>
                  <a:srgbClr val="242424"/>
                </a:solidFill>
                <a:latin typeface="Lucida Sans"/>
                <a:cs typeface="Lucida Sans"/>
              </a:rPr>
              <a:t> </a:t>
            </a:r>
            <a:r>
              <a:rPr sz="1200" spc="-9">
                <a:solidFill>
                  <a:srgbClr val="242424"/>
                </a:solidFill>
                <a:latin typeface="Lucida Sans"/>
                <a:cs typeface="Lucida Sans"/>
              </a:rPr>
              <a:t>and</a:t>
            </a:r>
            <a:r>
              <a:rPr sz="1200" spc="-44">
                <a:solidFill>
                  <a:srgbClr val="242424"/>
                </a:solidFill>
                <a:latin typeface="Lucida Sans"/>
                <a:cs typeface="Lucida Sans"/>
              </a:rPr>
              <a:t> </a:t>
            </a:r>
            <a:r>
              <a:rPr sz="1200" spc="-9">
                <a:solidFill>
                  <a:srgbClr val="242424"/>
                </a:solidFill>
                <a:latin typeface="Lucida Sans"/>
                <a:cs typeface="Lucida Sans"/>
              </a:rPr>
              <a:t>men</a:t>
            </a:r>
            <a:r>
              <a:rPr sz="1200" spc="-44">
                <a:solidFill>
                  <a:srgbClr val="242424"/>
                </a:solidFill>
                <a:latin typeface="Lucida Sans"/>
                <a:cs typeface="Lucida Sans"/>
              </a:rPr>
              <a:t> </a:t>
            </a:r>
            <a:r>
              <a:rPr sz="1200" spc="-18">
                <a:solidFill>
                  <a:srgbClr val="242424"/>
                </a:solidFill>
                <a:latin typeface="Lucida Sans"/>
                <a:cs typeface="Lucida Sans"/>
              </a:rPr>
              <a:t>(3%)</a:t>
            </a:r>
            <a:endParaRPr sz="1200">
              <a:latin typeface="Lucida Sans"/>
              <a:cs typeface="Lucida Sans"/>
            </a:endParaRPr>
          </a:p>
          <a:p>
            <a:pPr marL="261671" marR="373736" indent="-149607" algn="just">
              <a:lnSpc>
                <a:spcPct val="120800"/>
              </a:lnSpc>
              <a:spcBef>
                <a:spcPts val="529"/>
              </a:spcBef>
              <a:buChar char="•"/>
              <a:tabLst>
                <a:tab pos="263352" algn="l"/>
              </a:tabLst>
            </a:pPr>
            <a:r>
              <a:rPr sz="1200" spc="-18">
                <a:solidFill>
                  <a:srgbClr val="242424"/>
                </a:solidFill>
                <a:latin typeface="Lucida Sans"/>
                <a:cs typeface="Lucida Sans"/>
              </a:rPr>
              <a:t>Students</a:t>
            </a:r>
            <a:r>
              <a:rPr sz="1200" spc="-49">
                <a:solidFill>
                  <a:srgbClr val="242424"/>
                </a:solidFill>
                <a:latin typeface="Lucida Sans"/>
                <a:cs typeface="Lucida Sans"/>
              </a:rPr>
              <a:t> </a:t>
            </a:r>
            <a:r>
              <a:rPr sz="1200" spc="-22">
                <a:solidFill>
                  <a:srgbClr val="242424"/>
                </a:solidFill>
                <a:latin typeface="Lucida Sans"/>
                <a:cs typeface="Lucida Sans"/>
              </a:rPr>
              <a:t>with</a:t>
            </a:r>
            <a:r>
              <a:rPr sz="1200" spc="-49">
                <a:solidFill>
                  <a:srgbClr val="242424"/>
                </a:solidFill>
                <a:latin typeface="Lucida Sans"/>
                <a:cs typeface="Lucida Sans"/>
              </a:rPr>
              <a:t> </a:t>
            </a:r>
            <a:r>
              <a:rPr sz="1200">
                <a:solidFill>
                  <a:srgbClr val="242424"/>
                </a:solidFill>
                <a:latin typeface="Lucida Sans"/>
                <a:cs typeface="Lucida Sans"/>
              </a:rPr>
              <a:t>a</a:t>
            </a:r>
            <a:r>
              <a:rPr sz="1200" spc="-44">
                <a:solidFill>
                  <a:srgbClr val="242424"/>
                </a:solidFill>
                <a:latin typeface="Lucida Sans"/>
                <a:cs typeface="Lucida Sans"/>
              </a:rPr>
              <a:t> </a:t>
            </a:r>
            <a:r>
              <a:rPr sz="1200" spc="-35">
                <a:solidFill>
                  <a:srgbClr val="242424"/>
                </a:solidFill>
                <a:latin typeface="Lucida Sans"/>
                <a:cs typeface="Lucida Sans"/>
              </a:rPr>
              <a:t>disability</a:t>
            </a:r>
            <a:r>
              <a:rPr sz="1200" spc="-44">
                <a:solidFill>
                  <a:srgbClr val="242424"/>
                </a:solidFill>
                <a:latin typeface="Lucida Sans"/>
                <a:cs typeface="Lucida Sans"/>
              </a:rPr>
              <a:t> </a:t>
            </a:r>
            <a:r>
              <a:rPr sz="1200" spc="-9">
                <a:solidFill>
                  <a:srgbClr val="242424"/>
                </a:solidFill>
                <a:latin typeface="Lucida Sans"/>
                <a:cs typeface="Lucida Sans"/>
              </a:rPr>
              <a:t>(10%)</a:t>
            </a:r>
            <a:r>
              <a:rPr sz="1200" spc="-49">
                <a:solidFill>
                  <a:srgbClr val="242424"/>
                </a:solidFill>
                <a:latin typeface="Lucida Sans"/>
                <a:cs typeface="Lucida Sans"/>
              </a:rPr>
              <a:t> </a:t>
            </a:r>
            <a:r>
              <a:rPr sz="1200">
                <a:solidFill>
                  <a:srgbClr val="242424"/>
                </a:solidFill>
                <a:latin typeface="Lucida Sans"/>
                <a:cs typeface="Lucida Sans"/>
              </a:rPr>
              <a:t>were</a:t>
            </a:r>
            <a:r>
              <a:rPr sz="1200" spc="-44">
                <a:solidFill>
                  <a:srgbClr val="242424"/>
                </a:solidFill>
                <a:latin typeface="Lucida Sans"/>
                <a:cs typeface="Lucida Sans"/>
              </a:rPr>
              <a:t> </a:t>
            </a:r>
            <a:r>
              <a:rPr sz="1200" spc="-9">
                <a:solidFill>
                  <a:srgbClr val="242424"/>
                </a:solidFill>
                <a:latin typeface="Lucida Sans"/>
                <a:cs typeface="Lucida Sans"/>
              </a:rPr>
              <a:t>more</a:t>
            </a:r>
            <a:r>
              <a:rPr sz="1200" spc="-44">
                <a:solidFill>
                  <a:srgbClr val="242424"/>
                </a:solidFill>
                <a:latin typeface="Lucida Sans"/>
                <a:cs typeface="Lucida Sans"/>
              </a:rPr>
              <a:t> </a:t>
            </a:r>
            <a:r>
              <a:rPr sz="1200" spc="-40">
                <a:solidFill>
                  <a:srgbClr val="242424"/>
                </a:solidFill>
                <a:latin typeface="Lucida Sans"/>
                <a:cs typeface="Lucida Sans"/>
              </a:rPr>
              <a:t>likely</a:t>
            </a:r>
            <a:r>
              <a:rPr sz="1200" spc="-44">
                <a:solidFill>
                  <a:srgbClr val="242424"/>
                </a:solidFill>
                <a:latin typeface="Lucida Sans"/>
                <a:cs typeface="Lucida Sans"/>
              </a:rPr>
              <a:t> </a:t>
            </a:r>
            <a:r>
              <a:rPr sz="1200" spc="-22">
                <a:solidFill>
                  <a:srgbClr val="242424"/>
                </a:solidFill>
                <a:latin typeface="Lucida Sans"/>
                <a:cs typeface="Lucida Sans"/>
              </a:rPr>
              <a:t>to 	experience</a:t>
            </a:r>
            <a:r>
              <a:rPr sz="1200" spc="-40">
                <a:solidFill>
                  <a:srgbClr val="242424"/>
                </a:solidFill>
                <a:latin typeface="Lucida Sans"/>
                <a:cs typeface="Lucida Sans"/>
              </a:rPr>
              <a:t> </a:t>
            </a:r>
            <a:r>
              <a:rPr sz="1200" spc="-35">
                <a:solidFill>
                  <a:srgbClr val="242424"/>
                </a:solidFill>
                <a:latin typeface="Lucida Sans"/>
                <a:cs typeface="Lucida Sans"/>
              </a:rPr>
              <a:t>sexual </a:t>
            </a:r>
            <a:r>
              <a:rPr sz="1200" spc="-26">
                <a:solidFill>
                  <a:srgbClr val="242424"/>
                </a:solidFill>
                <a:latin typeface="Lucida Sans"/>
                <a:cs typeface="Lucida Sans"/>
              </a:rPr>
              <a:t>violence</a:t>
            </a:r>
            <a:r>
              <a:rPr sz="1200" spc="-40">
                <a:solidFill>
                  <a:srgbClr val="242424"/>
                </a:solidFill>
                <a:latin typeface="Lucida Sans"/>
                <a:cs typeface="Lucida Sans"/>
              </a:rPr>
              <a:t> </a:t>
            </a:r>
            <a:r>
              <a:rPr sz="1200" spc="-18">
                <a:solidFill>
                  <a:srgbClr val="242424"/>
                </a:solidFill>
                <a:latin typeface="Lucida Sans"/>
                <a:cs typeface="Lucida Sans"/>
              </a:rPr>
              <a:t>than</a:t>
            </a:r>
            <a:r>
              <a:rPr sz="1200" spc="-49">
                <a:solidFill>
                  <a:srgbClr val="242424"/>
                </a:solidFill>
                <a:latin typeface="Lucida Sans"/>
                <a:cs typeface="Lucida Sans"/>
              </a:rPr>
              <a:t> </a:t>
            </a:r>
            <a:r>
              <a:rPr sz="1200" spc="-22">
                <a:latin typeface="Lucida Sans"/>
                <a:cs typeface="Lucida Sans"/>
              </a:rPr>
              <a:t>students</a:t>
            </a:r>
            <a:r>
              <a:rPr sz="1200" spc="-40">
                <a:latin typeface="Lucida Sans"/>
                <a:cs typeface="Lucida Sans"/>
              </a:rPr>
              <a:t> </a:t>
            </a:r>
            <a:r>
              <a:rPr sz="1200" spc="-22">
                <a:latin typeface="Lucida Sans"/>
                <a:cs typeface="Lucida Sans"/>
              </a:rPr>
              <a:t>without</a:t>
            </a:r>
            <a:r>
              <a:rPr sz="1200" spc="-35">
                <a:latin typeface="Lucida Sans"/>
                <a:cs typeface="Lucida Sans"/>
              </a:rPr>
              <a:t> </a:t>
            </a:r>
            <a:r>
              <a:rPr sz="1200" spc="-44">
                <a:latin typeface="Lucida Sans"/>
                <a:cs typeface="Lucida Sans"/>
              </a:rPr>
              <a:t>a 	</a:t>
            </a:r>
            <a:r>
              <a:rPr sz="1200" spc="-35">
                <a:latin typeface="Lucida Sans"/>
                <a:cs typeface="Lucida Sans"/>
              </a:rPr>
              <a:t>disability</a:t>
            </a:r>
            <a:r>
              <a:rPr sz="1200" spc="-9">
                <a:latin typeface="Lucida Sans"/>
                <a:cs typeface="Lucida Sans"/>
              </a:rPr>
              <a:t> </a:t>
            </a:r>
            <a:r>
              <a:rPr sz="1200" spc="-18">
                <a:solidFill>
                  <a:srgbClr val="242424"/>
                </a:solidFill>
                <a:latin typeface="Lucida Sans"/>
                <a:cs typeface="Lucida Sans"/>
              </a:rPr>
              <a:t>(4%)</a:t>
            </a:r>
            <a:endParaRPr sz="1200">
              <a:latin typeface="Lucida Sans"/>
              <a:cs typeface="Lucida Sans"/>
            </a:endParaRPr>
          </a:p>
          <a:p>
            <a:pPr marL="263352" marR="403993" indent="-151287" algn="just">
              <a:lnSpc>
                <a:spcPct val="120800"/>
              </a:lnSpc>
              <a:spcBef>
                <a:spcPts val="529"/>
              </a:spcBef>
              <a:buClr>
                <a:srgbClr val="004C97"/>
              </a:buClr>
              <a:buFont typeface="Arial Black"/>
              <a:buChar char="•"/>
              <a:tabLst>
                <a:tab pos="263352" algn="l"/>
              </a:tabLst>
            </a:pPr>
            <a:r>
              <a:rPr sz="1200">
                <a:solidFill>
                  <a:srgbClr val="242424"/>
                </a:solidFill>
                <a:latin typeface="Lucida Sans"/>
                <a:cs typeface="Lucida Sans"/>
              </a:rPr>
              <a:t>LGB+</a:t>
            </a:r>
            <a:r>
              <a:rPr sz="1200" spc="-62">
                <a:solidFill>
                  <a:srgbClr val="242424"/>
                </a:solidFill>
                <a:latin typeface="Lucida Sans"/>
                <a:cs typeface="Lucida Sans"/>
              </a:rPr>
              <a:t> </a:t>
            </a:r>
            <a:r>
              <a:rPr sz="1200" spc="-22">
                <a:solidFill>
                  <a:srgbClr val="242424"/>
                </a:solidFill>
                <a:latin typeface="Lucida Sans"/>
                <a:cs typeface="Lucida Sans"/>
              </a:rPr>
              <a:t>students</a:t>
            </a:r>
            <a:r>
              <a:rPr sz="1200" spc="-53">
                <a:solidFill>
                  <a:srgbClr val="242424"/>
                </a:solidFill>
                <a:latin typeface="Lucida Sans"/>
                <a:cs typeface="Lucida Sans"/>
              </a:rPr>
              <a:t> </a:t>
            </a:r>
            <a:r>
              <a:rPr sz="1200">
                <a:solidFill>
                  <a:srgbClr val="242424"/>
                </a:solidFill>
                <a:latin typeface="Lucida Sans"/>
                <a:cs typeface="Lucida Sans"/>
              </a:rPr>
              <a:t>(9%)</a:t>
            </a:r>
            <a:r>
              <a:rPr sz="1200" spc="-53">
                <a:solidFill>
                  <a:srgbClr val="242424"/>
                </a:solidFill>
                <a:latin typeface="Lucida Sans"/>
                <a:cs typeface="Lucida Sans"/>
              </a:rPr>
              <a:t> </a:t>
            </a:r>
            <a:r>
              <a:rPr sz="1200">
                <a:solidFill>
                  <a:srgbClr val="242424"/>
                </a:solidFill>
                <a:latin typeface="Lucida Sans"/>
                <a:cs typeface="Lucida Sans"/>
              </a:rPr>
              <a:t>were</a:t>
            </a:r>
            <a:r>
              <a:rPr sz="1200" spc="-53">
                <a:solidFill>
                  <a:srgbClr val="242424"/>
                </a:solidFill>
                <a:latin typeface="Lucida Sans"/>
                <a:cs typeface="Lucida Sans"/>
              </a:rPr>
              <a:t> </a:t>
            </a:r>
            <a:r>
              <a:rPr sz="1200" spc="-9">
                <a:solidFill>
                  <a:srgbClr val="242424"/>
                </a:solidFill>
                <a:latin typeface="Lucida Sans"/>
                <a:cs typeface="Lucida Sans"/>
              </a:rPr>
              <a:t>more</a:t>
            </a:r>
            <a:r>
              <a:rPr sz="1200" spc="-53">
                <a:solidFill>
                  <a:srgbClr val="242424"/>
                </a:solidFill>
                <a:latin typeface="Lucida Sans"/>
                <a:cs typeface="Lucida Sans"/>
              </a:rPr>
              <a:t> </a:t>
            </a:r>
            <a:r>
              <a:rPr sz="1200" spc="-40">
                <a:solidFill>
                  <a:srgbClr val="242424"/>
                </a:solidFill>
                <a:latin typeface="Lucida Sans"/>
                <a:cs typeface="Lucida Sans"/>
              </a:rPr>
              <a:t>likely </a:t>
            </a:r>
            <a:r>
              <a:rPr sz="1200" spc="-18">
                <a:solidFill>
                  <a:srgbClr val="242424"/>
                </a:solidFill>
                <a:latin typeface="Lucida Sans"/>
                <a:cs typeface="Lucida Sans"/>
              </a:rPr>
              <a:t>to</a:t>
            </a:r>
            <a:r>
              <a:rPr sz="1200" spc="-53">
                <a:solidFill>
                  <a:srgbClr val="242424"/>
                </a:solidFill>
                <a:latin typeface="Lucida Sans"/>
                <a:cs typeface="Lucida Sans"/>
              </a:rPr>
              <a:t> </a:t>
            </a:r>
            <a:r>
              <a:rPr sz="1200" spc="-9">
                <a:solidFill>
                  <a:srgbClr val="242424"/>
                </a:solidFill>
                <a:latin typeface="Lucida Sans"/>
                <a:cs typeface="Lucida Sans"/>
              </a:rPr>
              <a:t>experience </a:t>
            </a:r>
            <a:r>
              <a:rPr sz="1200" spc="-35">
                <a:solidFill>
                  <a:srgbClr val="242424"/>
                </a:solidFill>
                <a:latin typeface="Lucida Sans"/>
                <a:cs typeface="Lucida Sans"/>
              </a:rPr>
              <a:t>sexual</a:t>
            </a:r>
            <a:r>
              <a:rPr sz="1200" spc="-31">
                <a:solidFill>
                  <a:srgbClr val="242424"/>
                </a:solidFill>
                <a:latin typeface="Lucida Sans"/>
                <a:cs typeface="Lucida Sans"/>
              </a:rPr>
              <a:t> </a:t>
            </a:r>
            <a:r>
              <a:rPr sz="1200" spc="-26">
                <a:solidFill>
                  <a:srgbClr val="242424"/>
                </a:solidFill>
                <a:latin typeface="Lucida Sans"/>
                <a:cs typeface="Lucida Sans"/>
              </a:rPr>
              <a:t>violence </a:t>
            </a:r>
            <a:r>
              <a:rPr sz="1200" spc="-18">
                <a:solidFill>
                  <a:srgbClr val="242424"/>
                </a:solidFill>
                <a:latin typeface="Lucida Sans"/>
                <a:cs typeface="Lucida Sans"/>
              </a:rPr>
              <a:t>than</a:t>
            </a:r>
            <a:r>
              <a:rPr sz="1200" spc="-35">
                <a:solidFill>
                  <a:srgbClr val="242424"/>
                </a:solidFill>
                <a:latin typeface="Lucida Sans"/>
                <a:cs typeface="Lucida Sans"/>
              </a:rPr>
              <a:t> </a:t>
            </a:r>
            <a:r>
              <a:rPr sz="1200" spc="-35">
                <a:latin typeface="Lucida Sans"/>
                <a:cs typeface="Lucida Sans"/>
              </a:rPr>
              <a:t>straight</a:t>
            </a:r>
            <a:r>
              <a:rPr sz="1200" spc="-26">
                <a:latin typeface="Lucida Sans"/>
                <a:cs typeface="Lucida Sans"/>
              </a:rPr>
              <a:t> students</a:t>
            </a:r>
            <a:r>
              <a:rPr sz="1200" spc="-40">
                <a:latin typeface="Lucida Sans"/>
                <a:cs typeface="Lucida Sans"/>
              </a:rPr>
              <a:t> </a:t>
            </a:r>
            <a:r>
              <a:rPr sz="1200" spc="-18">
                <a:solidFill>
                  <a:srgbClr val="242424"/>
                </a:solidFill>
                <a:latin typeface="Lucida Sans"/>
                <a:cs typeface="Lucida Sans"/>
              </a:rPr>
              <a:t>(3%)</a:t>
            </a:r>
            <a:endParaRPr sz="1200">
              <a:latin typeface="Lucida Sans"/>
              <a:cs typeface="Lucida Sans"/>
            </a:endParaRPr>
          </a:p>
        </p:txBody>
      </p:sp>
      <p:sp>
        <p:nvSpPr>
          <p:cNvPr id="15" name="object 15"/>
          <p:cNvSpPr/>
          <p:nvPr/>
        </p:nvSpPr>
        <p:spPr>
          <a:xfrm>
            <a:off x="1" y="6602953"/>
            <a:ext cx="12192000"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16" name="object 16"/>
          <p:cNvSpPr txBox="1">
            <a:spLocks noGrp="1"/>
          </p:cNvSpPr>
          <p:nvPr>
            <p:ph type="ftr" sz="quarter" idx="5"/>
          </p:nvPr>
        </p:nvSpPr>
        <p:spPr>
          <a:xfrm>
            <a:off x="669290" y="7536819"/>
            <a:ext cx="3111500"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11206">
              <a:spcBef>
                <a:spcPts val="141"/>
              </a:spcBef>
            </a:pPr>
            <a:r>
              <a:rPr lang="en-US" spc="-20"/>
              <a:t>University</a:t>
            </a:r>
            <a:r>
              <a:rPr lang="en-US" spc="-30"/>
              <a:t> </a:t>
            </a:r>
            <a:r>
              <a:rPr lang="en-US" spc="-20"/>
              <a:t>of</a:t>
            </a:r>
            <a:r>
              <a:rPr lang="en-US" spc="-30"/>
              <a:t> </a:t>
            </a:r>
            <a:r>
              <a:rPr lang="en-US"/>
              <a:t>New</a:t>
            </a:r>
            <a:r>
              <a:rPr lang="en-US" spc="-25"/>
              <a:t> </a:t>
            </a:r>
            <a:r>
              <a:rPr lang="en-US" spc="-30"/>
              <a:t>Mexico</a:t>
            </a:r>
            <a:r>
              <a:rPr lang="en-US" spc="-40"/>
              <a:t> </a:t>
            </a:r>
            <a:r>
              <a:rPr lang="en-US" spc="-10"/>
              <a:t>Student</a:t>
            </a:r>
            <a:r>
              <a:rPr lang="en-US" spc="-30"/>
              <a:t> </a:t>
            </a:r>
            <a:r>
              <a:rPr lang="en-US" spc="-25"/>
              <a:t>Experience</a:t>
            </a:r>
            <a:r>
              <a:rPr lang="en-US" spc="-30"/>
              <a:t> </a:t>
            </a:r>
            <a:r>
              <a:rPr lang="en-US" spc="-10"/>
              <a:t>Survey</a:t>
            </a:r>
            <a:r>
              <a:rPr lang="en-US" spc="-45"/>
              <a:t> </a:t>
            </a:r>
            <a:r>
              <a:rPr lang="en-US" spc="-20"/>
              <a:t>2026</a:t>
            </a:r>
            <a:endParaRPr spc="-18"/>
          </a:p>
        </p:txBody>
      </p:sp>
      <p:sp>
        <p:nvSpPr>
          <p:cNvPr id="17" name="object 17"/>
          <p:cNvSpPr txBox="1">
            <a:spLocks noGrp="1"/>
          </p:cNvSpPr>
          <p:nvPr>
            <p:ph type="sldNum" sz="quarter" idx="7"/>
          </p:nvPr>
        </p:nvSpPr>
        <p:spPr>
          <a:xfrm>
            <a:off x="9619233" y="7527294"/>
            <a:ext cx="219709"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fld id="{81D60167-4931-47E6-BA6A-407CBD079E47}" type="slidenum">
              <a:rPr lang="en-US" spc="-25" smtClean="0"/>
              <a:pPr marL="38100">
                <a:spcBef>
                  <a:spcPts val="160"/>
                </a:spcBef>
              </a:pPr>
              <a:t>28</a:t>
            </a:fld>
            <a:endParaRPr spc="-22"/>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7" y="113"/>
            <a:ext cx="5572011" cy="6603066"/>
            <a:chOff x="5623051" y="127"/>
            <a:chExt cx="6314946" cy="7483475"/>
          </a:xfrm>
        </p:grpSpPr>
        <p:sp>
          <p:nvSpPr>
            <p:cNvPr id="3" name="object 3"/>
            <p:cNvSpPr/>
            <p:nvPr/>
          </p:nvSpPr>
          <p:spPr>
            <a:xfrm>
              <a:off x="5623051" y="127"/>
              <a:ext cx="6314946"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304849" y="972243"/>
              <a:ext cx="0" cy="5154295"/>
            </a:xfrm>
            <a:custGeom>
              <a:avLst/>
              <a:gdLst/>
              <a:ahLst/>
              <a:cxnLst/>
              <a:rect l="l" t="t" r="r" b="b"/>
              <a:pathLst>
                <a:path h="5154295">
                  <a:moveTo>
                    <a:pt x="0" y="0"/>
                  </a:moveTo>
                  <a:lnTo>
                    <a:pt x="0" y="5153830"/>
                  </a:lnTo>
                </a:path>
              </a:pathLst>
            </a:custGeom>
            <a:ln w="9525">
              <a:solidFill>
                <a:srgbClr val="8A8A8A"/>
              </a:solidFill>
            </a:ln>
          </p:spPr>
          <p:txBody>
            <a:bodyPr wrap="square" lIns="0" tIns="0" rIns="0" bIns="0" rtlCol="0"/>
            <a:lstStyle/>
            <a:p>
              <a:endParaRPr sz="1588"/>
            </a:p>
          </p:txBody>
        </p:sp>
      </p:grpSp>
      <p:sp>
        <p:nvSpPr>
          <p:cNvPr id="5" name="object 5"/>
          <p:cNvSpPr/>
          <p:nvPr/>
        </p:nvSpPr>
        <p:spPr>
          <a:xfrm>
            <a:off x="8108127" y="1076564"/>
            <a:ext cx="1731309" cy="319928"/>
          </a:xfrm>
          <a:custGeom>
            <a:avLst/>
            <a:gdLst/>
            <a:ahLst/>
            <a:cxnLst/>
            <a:rect l="l" t="t" r="r" b="b"/>
            <a:pathLst>
              <a:path w="1962150" h="362584">
                <a:moveTo>
                  <a:pt x="0" y="0"/>
                </a:moveTo>
                <a:lnTo>
                  <a:pt x="0" y="362006"/>
                </a:lnTo>
                <a:lnTo>
                  <a:pt x="1962150" y="362006"/>
                </a:lnTo>
                <a:lnTo>
                  <a:pt x="1962150" y="0"/>
                </a:lnTo>
                <a:lnTo>
                  <a:pt x="0" y="0"/>
                </a:lnTo>
                <a:close/>
              </a:path>
            </a:pathLst>
          </a:custGeom>
          <a:solidFill>
            <a:srgbClr val="2D89B0"/>
          </a:solidFill>
        </p:spPr>
        <p:txBody>
          <a:bodyPr wrap="square" lIns="0" tIns="0" rIns="0" bIns="0" rtlCol="0"/>
          <a:lstStyle/>
          <a:p>
            <a:endParaRPr sz="1588"/>
          </a:p>
        </p:txBody>
      </p:sp>
      <p:sp>
        <p:nvSpPr>
          <p:cNvPr id="6" name="object 6"/>
          <p:cNvSpPr/>
          <p:nvPr/>
        </p:nvSpPr>
        <p:spPr>
          <a:xfrm>
            <a:off x="8108127" y="1834480"/>
            <a:ext cx="1344706" cy="319928"/>
          </a:xfrm>
          <a:custGeom>
            <a:avLst/>
            <a:gdLst/>
            <a:ahLst/>
            <a:cxnLst/>
            <a:rect l="l" t="t" r="r" b="b"/>
            <a:pathLst>
              <a:path w="1524000" h="362585">
                <a:moveTo>
                  <a:pt x="0" y="0"/>
                </a:moveTo>
                <a:lnTo>
                  <a:pt x="0" y="362006"/>
                </a:lnTo>
                <a:lnTo>
                  <a:pt x="1524000" y="362006"/>
                </a:lnTo>
                <a:lnTo>
                  <a:pt x="1524000" y="0"/>
                </a:lnTo>
                <a:lnTo>
                  <a:pt x="0" y="0"/>
                </a:lnTo>
                <a:close/>
              </a:path>
            </a:pathLst>
          </a:custGeom>
          <a:solidFill>
            <a:srgbClr val="2D89B0"/>
          </a:solidFill>
        </p:spPr>
        <p:txBody>
          <a:bodyPr wrap="square" lIns="0" tIns="0" rIns="0" bIns="0" rtlCol="0"/>
          <a:lstStyle/>
          <a:p>
            <a:endParaRPr sz="1588"/>
          </a:p>
        </p:txBody>
      </p:sp>
      <p:sp>
        <p:nvSpPr>
          <p:cNvPr id="7" name="object 7"/>
          <p:cNvSpPr/>
          <p:nvPr/>
        </p:nvSpPr>
        <p:spPr>
          <a:xfrm>
            <a:off x="8108127" y="2592397"/>
            <a:ext cx="1092574" cy="319928"/>
          </a:xfrm>
          <a:custGeom>
            <a:avLst/>
            <a:gdLst/>
            <a:ahLst/>
            <a:cxnLst/>
            <a:rect l="l" t="t" r="r" b="b"/>
            <a:pathLst>
              <a:path w="1238250" h="362585">
                <a:moveTo>
                  <a:pt x="0" y="0"/>
                </a:moveTo>
                <a:lnTo>
                  <a:pt x="0" y="362006"/>
                </a:lnTo>
                <a:lnTo>
                  <a:pt x="1238250" y="362006"/>
                </a:lnTo>
                <a:lnTo>
                  <a:pt x="1238250"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8108128" y="3350313"/>
            <a:ext cx="966507" cy="319928"/>
          </a:xfrm>
          <a:custGeom>
            <a:avLst/>
            <a:gdLst/>
            <a:ahLst/>
            <a:cxnLst/>
            <a:rect l="l" t="t" r="r" b="b"/>
            <a:pathLst>
              <a:path w="1095375" h="362585">
                <a:moveTo>
                  <a:pt x="0" y="0"/>
                </a:moveTo>
                <a:lnTo>
                  <a:pt x="0" y="362006"/>
                </a:lnTo>
                <a:lnTo>
                  <a:pt x="1095375" y="362006"/>
                </a:lnTo>
                <a:lnTo>
                  <a:pt x="1095375"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108128" y="4108230"/>
            <a:ext cx="798419" cy="319928"/>
          </a:xfrm>
          <a:custGeom>
            <a:avLst/>
            <a:gdLst/>
            <a:ahLst/>
            <a:cxnLst/>
            <a:rect l="l" t="t" r="r" b="b"/>
            <a:pathLst>
              <a:path w="904875" h="362585">
                <a:moveTo>
                  <a:pt x="0" y="0"/>
                </a:moveTo>
                <a:lnTo>
                  <a:pt x="0" y="362006"/>
                </a:lnTo>
                <a:lnTo>
                  <a:pt x="904875" y="362006"/>
                </a:lnTo>
                <a:lnTo>
                  <a:pt x="904875"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108127" y="4866146"/>
            <a:ext cx="420221" cy="319928"/>
          </a:xfrm>
          <a:custGeom>
            <a:avLst/>
            <a:gdLst/>
            <a:ahLst/>
            <a:cxnLst/>
            <a:rect l="l" t="t" r="r" b="b"/>
            <a:pathLst>
              <a:path w="476250" h="362585">
                <a:moveTo>
                  <a:pt x="0" y="0"/>
                </a:moveTo>
                <a:lnTo>
                  <a:pt x="0" y="362006"/>
                </a:lnTo>
                <a:lnTo>
                  <a:pt x="476250" y="362006"/>
                </a:lnTo>
                <a:lnTo>
                  <a:pt x="476250" y="0"/>
                </a:lnTo>
                <a:lnTo>
                  <a:pt x="0" y="0"/>
                </a:lnTo>
                <a:close/>
              </a:path>
            </a:pathLst>
          </a:custGeom>
          <a:solidFill>
            <a:srgbClr val="2D89B0"/>
          </a:solidFill>
        </p:spPr>
        <p:txBody>
          <a:bodyPr wrap="square" lIns="0" tIns="0" rIns="0" bIns="0" rtlCol="0"/>
          <a:lstStyle/>
          <a:p>
            <a:endParaRPr sz="1588"/>
          </a:p>
        </p:txBody>
      </p:sp>
      <p:sp>
        <p:nvSpPr>
          <p:cNvPr id="11" name="object 11"/>
          <p:cNvSpPr txBox="1"/>
          <p:nvPr/>
        </p:nvSpPr>
        <p:spPr>
          <a:xfrm>
            <a:off x="7317664" y="540244"/>
            <a:ext cx="2356597"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44">
                <a:solidFill>
                  <a:srgbClr val="585858"/>
                </a:solidFill>
                <a:latin typeface="Arial Black"/>
                <a:cs typeface="Arial Black"/>
              </a:rPr>
              <a:t> </a:t>
            </a:r>
            <a:r>
              <a:rPr sz="971" spc="-101">
                <a:solidFill>
                  <a:srgbClr val="585858"/>
                </a:solidFill>
                <a:latin typeface="Arial Black"/>
                <a:cs typeface="Arial Black"/>
              </a:rPr>
              <a:t>32</a:t>
            </a:r>
            <a:r>
              <a:rPr sz="971" spc="-40">
                <a:solidFill>
                  <a:srgbClr val="585858"/>
                </a:solidFill>
                <a:latin typeface="Arial Black"/>
                <a:cs typeface="Arial Black"/>
              </a:rPr>
              <a:t> </a:t>
            </a:r>
            <a:r>
              <a:rPr sz="971" spc="-49">
                <a:solidFill>
                  <a:srgbClr val="585858"/>
                </a:solidFill>
                <a:latin typeface="Arial Black"/>
                <a:cs typeface="Arial Black"/>
              </a:rPr>
              <a:t>Perpetration</a:t>
            </a:r>
            <a:r>
              <a:rPr sz="971" spc="-40">
                <a:solidFill>
                  <a:srgbClr val="585858"/>
                </a:solidFill>
                <a:latin typeface="Arial Black"/>
                <a:cs typeface="Arial Black"/>
              </a:rPr>
              <a:t> </a:t>
            </a:r>
            <a:r>
              <a:rPr sz="971" spc="-31">
                <a:solidFill>
                  <a:srgbClr val="585858"/>
                </a:solidFill>
                <a:latin typeface="Arial Black"/>
                <a:cs typeface="Arial Black"/>
              </a:rPr>
              <a:t>of</a:t>
            </a:r>
            <a:r>
              <a:rPr sz="971" spc="-44">
                <a:solidFill>
                  <a:srgbClr val="585858"/>
                </a:solidFill>
                <a:latin typeface="Arial Black"/>
                <a:cs typeface="Arial Black"/>
              </a:rPr>
              <a:t> </a:t>
            </a:r>
            <a:r>
              <a:rPr sz="971" spc="-75">
                <a:solidFill>
                  <a:srgbClr val="585858"/>
                </a:solidFill>
                <a:latin typeface="Arial Black"/>
                <a:cs typeface="Arial Black"/>
              </a:rPr>
              <a:t>sexual</a:t>
            </a:r>
            <a:r>
              <a:rPr sz="971" spc="-40">
                <a:solidFill>
                  <a:srgbClr val="585858"/>
                </a:solidFill>
                <a:latin typeface="Arial Black"/>
                <a:cs typeface="Arial Black"/>
              </a:rPr>
              <a:t> </a:t>
            </a:r>
            <a:r>
              <a:rPr sz="971" spc="-44">
                <a:solidFill>
                  <a:srgbClr val="585858"/>
                </a:solidFill>
                <a:latin typeface="Arial Black"/>
                <a:cs typeface="Arial Black"/>
              </a:rPr>
              <a:t>violence</a:t>
            </a:r>
            <a:endParaRPr sz="971">
              <a:latin typeface="Arial Black"/>
              <a:cs typeface="Arial Black"/>
            </a:endParaRPr>
          </a:p>
        </p:txBody>
      </p:sp>
      <p:sp>
        <p:nvSpPr>
          <p:cNvPr id="12" name="object 12"/>
          <p:cNvSpPr txBox="1"/>
          <p:nvPr/>
        </p:nvSpPr>
        <p:spPr>
          <a:xfrm>
            <a:off x="9861848" y="115240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35%</a:t>
            </a:r>
            <a:endParaRPr sz="882">
              <a:latin typeface="Arial"/>
              <a:cs typeface="Arial"/>
            </a:endParaRPr>
          </a:p>
        </p:txBody>
      </p:sp>
      <p:sp>
        <p:nvSpPr>
          <p:cNvPr id="13" name="object 13"/>
          <p:cNvSpPr txBox="1"/>
          <p:nvPr/>
        </p:nvSpPr>
        <p:spPr>
          <a:xfrm>
            <a:off x="9475245" y="190891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27%</a:t>
            </a:r>
            <a:endParaRPr sz="882">
              <a:latin typeface="Arial"/>
              <a:cs typeface="Arial"/>
            </a:endParaRPr>
          </a:p>
        </p:txBody>
      </p:sp>
      <p:sp>
        <p:nvSpPr>
          <p:cNvPr id="14" name="object 14"/>
          <p:cNvSpPr txBox="1"/>
          <p:nvPr/>
        </p:nvSpPr>
        <p:spPr>
          <a:xfrm>
            <a:off x="9223113" y="266543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22%</a:t>
            </a:r>
            <a:endParaRPr sz="882">
              <a:latin typeface="Arial"/>
              <a:cs typeface="Arial"/>
            </a:endParaRPr>
          </a:p>
        </p:txBody>
      </p:sp>
      <p:sp>
        <p:nvSpPr>
          <p:cNvPr id="15" name="object 15"/>
          <p:cNvSpPr txBox="1"/>
          <p:nvPr/>
        </p:nvSpPr>
        <p:spPr>
          <a:xfrm>
            <a:off x="9097047" y="343035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19%</a:t>
            </a:r>
            <a:endParaRPr sz="882">
              <a:latin typeface="Arial"/>
              <a:cs typeface="Arial"/>
            </a:endParaRPr>
          </a:p>
        </p:txBody>
      </p:sp>
      <p:sp>
        <p:nvSpPr>
          <p:cNvPr id="16" name="object 16"/>
          <p:cNvSpPr txBox="1"/>
          <p:nvPr/>
        </p:nvSpPr>
        <p:spPr>
          <a:xfrm>
            <a:off x="8928959" y="418686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16%</a:t>
            </a:r>
            <a:endParaRPr sz="882">
              <a:latin typeface="Arial"/>
              <a:cs typeface="Arial"/>
            </a:endParaRPr>
          </a:p>
        </p:txBody>
      </p:sp>
      <p:sp>
        <p:nvSpPr>
          <p:cNvPr id="17" name="object 17"/>
          <p:cNvSpPr txBox="1"/>
          <p:nvPr/>
        </p:nvSpPr>
        <p:spPr>
          <a:xfrm>
            <a:off x="8550760" y="494338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18" name="object 18"/>
          <p:cNvSpPr txBox="1"/>
          <p:nvPr/>
        </p:nvSpPr>
        <p:spPr>
          <a:xfrm>
            <a:off x="7228018" y="1148143"/>
            <a:ext cx="758078"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Other</a:t>
            </a:r>
            <a:r>
              <a:rPr sz="882" spc="-53">
                <a:solidFill>
                  <a:srgbClr val="585858"/>
                </a:solidFill>
                <a:latin typeface="Lucida Sans"/>
                <a:cs typeface="Lucida Sans"/>
              </a:rPr>
              <a:t> </a:t>
            </a:r>
            <a:r>
              <a:rPr sz="882" spc="-9">
                <a:solidFill>
                  <a:srgbClr val="585858"/>
                </a:solidFill>
                <a:latin typeface="Lucida Sans"/>
                <a:cs typeface="Lucida Sans"/>
              </a:rPr>
              <a:t>student</a:t>
            </a:r>
            <a:endParaRPr sz="882">
              <a:latin typeface="Lucida Sans"/>
              <a:cs typeface="Lucida Sans"/>
            </a:endParaRPr>
          </a:p>
        </p:txBody>
      </p:sp>
      <p:sp>
        <p:nvSpPr>
          <p:cNvPr id="19" name="object 19"/>
          <p:cNvSpPr txBox="1"/>
          <p:nvPr/>
        </p:nvSpPr>
        <p:spPr>
          <a:xfrm>
            <a:off x="7514888" y="1904659"/>
            <a:ext cx="470647"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Stranger</a:t>
            </a:r>
            <a:endParaRPr sz="882">
              <a:latin typeface="Lucida Sans"/>
              <a:cs typeface="Lucida Sans"/>
            </a:endParaRPr>
          </a:p>
        </p:txBody>
      </p:sp>
      <p:sp>
        <p:nvSpPr>
          <p:cNvPr id="20" name="object 20"/>
          <p:cNvSpPr txBox="1"/>
          <p:nvPr/>
        </p:nvSpPr>
        <p:spPr>
          <a:xfrm>
            <a:off x="7596691" y="2661174"/>
            <a:ext cx="388844"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Other*</a:t>
            </a:r>
            <a:endParaRPr sz="882">
              <a:latin typeface="Lucida Sans"/>
              <a:cs typeface="Lucida Sans"/>
            </a:endParaRPr>
          </a:p>
        </p:txBody>
      </p:sp>
      <p:sp>
        <p:nvSpPr>
          <p:cNvPr id="21" name="object 21"/>
          <p:cNvSpPr txBox="1"/>
          <p:nvPr/>
        </p:nvSpPr>
        <p:spPr>
          <a:xfrm>
            <a:off x="6976221" y="3358850"/>
            <a:ext cx="1009650" cy="282800"/>
          </a:xfrm>
          <a:prstGeom prst="rect">
            <a:avLst/>
          </a:prstGeom>
        </p:spPr>
        <p:txBody>
          <a:bodyPr vert="horz" wrap="square" lIns="0" tIns="11206" rIns="0" bIns="0" rtlCol="0">
            <a:spAutoFit/>
          </a:bodyPr>
          <a:lstStyle/>
          <a:p>
            <a:pPr marL="11206" marR="4483" indent="47628">
              <a:spcBef>
                <a:spcPts val="88"/>
              </a:spcBef>
            </a:pPr>
            <a:r>
              <a:rPr sz="882">
                <a:solidFill>
                  <a:srgbClr val="585858"/>
                </a:solidFill>
                <a:latin typeface="Lucida Sans"/>
                <a:cs typeface="Lucida Sans"/>
              </a:rPr>
              <a:t>Partner</a:t>
            </a:r>
            <a:r>
              <a:rPr sz="882" spc="-62">
                <a:solidFill>
                  <a:srgbClr val="585858"/>
                </a:solidFill>
                <a:latin typeface="Lucida Sans"/>
                <a:cs typeface="Lucida Sans"/>
              </a:rPr>
              <a:t> </a:t>
            </a:r>
            <a:r>
              <a:rPr sz="882" spc="-9">
                <a:solidFill>
                  <a:srgbClr val="585858"/>
                </a:solidFill>
                <a:latin typeface="Lucida Sans"/>
                <a:cs typeface="Lucida Sans"/>
              </a:rPr>
              <a:t>or</a:t>
            </a:r>
            <a:r>
              <a:rPr sz="882" spc="-57">
                <a:solidFill>
                  <a:srgbClr val="585858"/>
                </a:solidFill>
                <a:latin typeface="Lucida Sans"/>
                <a:cs typeface="Lucida Sans"/>
              </a:rPr>
              <a:t> </a:t>
            </a:r>
            <a:r>
              <a:rPr sz="882" spc="-13">
                <a:solidFill>
                  <a:srgbClr val="585858"/>
                </a:solidFill>
                <a:latin typeface="Lucida Sans"/>
                <a:cs typeface="Lucida Sans"/>
              </a:rPr>
              <a:t>spouse </a:t>
            </a:r>
            <a:r>
              <a:rPr sz="882" spc="-22">
                <a:solidFill>
                  <a:srgbClr val="585858"/>
                </a:solidFill>
                <a:latin typeface="Lucida Sans"/>
                <a:cs typeface="Lucida Sans"/>
              </a:rPr>
              <a:t>(current</a:t>
            </a:r>
            <a:r>
              <a:rPr sz="882" spc="-35">
                <a:solidFill>
                  <a:srgbClr val="585858"/>
                </a:solidFill>
                <a:latin typeface="Lucida Sans"/>
                <a:cs typeface="Lucida Sans"/>
              </a:rPr>
              <a:t> </a:t>
            </a:r>
            <a:r>
              <a:rPr sz="882" spc="-9">
                <a:solidFill>
                  <a:srgbClr val="585858"/>
                </a:solidFill>
                <a:latin typeface="Lucida Sans"/>
                <a:cs typeface="Lucida Sans"/>
              </a:rPr>
              <a:t>or</a:t>
            </a:r>
            <a:r>
              <a:rPr sz="882" spc="-31">
                <a:solidFill>
                  <a:srgbClr val="585858"/>
                </a:solidFill>
                <a:latin typeface="Lucida Sans"/>
                <a:cs typeface="Lucida Sans"/>
              </a:rPr>
              <a:t> </a:t>
            </a:r>
            <a:r>
              <a:rPr sz="882" spc="-9">
                <a:solidFill>
                  <a:srgbClr val="585858"/>
                </a:solidFill>
                <a:latin typeface="Lucida Sans"/>
                <a:cs typeface="Lucida Sans"/>
              </a:rPr>
              <a:t>former)</a:t>
            </a:r>
            <a:endParaRPr sz="882">
              <a:latin typeface="Lucida Sans"/>
              <a:cs typeface="Lucida Sans"/>
            </a:endParaRPr>
          </a:p>
        </p:txBody>
      </p:sp>
      <p:sp>
        <p:nvSpPr>
          <p:cNvPr id="22" name="object 22"/>
          <p:cNvSpPr txBox="1"/>
          <p:nvPr/>
        </p:nvSpPr>
        <p:spPr>
          <a:xfrm>
            <a:off x="6904840" y="4115365"/>
            <a:ext cx="1081368" cy="282800"/>
          </a:xfrm>
          <a:prstGeom prst="rect">
            <a:avLst/>
          </a:prstGeom>
        </p:spPr>
        <p:txBody>
          <a:bodyPr vert="horz" wrap="square" lIns="0" tIns="11206" rIns="0" bIns="0" rtlCol="0">
            <a:spAutoFit/>
          </a:bodyPr>
          <a:lstStyle/>
          <a:p>
            <a:pPr marL="82368" marR="4483" indent="-71721">
              <a:spcBef>
                <a:spcPts val="88"/>
              </a:spcBef>
            </a:pPr>
            <a:r>
              <a:rPr sz="882" spc="-18">
                <a:solidFill>
                  <a:srgbClr val="585858"/>
                </a:solidFill>
                <a:latin typeface="Lucida Sans"/>
                <a:cs typeface="Lucida Sans"/>
              </a:rPr>
              <a:t>Friend</a:t>
            </a:r>
            <a:r>
              <a:rPr sz="882" spc="-49">
                <a:solidFill>
                  <a:srgbClr val="585858"/>
                </a:solidFill>
                <a:latin typeface="Lucida Sans"/>
                <a:cs typeface="Lucida Sans"/>
              </a:rPr>
              <a:t> </a:t>
            </a:r>
            <a:r>
              <a:rPr sz="882" spc="-9">
                <a:solidFill>
                  <a:srgbClr val="585858"/>
                </a:solidFill>
                <a:latin typeface="Lucida Sans"/>
                <a:cs typeface="Lucida Sans"/>
              </a:rPr>
              <a:t>or</a:t>
            </a:r>
            <a:r>
              <a:rPr sz="882" spc="-44">
                <a:solidFill>
                  <a:srgbClr val="585858"/>
                </a:solidFill>
                <a:latin typeface="Lucida Sans"/>
                <a:cs typeface="Lucida Sans"/>
              </a:rPr>
              <a:t> </a:t>
            </a:r>
            <a:r>
              <a:rPr sz="882" spc="-9">
                <a:solidFill>
                  <a:srgbClr val="585858"/>
                </a:solidFill>
                <a:latin typeface="Lucida Sans"/>
                <a:cs typeface="Lucida Sans"/>
              </a:rPr>
              <a:t>roommate </a:t>
            </a:r>
            <a:r>
              <a:rPr sz="882" spc="-22">
                <a:solidFill>
                  <a:srgbClr val="585858"/>
                </a:solidFill>
                <a:latin typeface="Lucida Sans"/>
                <a:cs typeface="Lucida Sans"/>
              </a:rPr>
              <a:t>(current</a:t>
            </a:r>
            <a:r>
              <a:rPr sz="882" spc="-35">
                <a:solidFill>
                  <a:srgbClr val="585858"/>
                </a:solidFill>
                <a:latin typeface="Lucida Sans"/>
                <a:cs typeface="Lucida Sans"/>
              </a:rPr>
              <a:t> </a:t>
            </a:r>
            <a:r>
              <a:rPr sz="882" spc="-9">
                <a:solidFill>
                  <a:srgbClr val="585858"/>
                </a:solidFill>
                <a:latin typeface="Lucida Sans"/>
                <a:cs typeface="Lucida Sans"/>
              </a:rPr>
              <a:t>or</a:t>
            </a:r>
            <a:r>
              <a:rPr sz="882" spc="-31">
                <a:solidFill>
                  <a:srgbClr val="585858"/>
                </a:solidFill>
                <a:latin typeface="Lucida Sans"/>
                <a:cs typeface="Lucida Sans"/>
              </a:rPr>
              <a:t> </a:t>
            </a:r>
            <a:r>
              <a:rPr sz="882" spc="-9">
                <a:solidFill>
                  <a:srgbClr val="585858"/>
                </a:solidFill>
                <a:latin typeface="Lucida Sans"/>
                <a:cs typeface="Lucida Sans"/>
              </a:rPr>
              <a:t>former)</a:t>
            </a:r>
            <a:endParaRPr sz="882">
              <a:latin typeface="Lucida Sans"/>
              <a:cs typeface="Lucida Sans"/>
            </a:endParaRPr>
          </a:p>
        </p:txBody>
      </p:sp>
      <p:sp>
        <p:nvSpPr>
          <p:cNvPr id="23" name="object 23"/>
          <p:cNvSpPr txBox="1"/>
          <p:nvPr/>
        </p:nvSpPr>
        <p:spPr>
          <a:xfrm>
            <a:off x="7255023" y="4939126"/>
            <a:ext cx="730624" cy="147058"/>
          </a:xfrm>
          <a:prstGeom prst="rect">
            <a:avLst/>
          </a:prstGeom>
        </p:spPr>
        <p:txBody>
          <a:bodyPr vert="horz" wrap="square" lIns="0" tIns="11206" rIns="0" bIns="0" rtlCol="0">
            <a:spAutoFit/>
          </a:bodyPr>
          <a:lstStyle/>
          <a:p>
            <a:pPr marL="11206">
              <a:spcBef>
                <a:spcPts val="88"/>
              </a:spcBef>
            </a:pPr>
            <a:r>
              <a:rPr sz="882" spc="-18">
                <a:solidFill>
                  <a:srgbClr val="585858"/>
                </a:solidFill>
                <a:latin typeface="Lucida Sans"/>
                <a:cs typeface="Lucida Sans"/>
              </a:rPr>
              <a:t>Acquaintance</a:t>
            </a:r>
            <a:endParaRPr sz="882">
              <a:latin typeface="Lucida Sans"/>
              <a:cs typeface="Lucida Sans"/>
            </a:endParaRPr>
          </a:p>
        </p:txBody>
      </p:sp>
      <p:sp>
        <p:nvSpPr>
          <p:cNvPr id="24" name="object 24"/>
          <p:cNvSpPr txBox="1"/>
          <p:nvPr/>
        </p:nvSpPr>
        <p:spPr>
          <a:xfrm>
            <a:off x="571500" y="898040"/>
            <a:ext cx="5468807" cy="1694277"/>
          </a:xfrm>
          <a:prstGeom prst="rect">
            <a:avLst/>
          </a:prstGeom>
        </p:spPr>
        <p:txBody>
          <a:bodyPr vert="horz" wrap="square" lIns="0" tIns="11206" rIns="0" bIns="0" rtlCol="0">
            <a:spAutoFit/>
          </a:bodyPr>
          <a:lstStyle/>
          <a:p>
            <a:pPr marL="11206" marR="759799">
              <a:lnSpc>
                <a:spcPct val="108300"/>
              </a:lnSpc>
              <a:spcBef>
                <a:spcPts val="88"/>
              </a:spcBef>
            </a:pPr>
            <a:r>
              <a:rPr sz="2400" spc="-101">
                <a:solidFill>
                  <a:srgbClr val="063D5E"/>
                </a:solidFill>
                <a:latin typeface="Arial Black"/>
                <a:cs typeface="Arial Black"/>
              </a:rPr>
              <a:t>Perpetrators</a:t>
            </a:r>
            <a:r>
              <a:rPr sz="2400" spc="-119">
                <a:solidFill>
                  <a:srgbClr val="063D5E"/>
                </a:solidFill>
                <a:latin typeface="Arial Black"/>
                <a:cs typeface="Arial Black"/>
              </a:rPr>
              <a:t> </a:t>
            </a:r>
            <a:r>
              <a:rPr sz="2400" spc="-71">
                <a:solidFill>
                  <a:srgbClr val="063D5E"/>
                </a:solidFill>
                <a:latin typeface="Arial Black"/>
                <a:cs typeface="Arial Black"/>
              </a:rPr>
              <a:t>of</a:t>
            </a:r>
            <a:r>
              <a:rPr sz="2400" spc="-115">
                <a:solidFill>
                  <a:srgbClr val="063D5E"/>
                </a:solidFill>
                <a:latin typeface="Arial Black"/>
                <a:cs typeface="Arial Black"/>
              </a:rPr>
              <a:t> </a:t>
            </a:r>
            <a:r>
              <a:rPr sz="2400" spc="-141">
                <a:solidFill>
                  <a:srgbClr val="063D5E"/>
                </a:solidFill>
                <a:latin typeface="Arial Black"/>
                <a:cs typeface="Arial Black"/>
              </a:rPr>
              <a:t>Sexual </a:t>
            </a:r>
            <a:r>
              <a:rPr sz="2400" spc="-49">
                <a:solidFill>
                  <a:srgbClr val="063D5E"/>
                </a:solidFill>
                <a:latin typeface="Arial Black"/>
                <a:cs typeface="Arial Black"/>
              </a:rPr>
              <a:t>Violence</a:t>
            </a:r>
            <a:endParaRPr sz="2400">
              <a:latin typeface="Arial Black"/>
              <a:cs typeface="Arial Black"/>
            </a:endParaRPr>
          </a:p>
          <a:p>
            <a:pPr marL="11206" marR="4483">
              <a:lnSpc>
                <a:spcPct val="120800"/>
              </a:lnSpc>
              <a:spcBef>
                <a:spcPts val="1041"/>
              </a:spcBef>
            </a:pPr>
            <a:r>
              <a:rPr sz="1400" spc="-18">
                <a:solidFill>
                  <a:srgbClr val="242424"/>
                </a:solidFill>
                <a:latin typeface="Lucida Sans"/>
                <a:cs typeface="Lucida Sans"/>
              </a:rPr>
              <a:t>Students</a:t>
            </a:r>
            <a:r>
              <a:rPr sz="1400" spc="-57">
                <a:solidFill>
                  <a:srgbClr val="242424"/>
                </a:solidFill>
                <a:latin typeface="Lucida Sans"/>
                <a:cs typeface="Lucida Sans"/>
              </a:rPr>
              <a:t> </a:t>
            </a:r>
            <a:r>
              <a:rPr sz="1400" spc="-9">
                <a:solidFill>
                  <a:srgbClr val="242424"/>
                </a:solidFill>
                <a:latin typeface="Lucida Sans"/>
                <a:cs typeface="Lucida Sans"/>
              </a:rPr>
              <a:t>who</a:t>
            </a:r>
            <a:r>
              <a:rPr sz="1400" spc="-53">
                <a:solidFill>
                  <a:srgbClr val="242424"/>
                </a:solidFill>
                <a:latin typeface="Lucida Sans"/>
                <a:cs typeface="Lucida Sans"/>
              </a:rPr>
              <a:t> </a:t>
            </a:r>
            <a:r>
              <a:rPr sz="1400" spc="-22">
                <a:solidFill>
                  <a:srgbClr val="242424"/>
                </a:solidFill>
                <a:latin typeface="Lucida Sans"/>
                <a:cs typeface="Lucida Sans"/>
              </a:rPr>
              <a:t>experienced</a:t>
            </a:r>
            <a:r>
              <a:rPr sz="1400" spc="-53">
                <a:solidFill>
                  <a:srgbClr val="242424"/>
                </a:solidFill>
                <a:latin typeface="Lucida Sans"/>
                <a:cs typeface="Lucida Sans"/>
              </a:rPr>
              <a:t> </a:t>
            </a:r>
            <a:r>
              <a:rPr sz="1400" spc="-35">
                <a:solidFill>
                  <a:srgbClr val="242424"/>
                </a:solidFill>
                <a:latin typeface="Lucida Sans"/>
                <a:cs typeface="Lucida Sans"/>
              </a:rPr>
              <a:t>sexual</a:t>
            </a:r>
            <a:r>
              <a:rPr sz="1400" spc="-53">
                <a:solidFill>
                  <a:srgbClr val="242424"/>
                </a:solidFill>
                <a:latin typeface="Lucida Sans"/>
                <a:cs typeface="Lucida Sans"/>
              </a:rPr>
              <a:t> </a:t>
            </a:r>
            <a:r>
              <a:rPr sz="1400" spc="-26">
                <a:solidFill>
                  <a:srgbClr val="242424"/>
                </a:solidFill>
                <a:latin typeface="Lucida Sans"/>
                <a:cs typeface="Lucida Sans"/>
              </a:rPr>
              <a:t>assault</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a:solidFill>
                  <a:srgbClr val="242424"/>
                </a:solidFill>
                <a:latin typeface="Lucida Sans"/>
                <a:cs typeface="Lucida Sans"/>
              </a:rPr>
              <a:t>rape</a:t>
            </a:r>
            <a:r>
              <a:rPr sz="1400" spc="-53">
                <a:solidFill>
                  <a:srgbClr val="242424"/>
                </a:solidFill>
                <a:latin typeface="Lucida Sans"/>
                <a:cs typeface="Lucida Sans"/>
              </a:rPr>
              <a:t> </a:t>
            </a:r>
            <a:r>
              <a:rPr sz="1400" spc="-35">
                <a:solidFill>
                  <a:srgbClr val="242424"/>
                </a:solidFill>
                <a:latin typeface="Lucida Sans"/>
                <a:cs typeface="Lucida Sans"/>
              </a:rPr>
              <a:t>in</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18">
                <a:solidFill>
                  <a:srgbClr val="242424"/>
                </a:solidFill>
                <a:latin typeface="Lucida Sans"/>
                <a:cs typeface="Lucida Sans"/>
              </a:rPr>
              <a:t>past </a:t>
            </a:r>
            <a:r>
              <a:rPr sz="1400">
                <a:solidFill>
                  <a:srgbClr val="242424"/>
                </a:solidFill>
                <a:latin typeface="Lucida Sans"/>
                <a:cs typeface="Lucida Sans"/>
              </a:rPr>
              <a:t>year</a:t>
            </a:r>
            <a:r>
              <a:rPr sz="1400" spc="-53">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26">
                <a:solidFill>
                  <a:srgbClr val="242424"/>
                </a:solidFill>
                <a:latin typeface="Lucida Sans"/>
                <a:cs typeface="Lucida Sans"/>
              </a:rPr>
              <a:t>asked</a:t>
            </a:r>
            <a:r>
              <a:rPr sz="1400" spc="-53">
                <a:solidFill>
                  <a:srgbClr val="242424"/>
                </a:solidFill>
                <a:latin typeface="Lucida Sans"/>
                <a:cs typeface="Lucida Sans"/>
              </a:rPr>
              <a:t> </a:t>
            </a:r>
            <a:r>
              <a:rPr sz="1400" spc="-9">
                <a:solidFill>
                  <a:srgbClr val="242424"/>
                </a:solidFill>
                <a:latin typeface="Lucida Sans"/>
                <a:cs typeface="Lucida Sans"/>
              </a:rPr>
              <a:t>what</a:t>
            </a:r>
            <a:r>
              <a:rPr sz="1400" spc="-49">
                <a:solidFill>
                  <a:srgbClr val="242424"/>
                </a:solidFill>
                <a:latin typeface="Lucida Sans"/>
                <a:cs typeface="Lucida Sans"/>
              </a:rPr>
              <a:t> </a:t>
            </a:r>
            <a:r>
              <a:rPr sz="1400" spc="-18">
                <a:solidFill>
                  <a:srgbClr val="242424"/>
                </a:solidFill>
                <a:latin typeface="Lucida Sans"/>
                <a:cs typeface="Lucida Sans"/>
              </a:rPr>
              <a:t>their</a:t>
            </a:r>
            <a:r>
              <a:rPr sz="1400" spc="-53">
                <a:solidFill>
                  <a:srgbClr val="242424"/>
                </a:solidFill>
                <a:latin typeface="Lucida Sans"/>
                <a:cs typeface="Lucida Sans"/>
              </a:rPr>
              <a:t> </a:t>
            </a:r>
            <a:r>
              <a:rPr sz="1400" spc="-26">
                <a:solidFill>
                  <a:srgbClr val="242424"/>
                </a:solidFill>
                <a:latin typeface="Lucida Sans"/>
                <a:cs typeface="Lucida Sans"/>
              </a:rPr>
              <a:t>relationship</a:t>
            </a:r>
            <a:r>
              <a:rPr sz="1400" spc="-49">
                <a:solidFill>
                  <a:srgbClr val="242424"/>
                </a:solidFill>
                <a:latin typeface="Lucida Sans"/>
                <a:cs typeface="Lucida Sans"/>
              </a:rPr>
              <a:t> </a:t>
            </a:r>
            <a:r>
              <a:rPr sz="1400" spc="-18">
                <a:solidFill>
                  <a:srgbClr val="242424"/>
                </a:solidFill>
                <a:latin typeface="Lucida Sans"/>
                <a:cs typeface="Lucida Sans"/>
              </a:rPr>
              <a:t>was</a:t>
            </a:r>
            <a:r>
              <a:rPr sz="1400" spc="-53">
                <a:solidFill>
                  <a:srgbClr val="242424"/>
                </a:solidFill>
                <a:latin typeface="Lucida Sans"/>
                <a:cs typeface="Lucida Sans"/>
              </a:rPr>
              <a:t> </a:t>
            </a:r>
            <a:r>
              <a:rPr sz="1400" spc="-22">
                <a:solidFill>
                  <a:srgbClr val="242424"/>
                </a:solidFill>
                <a:latin typeface="Lucida Sans"/>
                <a:cs typeface="Lucida Sans"/>
              </a:rPr>
              <a:t>with</a:t>
            </a:r>
            <a:r>
              <a:rPr sz="1400" spc="-49">
                <a:solidFill>
                  <a:srgbClr val="242424"/>
                </a:solidFill>
                <a:latin typeface="Lucida Sans"/>
                <a:cs typeface="Lucida Sans"/>
              </a:rPr>
              <a:t> </a:t>
            </a:r>
            <a:r>
              <a:rPr sz="1400" spc="-22">
                <a:solidFill>
                  <a:srgbClr val="242424"/>
                </a:solidFill>
                <a:latin typeface="Lucida Sans"/>
                <a:cs typeface="Lucida Sans"/>
              </a:rPr>
              <a:t>the </a:t>
            </a:r>
            <a:r>
              <a:rPr sz="1400" spc="-26">
                <a:solidFill>
                  <a:srgbClr val="242424"/>
                </a:solidFill>
                <a:latin typeface="Lucida Sans"/>
                <a:cs typeface="Lucida Sans"/>
              </a:rPr>
              <a:t>person(s)</a:t>
            </a:r>
            <a:r>
              <a:rPr sz="1400" spc="-44">
                <a:solidFill>
                  <a:srgbClr val="242424"/>
                </a:solidFill>
                <a:latin typeface="Lucida Sans"/>
                <a:cs typeface="Lucida Sans"/>
              </a:rPr>
              <a:t> </a:t>
            </a:r>
            <a:r>
              <a:rPr sz="1400" spc="-9">
                <a:solidFill>
                  <a:srgbClr val="242424"/>
                </a:solidFill>
                <a:latin typeface="Lucida Sans"/>
                <a:cs typeface="Lucida Sans"/>
              </a:rPr>
              <a:t>who</a:t>
            </a:r>
            <a:r>
              <a:rPr sz="1400" spc="-44">
                <a:solidFill>
                  <a:srgbClr val="242424"/>
                </a:solidFill>
                <a:latin typeface="Lucida Sans"/>
                <a:cs typeface="Lucida Sans"/>
              </a:rPr>
              <a:t> </a:t>
            </a:r>
            <a:r>
              <a:rPr sz="1400" spc="-31">
                <a:solidFill>
                  <a:srgbClr val="242424"/>
                </a:solidFill>
                <a:latin typeface="Lucida Sans"/>
                <a:cs typeface="Lucida Sans"/>
              </a:rPr>
              <a:t>engaged</a:t>
            </a:r>
            <a:r>
              <a:rPr sz="1400" spc="-40">
                <a:solidFill>
                  <a:srgbClr val="242424"/>
                </a:solidFill>
                <a:latin typeface="Lucida Sans"/>
                <a:cs typeface="Lucida Sans"/>
              </a:rPr>
              <a:t> </a:t>
            </a:r>
            <a:r>
              <a:rPr sz="1400" spc="-35">
                <a:solidFill>
                  <a:srgbClr val="242424"/>
                </a:solidFill>
                <a:latin typeface="Lucida Sans"/>
                <a:cs typeface="Lucida Sans"/>
              </a:rPr>
              <a:t>in</a:t>
            </a:r>
            <a:r>
              <a:rPr sz="1400" spc="-44">
                <a:solidFill>
                  <a:srgbClr val="242424"/>
                </a:solidFill>
                <a:latin typeface="Lucida Sans"/>
                <a:cs typeface="Lucida Sans"/>
              </a:rPr>
              <a:t> </a:t>
            </a:r>
            <a:r>
              <a:rPr sz="1400" spc="-18">
                <a:solidFill>
                  <a:srgbClr val="242424"/>
                </a:solidFill>
                <a:latin typeface="Lucida Sans"/>
                <a:cs typeface="Lucida Sans"/>
              </a:rPr>
              <a:t>that</a:t>
            </a:r>
            <a:r>
              <a:rPr sz="1400" spc="-40">
                <a:solidFill>
                  <a:srgbClr val="242424"/>
                </a:solidFill>
                <a:latin typeface="Lucida Sans"/>
                <a:cs typeface="Lucida Sans"/>
              </a:rPr>
              <a:t> </a:t>
            </a:r>
            <a:r>
              <a:rPr sz="1400" spc="-9">
                <a:solidFill>
                  <a:srgbClr val="242424"/>
                </a:solidFill>
                <a:latin typeface="Lucida Sans"/>
                <a:cs typeface="Lucida Sans"/>
              </a:rPr>
              <a:t>behavior.</a:t>
            </a:r>
            <a:endParaRPr sz="1400">
              <a:latin typeface="Lucida Sans"/>
              <a:cs typeface="Lucida Sans"/>
            </a:endParaRPr>
          </a:p>
        </p:txBody>
      </p:sp>
      <p:sp>
        <p:nvSpPr>
          <p:cNvPr id="25" name="object 25"/>
          <p:cNvSpPr txBox="1"/>
          <p:nvPr/>
        </p:nvSpPr>
        <p:spPr>
          <a:xfrm>
            <a:off x="571500" y="2733926"/>
            <a:ext cx="5524500" cy="768254"/>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26">
                <a:solidFill>
                  <a:srgbClr val="242424"/>
                </a:solidFill>
                <a:latin typeface="Lucida Sans"/>
                <a:cs typeface="Lucida Sans"/>
              </a:rPr>
              <a:t>indicated</a:t>
            </a:r>
            <a:r>
              <a:rPr sz="1400" spc="-35">
                <a:solidFill>
                  <a:srgbClr val="242424"/>
                </a:solidFill>
                <a:latin typeface="Lucida Sans"/>
                <a:cs typeface="Lucida Sans"/>
              </a:rPr>
              <a:t> </a:t>
            </a:r>
            <a:r>
              <a:rPr sz="1400" spc="-18">
                <a:solidFill>
                  <a:srgbClr val="242424"/>
                </a:solidFill>
                <a:latin typeface="Lucida Sans"/>
                <a:cs typeface="Lucida Sans"/>
              </a:rPr>
              <a:t>that</a:t>
            </a:r>
            <a:r>
              <a:rPr sz="1400" spc="-35">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perpetrator</a:t>
            </a:r>
            <a:r>
              <a:rPr sz="1400" spc="-53">
                <a:solidFill>
                  <a:srgbClr val="242424"/>
                </a:solidFill>
                <a:latin typeface="Lucida Sans"/>
                <a:cs typeface="Lucida Sans"/>
              </a:rPr>
              <a:t> </a:t>
            </a:r>
            <a:r>
              <a:rPr sz="1400" spc="-18">
                <a:solidFill>
                  <a:srgbClr val="242424"/>
                </a:solidFill>
                <a:latin typeface="Lucida Sans"/>
                <a:cs typeface="Lucida Sans"/>
              </a:rPr>
              <a:t>was</a:t>
            </a:r>
            <a:r>
              <a:rPr sz="1400" spc="-57">
                <a:solidFill>
                  <a:srgbClr val="242424"/>
                </a:solidFill>
                <a:latin typeface="Lucida Sans"/>
                <a:cs typeface="Lucida Sans"/>
              </a:rPr>
              <a:t> </a:t>
            </a:r>
            <a:r>
              <a:rPr sz="1400" spc="-9">
                <a:solidFill>
                  <a:srgbClr val="242424"/>
                </a:solidFill>
                <a:latin typeface="Lucida Sans"/>
                <a:cs typeface="Lucida Sans"/>
              </a:rPr>
              <a:t>another</a:t>
            </a:r>
            <a:r>
              <a:rPr sz="1400" spc="-49">
                <a:solidFill>
                  <a:srgbClr val="242424"/>
                </a:solidFill>
                <a:latin typeface="Lucida Sans"/>
                <a:cs typeface="Lucida Sans"/>
              </a:rPr>
              <a:t> </a:t>
            </a:r>
            <a:r>
              <a:rPr sz="1400" spc="-22">
                <a:solidFill>
                  <a:srgbClr val="242424"/>
                </a:solidFill>
                <a:latin typeface="Lucida Sans"/>
                <a:cs typeface="Lucida Sans"/>
              </a:rPr>
              <a:t>student</a:t>
            </a:r>
            <a:r>
              <a:rPr sz="1400" spc="-62">
                <a:solidFill>
                  <a:srgbClr val="242424"/>
                </a:solidFill>
                <a:latin typeface="Lucida Sans"/>
                <a:cs typeface="Lucida Sans"/>
              </a:rPr>
              <a:t> </a:t>
            </a:r>
            <a:r>
              <a:rPr sz="1400" spc="-26">
                <a:solidFill>
                  <a:srgbClr val="242424"/>
                </a:solidFill>
                <a:latin typeface="Lucida Sans"/>
                <a:cs typeface="Lucida Sans"/>
              </a:rPr>
              <a:t>(35%),</a:t>
            </a:r>
            <a:r>
              <a:rPr sz="1400" spc="-49">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26">
                <a:solidFill>
                  <a:srgbClr val="242424"/>
                </a:solidFill>
                <a:latin typeface="Lucida Sans"/>
                <a:cs typeface="Lucida Sans"/>
              </a:rPr>
              <a:t>stranger</a:t>
            </a:r>
            <a:r>
              <a:rPr sz="1400" spc="-57">
                <a:solidFill>
                  <a:srgbClr val="242424"/>
                </a:solidFill>
                <a:latin typeface="Lucida Sans"/>
                <a:cs typeface="Lucida Sans"/>
              </a:rPr>
              <a:t> </a:t>
            </a:r>
            <a:r>
              <a:rPr sz="1400" spc="-9">
                <a:solidFill>
                  <a:srgbClr val="242424"/>
                </a:solidFill>
                <a:latin typeface="Lucida Sans"/>
                <a:cs typeface="Lucida Sans"/>
              </a:rPr>
              <a:t>(27%)</a:t>
            </a:r>
            <a:r>
              <a:rPr sz="1400" spc="-49">
                <a:solidFill>
                  <a:srgbClr val="242424"/>
                </a:solidFill>
                <a:latin typeface="Lucida Sans"/>
                <a:cs typeface="Lucida Sans"/>
              </a:rPr>
              <a:t> </a:t>
            </a:r>
            <a:r>
              <a:rPr sz="1400" spc="-9">
                <a:solidFill>
                  <a:srgbClr val="242424"/>
                </a:solidFill>
                <a:latin typeface="Lucida Sans"/>
                <a:cs typeface="Lucida Sans"/>
              </a:rPr>
              <a:t>and</a:t>
            </a:r>
            <a:r>
              <a:rPr sz="1400" spc="-49">
                <a:solidFill>
                  <a:srgbClr val="242424"/>
                </a:solidFill>
                <a:latin typeface="Lucida Sans"/>
                <a:cs typeface="Lucida Sans"/>
              </a:rPr>
              <a:t> </a:t>
            </a:r>
            <a:r>
              <a:rPr sz="1400" spc="-44">
                <a:solidFill>
                  <a:srgbClr val="242424"/>
                </a:solidFill>
                <a:latin typeface="Lucida Sans"/>
                <a:cs typeface="Lucida Sans"/>
              </a:rPr>
              <a:t>a </a:t>
            </a:r>
            <a:r>
              <a:rPr sz="1400" spc="-18">
                <a:solidFill>
                  <a:srgbClr val="242424"/>
                </a:solidFill>
                <a:latin typeface="Lucida Sans"/>
                <a:cs typeface="Lucida Sans"/>
              </a:rPr>
              <a:t>current</a:t>
            </a:r>
            <a:r>
              <a:rPr sz="1400" spc="-57">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9">
                <a:solidFill>
                  <a:srgbClr val="242424"/>
                </a:solidFill>
                <a:latin typeface="Lucida Sans"/>
                <a:cs typeface="Lucida Sans"/>
              </a:rPr>
              <a:t>former</a:t>
            </a:r>
            <a:r>
              <a:rPr sz="1400" spc="-53">
                <a:solidFill>
                  <a:srgbClr val="242424"/>
                </a:solidFill>
                <a:latin typeface="Lucida Sans"/>
                <a:cs typeface="Lucida Sans"/>
              </a:rPr>
              <a:t> </a:t>
            </a:r>
            <a:r>
              <a:rPr sz="1400" spc="-9">
                <a:solidFill>
                  <a:srgbClr val="242424"/>
                </a:solidFill>
                <a:latin typeface="Lucida Sans"/>
                <a:cs typeface="Lucida Sans"/>
              </a:rPr>
              <a:t>partner</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26">
                <a:solidFill>
                  <a:srgbClr val="242424"/>
                </a:solidFill>
                <a:latin typeface="Lucida Sans"/>
                <a:cs typeface="Lucida Sans"/>
              </a:rPr>
              <a:t>spouse</a:t>
            </a:r>
            <a:r>
              <a:rPr sz="1400" spc="-75">
                <a:solidFill>
                  <a:srgbClr val="242424"/>
                </a:solidFill>
                <a:latin typeface="Lucida Sans"/>
                <a:cs typeface="Lucida Sans"/>
              </a:rPr>
              <a:t> </a:t>
            </a:r>
            <a:r>
              <a:rPr sz="1400" spc="-9">
                <a:solidFill>
                  <a:srgbClr val="242424"/>
                </a:solidFill>
                <a:latin typeface="Lucida Sans"/>
                <a:cs typeface="Lucida Sans"/>
              </a:rPr>
              <a:t>(19%).</a:t>
            </a:r>
            <a:endParaRPr sz="1400">
              <a:latin typeface="Lucida Sans"/>
              <a:cs typeface="Lucida Sans"/>
            </a:endParaRPr>
          </a:p>
        </p:txBody>
      </p:sp>
      <p:sp>
        <p:nvSpPr>
          <p:cNvPr id="26" name="object 26"/>
          <p:cNvSpPr txBox="1"/>
          <p:nvPr/>
        </p:nvSpPr>
        <p:spPr>
          <a:xfrm>
            <a:off x="571500" y="580575"/>
            <a:ext cx="2519082"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75">
                <a:solidFill>
                  <a:srgbClr val="B6B6B6"/>
                </a:solidFill>
                <a:latin typeface="Arial Black"/>
                <a:cs typeface="Arial Black"/>
              </a:rPr>
              <a:t> </a:t>
            </a:r>
            <a:r>
              <a:rPr sz="1235" spc="-137">
                <a:solidFill>
                  <a:srgbClr val="B6B6B6"/>
                </a:solidFill>
                <a:latin typeface="Arial Black"/>
                <a:cs typeface="Arial Black"/>
              </a:rPr>
              <a:t>VIOLENCE</a:t>
            </a:r>
            <a:r>
              <a:rPr sz="1235" spc="-71">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9">
                <a:solidFill>
                  <a:srgbClr val="B6B6B6"/>
                </a:solidFill>
                <a:latin typeface="Lucida Sans"/>
                <a:cs typeface="Lucida Sans"/>
              </a:rPr>
              <a:t>Perpetration</a:t>
            </a:r>
            <a:endParaRPr sz="1235">
              <a:latin typeface="Lucida Sans"/>
              <a:cs typeface="Lucida Sans"/>
            </a:endParaRPr>
          </a:p>
        </p:txBody>
      </p:sp>
      <p:sp>
        <p:nvSpPr>
          <p:cNvPr id="27" name="object 27"/>
          <p:cNvSpPr/>
          <p:nvPr/>
        </p:nvSpPr>
        <p:spPr>
          <a:xfrm>
            <a:off x="0" y="6602953"/>
            <a:ext cx="12191999"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28" name="object 28"/>
          <p:cNvSpPr txBox="1"/>
          <p:nvPr/>
        </p:nvSpPr>
        <p:spPr>
          <a:xfrm>
            <a:off x="7089962" y="5557782"/>
            <a:ext cx="3014382" cy="611608"/>
          </a:xfrm>
          <a:prstGeom prst="rect">
            <a:avLst/>
          </a:prstGeom>
        </p:spPr>
        <p:txBody>
          <a:bodyPr vert="horz" wrap="square" lIns="0" tIns="11206" rIns="0" bIns="0" rtlCol="0">
            <a:spAutoFit/>
          </a:bodyPr>
          <a:lstStyle/>
          <a:p>
            <a:pPr marL="11206" marR="4483">
              <a:lnSpc>
                <a:spcPct val="112500"/>
              </a:lnSpc>
              <a:spcBef>
                <a:spcPts val="88"/>
              </a:spcBef>
            </a:pPr>
            <a:r>
              <a:rPr sz="882">
                <a:solidFill>
                  <a:srgbClr val="6C6C6C"/>
                </a:solidFill>
                <a:latin typeface="Lucida Sans"/>
                <a:cs typeface="Lucida Sans"/>
              </a:rPr>
              <a:t>*Other</a:t>
            </a:r>
            <a:r>
              <a:rPr sz="882" spc="-31">
                <a:solidFill>
                  <a:srgbClr val="6C6C6C"/>
                </a:solidFill>
                <a:latin typeface="Lucida Sans"/>
                <a:cs typeface="Lucida Sans"/>
              </a:rPr>
              <a:t> includes</a:t>
            </a:r>
            <a:r>
              <a:rPr sz="882" spc="-26">
                <a:solidFill>
                  <a:srgbClr val="6C6C6C"/>
                </a:solidFill>
                <a:latin typeface="Lucida Sans"/>
                <a:cs typeface="Lucida Sans"/>
              </a:rPr>
              <a:t> </a:t>
            </a:r>
            <a:r>
              <a:rPr sz="882" spc="-18">
                <a:solidFill>
                  <a:srgbClr val="6C6C6C"/>
                </a:solidFill>
                <a:latin typeface="Lucida Sans"/>
                <a:cs typeface="Lucida Sans"/>
              </a:rPr>
              <a:t>someone</a:t>
            </a:r>
            <a:r>
              <a:rPr sz="882" spc="-26">
                <a:solidFill>
                  <a:srgbClr val="6C6C6C"/>
                </a:solidFill>
                <a:latin typeface="Lucida Sans"/>
                <a:cs typeface="Lucida Sans"/>
              </a:rPr>
              <a:t> </a:t>
            </a:r>
            <a:r>
              <a:rPr sz="882" spc="-31">
                <a:solidFill>
                  <a:srgbClr val="6C6C6C"/>
                </a:solidFill>
                <a:latin typeface="Lucida Sans"/>
                <a:cs typeface="Lucida Sans"/>
              </a:rPr>
              <a:t>else,</a:t>
            </a:r>
            <a:r>
              <a:rPr sz="882" spc="-26">
                <a:solidFill>
                  <a:srgbClr val="6C6C6C"/>
                </a:solidFill>
                <a:latin typeface="Lucida Sans"/>
                <a:cs typeface="Lucida Sans"/>
              </a:rPr>
              <a:t> unsure, </a:t>
            </a:r>
            <a:r>
              <a:rPr sz="882" spc="-31">
                <a:solidFill>
                  <a:srgbClr val="6C6C6C"/>
                </a:solidFill>
                <a:latin typeface="Lucida Sans"/>
                <a:cs typeface="Lucida Sans"/>
              </a:rPr>
              <a:t>coworker,</a:t>
            </a:r>
            <a:r>
              <a:rPr sz="882" spc="-26">
                <a:solidFill>
                  <a:srgbClr val="6C6C6C"/>
                </a:solidFill>
                <a:latin typeface="Lucida Sans"/>
                <a:cs typeface="Lucida Sans"/>
              </a:rPr>
              <a:t> boss </a:t>
            </a:r>
            <a:r>
              <a:rPr sz="882" spc="-22">
                <a:solidFill>
                  <a:srgbClr val="6C6C6C"/>
                </a:solidFill>
                <a:latin typeface="Lucida Sans"/>
                <a:cs typeface="Lucida Sans"/>
              </a:rPr>
              <a:t>or </a:t>
            </a:r>
            <a:r>
              <a:rPr sz="882" spc="-31">
                <a:solidFill>
                  <a:srgbClr val="6C6C6C"/>
                </a:solidFill>
                <a:latin typeface="Lucida Sans"/>
                <a:cs typeface="Lucida Sans"/>
              </a:rPr>
              <a:t>supervisor, </a:t>
            </a:r>
            <a:r>
              <a:rPr sz="882" spc="-18">
                <a:solidFill>
                  <a:srgbClr val="6C6C6C"/>
                </a:solidFill>
                <a:latin typeface="Lucida Sans"/>
                <a:cs typeface="Lucida Sans"/>
              </a:rPr>
              <a:t>other</a:t>
            </a:r>
            <a:r>
              <a:rPr sz="882" spc="-31">
                <a:solidFill>
                  <a:srgbClr val="6C6C6C"/>
                </a:solidFill>
                <a:latin typeface="Lucida Sans"/>
                <a:cs typeface="Lucida Sans"/>
              </a:rPr>
              <a:t> </a:t>
            </a:r>
            <a:r>
              <a:rPr sz="882" spc="-26">
                <a:solidFill>
                  <a:srgbClr val="6C6C6C"/>
                </a:solidFill>
                <a:latin typeface="Lucida Sans"/>
                <a:cs typeface="Lucida Sans"/>
              </a:rPr>
              <a:t>employee,</a:t>
            </a:r>
            <a:r>
              <a:rPr sz="882" spc="-31">
                <a:solidFill>
                  <a:srgbClr val="6C6C6C"/>
                </a:solidFill>
                <a:latin typeface="Lucida Sans"/>
                <a:cs typeface="Lucida Sans"/>
              </a:rPr>
              <a:t> </a:t>
            </a:r>
            <a:r>
              <a:rPr sz="882" spc="-66">
                <a:solidFill>
                  <a:srgbClr val="6C6C6C"/>
                </a:solidFill>
                <a:latin typeface="Lucida Sans"/>
                <a:cs typeface="Lucida Sans"/>
              </a:rPr>
              <a:t>TA</a:t>
            </a:r>
            <a:r>
              <a:rPr sz="882" spc="-31">
                <a:solidFill>
                  <a:srgbClr val="6C6C6C"/>
                </a:solidFill>
                <a:latin typeface="Lucida Sans"/>
                <a:cs typeface="Lucida Sans"/>
              </a:rPr>
              <a:t> </a:t>
            </a:r>
            <a:r>
              <a:rPr sz="882" spc="-9">
                <a:solidFill>
                  <a:srgbClr val="6C6C6C"/>
                </a:solidFill>
                <a:latin typeface="Lucida Sans"/>
                <a:cs typeface="Lucida Sans"/>
              </a:rPr>
              <a:t>or</a:t>
            </a:r>
            <a:r>
              <a:rPr sz="882" spc="-31">
                <a:solidFill>
                  <a:srgbClr val="6C6C6C"/>
                </a:solidFill>
                <a:latin typeface="Lucida Sans"/>
                <a:cs typeface="Lucida Sans"/>
              </a:rPr>
              <a:t> </a:t>
            </a:r>
            <a:r>
              <a:rPr sz="882" spc="-49">
                <a:solidFill>
                  <a:srgbClr val="6C6C6C"/>
                </a:solidFill>
                <a:latin typeface="Lucida Sans"/>
                <a:cs typeface="Lucida Sans"/>
              </a:rPr>
              <a:t>RA,</a:t>
            </a:r>
            <a:r>
              <a:rPr sz="882" spc="-26">
                <a:solidFill>
                  <a:srgbClr val="6C6C6C"/>
                </a:solidFill>
                <a:latin typeface="Lucida Sans"/>
                <a:cs typeface="Lucida Sans"/>
              </a:rPr>
              <a:t> </a:t>
            </a:r>
            <a:r>
              <a:rPr sz="882" spc="-22">
                <a:solidFill>
                  <a:srgbClr val="6C6C6C"/>
                </a:solidFill>
                <a:latin typeface="Lucida Sans"/>
                <a:cs typeface="Lucida Sans"/>
              </a:rPr>
              <a:t>coach</a:t>
            </a:r>
            <a:r>
              <a:rPr sz="882" spc="-31">
                <a:solidFill>
                  <a:srgbClr val="6C6C6C"/>
                </a:solidFill>
                <a:latin typeface="Lucida Sans"/>
                <a:cs typeface="Lucida Sans"/>
              </a:rPr>
              <a:t> </a:t>
            </a:r>
            <a:r>
              <a:rPr sz="882" spc="-9">
                <a:solidFill>
                  <a:srgbClr val="6C6C6C"/>
                </a:solidFill>
                <a:latin typeface="Lucida Sans"/>
                <a:cs typeface="Lucida Sans"/>
              </a:rPr>
              <a:t>or</a:t>
            </a:r>
            <a:r>
              <a:rPr sz="882" spc="-31">
                <a:solidFill>
                  <a:srgbClr val="6C6C6C"/>
                </a:solidFill>
                <a:latin typeface="Lucida Sans"/>
                <a:cs typeface="Lucida Sans"/>
              </a:rPr>
              <a:t> </a:t>
            </a:r>
            <a:r>
              <a:rPr sz="882" spc="-9">
                <a:solidFill>
                  <a:srgbClr val="6C6C6C"/>
                </a:solidFill>
                <a:latin typeface="Lucida Sans"/>
                <a:cs typeface="Lucida Sans"/>
              </a:rPr>
              <a:t>trainer, </a:t>
            </a:r>
            <a:r>
              <a:rPr sz="882" spc="-26">
                <a:solidFill>
                  <a:srgbClr val="6C6C6C"/>
                </a:solidFill>
                <a:latin typeface="Lucida Sans"/>
                <a:cs typeface="Lucida Sans"/>
              </a:rPr>
              <a:t>family</a:t>
            </a:r>
            <a:r>
              <a:rPr sz="882" spc="-31">
                <a:solidFill>
                  <a:srgbClr val="6C6C6C"/>
                </a:solidFill>
                <a:latin typeface="Lucida Sans"/>
                <a:cs typeface="Lucida Sans"/>
              </a:rPr>
              <a:t> </a:t>
            </a:r>
            <a:r>
              <a:rPr sz="882" spc="-22">
                <a:solidFill>
                  <a:srgbClr val="6C6C6C"/>
                </a:solidFill>
                <a:latin typeface="Lucida Sans"/>
                <a:cs typeface="Lucida Sans"/>
              </a:rPr>
              <a:t>member,</a:t>
            </a:r>
            <a:r>
              <a:rPr sz="882" spc="-26">
                <a:solidFill>
                  <a:srgbClr val="6C6C6C"/>
                </a:solidFill>
                <a:latin typeface="Lucida Sans"/>
                <a:cs typeface="Lucida Sans"/>
              </a:rPr>
              <a:t> </a:t>
            </a:r>
            <a:r>
              <a:rPr sz="882" spc="-9">
                <a:solidFill>
                  <a:srgbClr val="6C6C6C"/>
                </a:solidFill>
                <a:latin typeface="Lucida Sans"/>
                <a:cs typeface="Lucida Sans"/>
              </a:rPr>
              <a:t>and</a:t>
            </a:r>
            <a:r>
              <a:rPr sz="882" spc="-26">
                <a:solidFill>
                  <a:srgbClr val="6C6C6C"/>
                </a:solidFill>
                <a:latin typeface="Lucida Sans"/>
                <a:cs typeface="Lucida Sans"/>
              </a:rPr>
              <a:t> professor.</a:t>
            </a:r>
            <a:r>
              <a:rPr sz="882" spc="-31">
                <a:solidFill>
                  <a:srgbClr val="6C6C6C"/>
                </a:solidFill>
                <a:latin typeface="Lucida Sans"/>
                <a:cs typeface="Lucida Sans"/>
              </a:rPr>
              <a:t> </a:t>
            </a:r>
            <a:r>
              <a:rPr sz="882" spc="-35">
                <a:solidFill>
                  <a:srgbClr val="6C6C6C"/>
                </a:solidFill>
                <a:latin typeface="Lucida Sans"/>
                <a:cs typeface="Lucida Sans"/>
              </a:rPr>
              <a:t>The</a:t>
            </a:r>
            <a:r>
              <a:rPr sz="882" spc="-26">
                <a:solidFill>
                  <a:srgbClr val="6C6C6C"/>
                </a:solidFill>
                <a:latin typeface="Lucida Sans"/>
                <a:cs typeface="Lucida Sans"/>
              </a:rPr>
              <a:t> </a:t>
            </a:r>
            <a:r>
              <a:rPr sz="882" spc="-22">
                <a:solidFill>
                  <a:srgbClr val="6C6C6C"/>
                </a:solidFill>
                <a:latin typeface="Lucida Sans"/>
                <a:cs typeface="Lucida Sans"/>
              </a:rPr>
              <a:t>response</a:t>
            </a:r>
            <a:r>
              <a:rPr sz="882" spc="-26">
                <a:solidFill>
                  <a:srgbClr val="6C6C6C"/>
                </a:solidFill>
                <a:latin typeface="Lucida Sans"/>
                <a:cs typeface="Lucida Sans"/>
              </a:rPr>
              <a:t> </a:t>
            </a:r>
            <a:r>
              <a:rPr sz="882" spc="-18">
                <a:solidFill>
                  <a:srgbClr val="6C6C6C"/>
                </a:solidFill>
                <a:latin typeface="Lucida Sans"/>
                <a:cs typeface="Lucida Sans"/>
              </a:rPr>
              <a:t>rates</a:t>
            </a:r>
            <a:r>
              <a:rPr sz="882" spc="-26">
                <a:solidFill>
                  <a:srgbClr val="6C6C6C"/>
                </a:solidFill>
                <a:latin typeface="Lucida Sans"/>
                <a:cs typeface="Lucida Sans"/>
              </a:rPr>
              <a:t> </a:t>
            </a:r>
            <a:r>
              <a:rPr sz="882" spc="-22">
                <a:solidFill>
                  <a:srgbClr val="6C6C6C"/>
                </a:solidFill>
                <a:latin typeface="Lucida Sans"/>
                <a:cs typeface="Lucida Sans"/>
              </a:rPr>
              <a:t>of </a:t>
            </a:r>
            <a:r>
              <a:rPr sz="882" spc="-18">
                <a:solidFill>
                  <a:srgbClr val="6C6C6C"/>
                </a:solidFill>
                <a:latin typeface="Lucida Sans"/>
                <a:cs typeface="Lucida Sans"/>
              </a:rPr>
              <a:t>these</a:t>
            </a:r>
            <a:r>
              <a:rPr sz="882" spc="-40">
                <a:solidFill>
                  <a:srgbClr val="6C6C6C"/>
                </a:solidFill>
                <a:latin typeface="Lucida Sans"/>
                <a:cs typeface="Lucida Sans"/>
              </a:rPr>
              <a:t> </a:t>
            </a:r>
            <a:r>
              <a:rPr sz="882" spc="-26">
                <a:solidFill>
                  <a:srgbClr val="6C6C6C"/>
                </a:solidFill>
                <a:latin typeface="Lucida Sans"/>
                <a:cs typeface="Lucida Sans"/>
              </a:rPr>
              <a:t>options</a:t>
            </a:r>
            <a:r>
              <a:rPr sz="882" spc="-35">
                <a:solidFill>
                  <a:srgbClr val="6C6C6C"/>
                </a:solidFill>
                <a:latin typeface="Lucida Sans"/>
                <a:cs typeface="Lucida Sans"/>
              </a:rPr>
              <a:t> </a:t>
            </a:r>
            <a:r>
              <a:rPr sz="882" spc="-9">
                <a:solidFill>
                  <a:srgbClr val="6C6C6C"/>
                </a:solidFill>
                <a:latin typeface="Lucida Sans"/>
                <a:cs typeface="Lucida Sans"/>
              </a:rPr>
              <a:t>were</a:t>
            </a:r>
            <a:r>
              <a:rPr sz="882" spc="-35">
                <a:solidFill>
                  <a:srgbClr val="6C6C6C"/>
                </a:solidFill>
                <a:latin typeface="Lucida Sans"/>
                <a:cs typeface="Lucida Sans"/>
              </a:rPr>
              <a:t> </a:t>
            </a:r>
            <a:r>
              <a:rPr sz="882" spc="-18">
                <a:solidFill>
                  <a:srgbClr val="6C6C6C"/>
                </a:solidFill>
                <a:latin typeface="Lucida Sans"/>
                <a:cs typeface="Lucida Sans"/>
              </a:rPr>
              <a:t>too</a:t>
            </a:r>
            <a:r>
              <a:rPr sz="882" spc="-35">
                <a:solidFill>
                  <a:srgbClr val="6C6C6C"/>
                </a:solidFill>
                <a:latin typeface="Lucida Sans"/>
                <a:cs typeface="Lucida Sans"/>
              </a:rPr>
              <a:t> </a:t>
            </a:r>
            <a:r>
              <a:rPr sz="882" spc="-26">
                <a:solidFill>
                  <a:srgbClr val="6C6C6C"/>
                </a:solidFill>
                <a:latin typeface="Lucida Sans"/>
                <a:cs typeface="Lucida Sans"/>
              </a:rPr>
              <a:t>small</a:t>
            </a:r>
            <a:r>
              <a:rPr sz="882" spc="-35">
                <a:solidFill>
                  <a:srgbClr val="6C6C6C"/>
                </a:solidFill>
                <a:latin typeface="Lucida Sans"/>
                <a:cs typeface="Lucida Sans"/>
              </a:rPr>
              <a:t> </a:t>
            </a:r>
            <a:r>
              <a:rPr sz="882" spc="-18">
                <a:solidFill>
                  <a:srgbClr val="6C6C6C"/>
                </a:solidFill>
                <a:latin typeface="Lucida Sans"/>
                <a:cs typeface="Lucida Sans"/>
              </a:rPr>
              <a:t>to</a:t>
            </a:r>
            <a:r>
              <a:rPr sz="882" spc="-35">
                <a:solidFill>
                  <a:srgbClr val="6C6C6C"/>
                </a:solidFill>
                <a:latin typeface="Lucida Sans"/>
                <a:cs typeface="Lucida Sans"/>
              </a:rPr>
              <a:t> </a:t>
            </a:r>
            <a:r>
              <a:rPr sz="882" spc="-18">
                <a:solidFill>
                  <a:srgbClr val="6C6C6C"/>
                </a:solidFill>
                <a:latin typeface="Lucida Sans"/>
                <a:cs typeface="Lucida Sans"/>
              </a:rPr>
              <a:t>report</a:t>
            </a:r>
            <a:r>
              <a:rPr sz="882" spc="-35">
                <a:solidFill>
                  <a:srgbClr val="6C6C6C"/>
                </a:solidFill>
                <a:latin typeface="Lucida Sans"/>
                <a:cs typeface="Lucida Sans"/>
              </a:rPr>
              <a:t> </a:t>
            </a:r>
            <a:r>
              <a:rPr sz="882" spc="-9">
                <a:solidFill>
                  <a:srgbClr val="6C6C6C"/>
                </a:solidFill>
                <a:latin typeface="Lucida Sans"/>
                <a:cs typeface="Lucida Sans"/>
              </a:rPr>
              <a:t>separately.</a:t>
            </a:r>
            <a:endParaRPr sz="882">
              <a:latin typeface="Lucida Sans"/>
              <a:cs typeface="Lucida Sans"/>
            </a:endParaRPr>
          </a:p>
        </p:txBody>
      </p:sp>
      <p:sp>
        <p:nvSpPr>
          <p:cNvPr id="29" name="object 29"/>
          <p:cNvSpPr txBox="1">
            <a:spLocks noGrp="1"/>
          </p:cNvSpPr>
          <p:nvPr>
            <p:ph type="ftr" sz="quarter" idx="5"/>
          </p:nvPr>
        </p:nvSpPr>
        <p:spPr>
          <a:xfrm>
            <a:off x="669290" y="7536819"/>
            <a:ext cx="3111500"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11206">
              <a:spcBef>
                <a:spcPts val="141"/>
              </a:spcBef>
            </a:pPr>
            <a:r>
              <a:rPr lang="en-US" spc="-20"/>
              <a:t>University</a:t>
            </a:r>
            <a:r>
              <a:rPr lang="en-US" spc="-30"/>
              <a:t> </a:t>
            </a:r>
            <a:r>
              <a:rPr lang="en-US" spc="-20"/>
              <a:t>of</a:t>
            </a:r>
            <a:r>
              <a:rPr lang="en-US" spc="-30"/>
              <a:t> </a:t>
            </a:r>
            <a:r>
              <a:rPr lang="en-US"/>
              <a:t>New</a:t>
            </a:r>
            <a:r>
              <a:rPr lang="en-US" spc="-25"/>
              <a:t> </a:t>
            </a:r>
            <a:r>
              <a:rPr lang="en-US" spc="-30"/>
              <a:t>Mexico</a:t>
            </a:r>
            <a:r>
              <a:rPr lang="en-US" spc="-40"/>
              <a:t> </a:t>
            </a:r>
            <a:r>
              <a:rPr lang="en-US" spc="-10"/>
              <a:t>Student</a:t>
            </a:r>
            <a:r>
              <a:rPr lang="en-US" spc="-30"/>
              <a:t> </a:t>
            </a:r>
            <a:r>
              <a:rPr lang="en-US" spc="-25"/>
              <a:t>Experience</a:t>
            </a:r>
            <a:r>
              <a:rPr lang="en-US" spc="-30"/>
              <a:t> </a:t>
            </a:r>
            <a:r>
              <a:rPr lang="en-US" spc="-10"/>
              <a:t>Survey</a:t>
            </a:r>
            <a:r>
              <a:rPr lang="en-US" spc="-45"/>
              <a:t> </a:t>
            </a:r>
            <a:r>
              <a:rPr lang="en-US" spc="-20"/>
              <a:t>2026</a:t>
            </a:r>
            <a:endParaRPr spc="-18"/>
          </a:p>
        </p:txBody>
      </p:sp>
      <p:sp>
        <p:nvSpPr>
          <p:cNvPr id="30" name="object 30"/>
          <p:cNvSpPr txBox="1">
            <a:spLocks noGrp="1"/>
          </p:cNvSpPr>
          <p:nvPr>
            <p:ph type="sldNum" sz="quarter" idx="7"/>
          </p:nvPr>
        </p:nvSpPr>
        <p:spPr>
          <a:xfrm>
            <a:off x="9619233" y="7527294"/>
            <a:ext cx="219709"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fld id="{81D60167-4931-47E6-BA6A-407CBD079E47}" type="slidenum">
              <a:rPr lang="en-US" spc="-25" smtClean="0"/>
              <a:pPr marL="38100">
                <a:spcBef>
                  <a:spcPts val="160"/>
                </a:spcBef>
              </a:pPr>
              <a:t>29</a:t>
            </a:fld>
            <a:endParaRPr spc="-22"/>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C75E2-7D7B-2C3A-DD1D-9A95BF800BA9}"/>
              </a:ext>
            </a:extLst>
          </p:cNvPr>
          <p:cNvSpPr>
            <a:spLocks noGrp="1"/>
          </p:cNvSpPr>
          <p:nvPr>
            <p:ph type="title"/>
          </p:nvPr>
        </p:nvSpPr>
        <p:spPr/>
        <p:txBody>
          <a:bodyPr/>
          <a:lstStyle/>
          <a:p>
            <a:r>
              <a:rPr lang="en-US"/>
              <a:t>Study Measures</a:t>
            </a:r>
          </a:p>
        </p:txBody>
      </p:sp>
      <p:graphicFrame>
        <p:nvGraphicFramePr>
          <p:cNvPr id="4" name="Content Placeholder 3">
            <a:extLst>
              <a:ext uri="{FF2B5EF4-FFF2-40B4-BE49-F238E27FC236}">
                <a16:creationId xmlns:a16="http://schemas.microsoft.com/office/drawing/2014/main" id="{B95B3ACA-972C-224F-D088-45AECD968BAB}"/>
              </a:ext>
            </a:extLst>
          </p:cNvPr>
          <p:cNvGraphicFramePr>
            <a:graphicFrameLocks noGrp="1"/>
          </p:cNvGraphicFramePr>
          <p:nvPr>
            <p:ph idx="1"/>
            <p:extLst>
              <p:ext uri="{D42A27DB-BD31-4B8C-83A1-F6EECF244321}">
                <p14:modId xmlns:p14="http://schemas.microsoft.com/office/powerpoint/2010/main" val="2582071790"/>
              </p:ext>
            </p:extLst>
          </p:nvPr>
        </p:nvGraphicFramePr>
        <p:xfrm>
          <a:off x="838200" y="1475715"/>
          <a:ext cx="10515600" cy="4701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1148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113"/>
            <a:ext cx="5572012" cy="6603066"/>
            <a:chOff x="5623052" y="127"/>
            <a:chExt cx="47100574" cy="7483475"/>
          </a:xfrm>
        </p:grpSpPr>
        <p:sp>
          <p:nvSpPr>
            <p:cNvPr id="3" name="object 3"/>
            <p:cNvSpPr/>
            <p:nvPr/>
          </p:nvSpPr>
          <p:spPr>
            <a:xfrm>
              <a:off x="5623052" y="127"/>
              <a:ext cx="47100574"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9219679" y="1107439"/>
              <a:ext cx="386466" cy="5266383"/>
            </a:xfrm>
            <a:custGeom>
              <a:avLst/>
              <a:gdLst/>
              <a:ahLst/>
              <a:cxnLst/>
              <a:rect l="l" t="t" r="r" b="b"/>
              <a:pathLst>
                <a:path h="5377180">
                  <a:moveTo>
                    <a:pt x="0" y="0"/>
                  </a:moveTo>
                  <a:lnTo>
                    <a:pt x="0" y="5376558"/>
                  </a:lnTo>
                </a:path>
              </a:pathLst>
            </a:custGeom>
            <a:ln w="9528">
              <a:solidFill>
                <a:srgbClr val="8A8A8A"/>
              </a:solidFill>
            </a:ln>
          </p:spPr>
          <p:txBody>
            <a:bodyPr wrap="square" lIns="0" tIns="0" rIns="0" bIns="0" rtlCol="0"/>
            <a:lstStyle/>
            <a:p>
              <a:endParaRPr sz="1588"/>
            </a:p>
          </p:txBody>
        </p:sp>
      </p:grpSp>
      <p:sp>
        <p:nvSpPr>
          <p:cNvPr id="5" name="object 5"/>
          <p:cNvSpPr/>
          <p:nvPr/>
        </p:nvSpPr>
        <p:spPr>
          <a:xfrm>
            <a:off x="8235307" y="1210777"/>
            <a:ext cx="1648385" cy="286310"/>
          </a:xfrm>
          <a:custGeom>
            <a:avLst/>
            <a:gdLst/>
            <a:ahLst/>
            <a:cxnLst/>
            <a:rect l="l" t="t" r="r" b="b"/>
            <a:pathLst>
              <a:path w="1868170" h="324485">
                <a:moveTo>
                  <a:pt x="0" y="0"/>
                </a:moveTo>
                <a:lnTo>
                  <a:pt x="0" y="324119"/>
                </a:lnTo>
                <a:lnTo>
                  <a:pt x="1867553" y="324119"/>
                </a:lnTo>
                <a:lnTo>
                  <a:pt x="1867553" y="0"/>
                </a:lnTo>
                <a:lnTo>
                  <a:pt x="0" y="0"/>
                </a:lnTo>
                <a:close/>
              </a:path>
            </a:pathLst>
          </a:custGeom>
          <a:solidFill>
            <a:srgbClr val="2D89B0"/>
          </a:solidFill>
        </p:spPr>
        <p:txBody>
          <a:bodyPr wrap="square" lIns="0" tIns="0" rIns="0" bIns="0" rtlCol="0"/>
          <a:lstStyle/>
          <a:p>
            <a:endParaRPr sz="1588"/>
          </a:p>
        </p:txBody>
      </p:sp>
      <p:sp>
        <p:nvSpPr>
          <p:cNvPr id="6" name="object 6"/>
          <p:cNvSpPr/>
          <p:nvPr/>
        </p:nvSpPr>
        <p:spPr>
          <a:xfrm>
            <a:off x="8235308" y="1888494"/>
            <a:ext cx="958663" cy="286310"/>
          </a:xfrm>
          <a:custGeom>
            <a:avLst/>
            <a:gdLst/>
            <a:ahLst/>
            <a:cxnLst/>
            <a:rect l="l" t="t" r="r" b="b"/>
            <a:pathLst>
              <a:path w="1086484" h="324485">
                <a:moveTo>
                  <a:pt x="0" y="0"/>
                </a:moveTo>
                <a:lnTo>
                  <a:pt x="0" y="324118"/>
                </a:lnTo>
                <a:lnTo>
                  <a:pt x="1086230" y="324118"/>
                </a:lnTo>
                <a:lnTo>
                  <a:pt x="1086230" y="0"/>
                </a:lnTo>
                <a:lnTo>
                  <a:pt x="0" y="0"/>
                </a:lnTo>
                <a:close/>
              </a:path>
            </a:pathLst>
          </a:custGeom>
          <a:solidFill>
            <a:srgbClr val="2D89B0"/>
          </a:solidFill>
        </p:spPr>
        <p:txBody>
          <a:bodyPr wrap="square" lIns="0" tIns="0" rIns="0" bIns="0" rtlCol="0"/>
          <a:lstStyle/>
          <a:p>
            <a:endParaRPr sz="1588"/>
          </a:p>
        </p:txBody>
      </p:sp>
      <p:sp>
        <p:nvSpPr>
          <p:cNvPr id="7" name="object 7"/>
          <p:cNvSpPr/>
          <p:nvPr/>
        </p:nvSpPr>
        <p:spPr>
          <a:xfrm>
            <a:off x="8235308" y="2566212"/>
            <a:ext cx="773766" cy="286310"/>
          </a:xfrm>
          <a:custGeom>
            <a:avLst/>
            <a:gdLst/>
            <a:ahLst/>
            <a:cxnLst/>
            <a:rect l="l" t="t" r="r" b="b"/>
            <a:pathLst>
              <a:path w="876934" h="324485">
                <a:moveTo>
                  <a:pt x="0" y="0"/>
                </a:moveTo>
                <a:lnTo>
                  <a:pt x="0" y="324118"/>
                </a:lnTo>
                <a:lnTo>
                  <a:pt x="876606" y="324118"/>
                </a:lnTo>
                <a:lnTo>
                  <a:pt x="876606"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8235308" y="3243930"/>
            <a:ext cx="588869" cy="286310"/>
          </a:xfrm>
          <a:custGeom>
            <a:avLst/>
            <a:gdLst/>
            <a:ahLst/>
            <a:cxnLst/>
            <a:rect l="l" t="t" r="r" b="b"/>
            <a:pathLst>
              <a:path w="667384" h="324485">
                <a:moveTo>
                  <a:pt x="0" y="0"/>
                </a:moveTo>
                <a:lnTo>
                  <a:pt x="0" y="324118"/>
                </a:lnTo>
                <a:lnTo>
                  <a:pt x="666983" y="324118"/>
                </a:lnTo>
                <a:lnTo>
                  <a:pt x="666983"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235307" y="3921646"/>
            <a:ext cx="403971" cy="286310"/>
          </a:xfrm>
          <a:custGeom>
            <a:avLst/>
            <a:gdLst/>
            <a:ahLst/>
            <a:cxnLst/>
            <a:rect l="l" t="t" r="r" b="b"/>
            <a:pathLst>
              <a:path w="457834" h="324485">
                <a:moveTo>
                  <a:pt x="0" y="0"/>
                </a:moveTo>
                <a:lnTo>
                  <a:pt x="0" y="324118"/>
                </a:lnTo>
                <a:lnTo>
                  <a:pt x="457360" y="324118"/>
                </a:lnTo>
                <a:lnTo>
                  <a:pt x="457360"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235307" y="4599364"/>
            <a:ext cx="126626" cy="286310"/>
          </a:xfrm>
          <a:custGeom>
            <a:avLst/>
            <a:gdLst/>
            <a:ahLst/>
            <a:cxnLst/>
            <a:rect l="l" t="t" r="r" b="b"/>
            <a:pathLst>
              <a:path w="143509" h="324485">
                <a:moveTo>
                  <a:pt x="0" y="0"/>
                </a:moveTo>
                <a:lnTo>
                  <a:pt x="0" y="324118"/>
                </a:lnTo>
                <a:lnTo>
                  <a:pt x="142925" y="324118"/>
                </a:lnTo>
                <a:lnTo>
                  <a:pt x="142925" y="0"/>
                </a:lnTo>
                <a:lnTo>
                  <a:pt x="0" y="0"/>
                </a:lnTo>
                <a:close/>
              </a:path>
            </a:pathLst>
          </a:custGeom>
          <a:solidFill>
            <a:srgbClr val="2D89B0"/>
          </a:solidFill>
        </p:spPr>
        <p:txBody>
          <a:bodyPr wrap="square" lIns="0" tIns="0" rIns="0" bIns="0" rtlCol="0"/>
          <a:lstStyle/>
          <a:p>
            <a:endParaRPr sz="1588"/>
          </a:p>
        </p:txBody>
      </p:sp>
      <p:sp>
        <p:nvSpPr>
          <p:cNvPr id="11" name="object 11"/>
          <p:cNvSpPr/>
          <p:nvPr/>
        </p:nvSpPr>
        <p:spPr>
          <a:xfrm>
            <a:off x="8235308" y="5277082"/>
            <a:ext cx="84604" cy="286310"/>
          </a:xfrm>
          <a:custGeom>
            <a:avLst/>
            <a:gdLst/>
            <a:ahLst/>
            <a:cxnLst/>
            <a:rect l="l" t="t" r="r" b="b"/>
            <a:pathLst>
              <a:path w="95884" h="324485">
                <a:moveTo>
                  <a:pt x="0" y="0"/>
                </a:moveTo>
                <a:lnTo>
                  <a:pt x="0" y="324118"/>
                </a:lnTo>
                <a:lnTo>
                  <a:pt x="95283" y="324118"/>
                </a:lnTo>
                <a:lnTo>
                  <a:pt x="95283" y="0"/>
                </a:lnTo>
                <a:lnTo>
                  <a:pt x="0" y="0"/>
                </a:lnTo>
                <a:close/>
              </a:path>
            </a:pathLst>
          </a:custGeom>
          <a:solidFill>
            <a:srgbClr val="2D89B0"/>
          </a:solidFill>
        </p:spPr>
        <p:txBody>
          <a:bodyPr wrap="square" lIns="0" tIns="0" rIns="0" bIns="0" rtlCol="0"/>
          <a:lstStyle/>
          <a:p>
            <a:endParaRPr sz="1588"/>
          </a:p>
        </p:txBody>
      </p:sp>
      <p:sp>
        <p:nvSpPr>
          <p:cNvPr id="12" name="object 12"/>
          <p:cNvSpPr txBox="1"/>
          <p:nvPr/>
        </p:nvSpPr>
        <p:spPr>
          <a:xfrm>
            <a:off x="7462284" y="546355"/>
            <a:ext cx="2246219" cy="310115"/>
          </a:xfrm>
          <a:prstGeom prst="rect">
            <a:avLst/>
          </a:prstGeom>
        </p:spPr>
        <p:txBody>
          <a:bodyPr vert="horz" wrap="square" lIns="0" tIns="11206" rIns="0" bIns="0" rtlCol="0">
            <a:spAutoFit/>
          </a:bodyPr>
          <a:lstStyle/>
          <a:p>
            <a:pPr marL="797901" marR="4483" indent="-787255">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33</a:t>
            </a:r>
            <a:r>
              <a:rPr sz="971" spc="-53">
                <a:solidFill>
                  <a:srgbClr val="585858"/>
                </a:solidFill>
                <a:latin typeface="Arial Black"/>
                <a:cs typeface="Arial Black"/>
              </a:rPr>
              <a:t> </a:t>
            </a:r>
            <a:r>
              <a:rPr sz="971" spc="-71">
                <a:solidFill>
                  <a:srgbClr val="585858"/>
                </a:solidFill>
                <a:latin typeface="Arial Black"/>
                <a:cs typeface="Arial Black"/>
              </a:rPr>
              <a:t>Prevalence</a:t>
            </a:r>
            <a:r>
              <a:rPr sz="971" spc="-53">
                <a:solidFill>
                  <a:srgbClr val="585858"/>
                </a:solidFill>
                <a:latin typeface="Arial Black"/>
                <a:cs typeface="Arial Black"/>
              </a:rPr>
              <a:t> </a:t>
            </a:r>
            <a:r>
              <a:rPr sz="971" spc="-31">
                <a:solidFill>
                  <a:srgbClr val="585858"/>
                </a:solidFill>
                <a:latin typeface="Arial Black"/>
                <a:cs typeface="Arial Black"/>
              </a:rPr>
              <a:t>of</a:t>
            </a:r>
            <a:r>
              <a:rPr sz="971" spc="-53">
                <a:solidFill>
                  <a:srgbClr val="585858"/>
                </a:solidFill>
                <a:latin typeface="Arial Black"/>
                <a:cs typeface="Arial Black"/>
              </a:rPr>
              <a:t> </a:t>
            </a:r>
            <a:r>
              <a:rPr sz="971" spc="-75">
                <a:solidFill>
                  <a:srgbClr val="585858"/>
                </a:solidFill>
                <a:latin typeface="Arial Black"/>
                <a:cs typeface="Arial Black"/>
              </a:rPr>
              <a:t>sexual</a:t>
            </a:r>
            <a:r>
              <a:rPr sz="971" spc="-53">
                <a:solidFill>
                  <a:srgbClr val="585858"/>
                </a:solidFill>
                <a:latin typeface="Arial Black"/>
                <a:cs typeface="Arial Black"/>
              </a:rPr>
              <a:t> </a:t>
            </a:r>
            <a:r>
              <a:rPr sz="971" spc="-49">
                <a:solidFill>
                  <a:srgbClr val="585858"/>
                </a:solidFill>
                <a:latin typeface="Arial Black"/>
                <a:cs typeface="Arial Black"/>
              </a:rPr>
              <a:t>violence by</a:t>
            </a:r>
            <a:r>
              <a:rPr sz="971" spc="-66">
                <a:solidFill>
                  <a:srgbClr val="585858"/>
                </a:solidFill>
                <a:latin typeface="Arial Black"/>
                <a:cs typeface="Arial Black"/>
              </a:rPr>
              <a:t> </a:t>
            </a:r>
            <a:r>
              <a:rPr sz="971" spc="-9">
                <a:solidFill>
                  <a:srgbClr val="585858"/>
                </a:solidFill>
                <a:latin typeface="Arial Black"/>
                <a:cs typeface="Arial Black"/>
              </a:rPr>
              <a:t>location</a:t>
            </a:r>
            <a:endParaRPr sz="971">
              <a:latin typeface="Arial Black"/>
              <a:cs typeface="Arial Black"/>
            </a:endParaRPr>
          </a:p>
        </p:txBody>
      </p:sp>
      <p:sp>
        <p:nvSpPr>
          <p:cNvPr id="13" name="object 13"/>
          <p:cNvSpPr txBox="1"/>
          <p:nvPr/>
        </p:nvSpPr>
        <p:spPr>
          <a:xfrm>
            <a:off x="9905572" y="126827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36%</a:t>
            </a:r>
            <a:endParaRPr sz="882">
              <a:latin typeface="Arial"/>
              <a:cs typeface="Arial"/>
            </a:endParaRPr>
          </a:p>
        </p:txBody>
      </p:sp>
      <p:sp>
        <p:nvSpPr>
          <p:cNvPr id="14" name="object 14"/>
          <p:cNvSpPr txBox="1"/>
          <p:nvPr/>
        </p:nvSpPr>
        <p:spPr>
          <a:xfrm>
            <a:off x="9216170" y="194959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15" name="object 15"/>
          <p:cNvSpPr txBox="1"/>
          <p:nvPr/>
        </p:nvSpPr>
        <p:spPr>
          <a:xfrm>
            <a:off x="9031208" y="262250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17%</a:t>
            </a:r>
            <a:endParaRPr sz="882">
              <a:latin typeface="Arial"/>
              <a:cs typeface="Arial"/>
            </a:endParaRPr>
          </a:p>
        </p:txBody>
      </p:sp>
      <p:sp>
        <p:nvSpPr>
          <p:cNvPr id="16" name="object 16"/>
          <p:cNvSpPr txBox="1"/>
          <p:nvPr/>
        </p:nvSpPr>
        <p:spPr>
          <a:xfrm>
            <a:off x="8846247" y="330383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17" name="object 17"/>
          <p:cNvSpPr txBox="1"/>
          <p:nvPr/>
        </p:nvSpPr>
        <p:spPr>
          <a:xfrm>
            <a:off x="8661284" y="3976741"/>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18" name="object 18"/>
          <p:cNvSpPr txBox="1"/>
          <p:nvPr/>
        </p:nvSpPr>
        <p:spPr>
          <a:xfrm>
            <a:off x="8383842" y="4658063"/>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19" name="object 19"/>
          <p:cNvSpPr txBox="1"/>
          <p:nvPr/>
        </p:nvSpPr>
        <p:spPr>
          <a:xfrm>
            <a:off x="8341804" y="5339386"/>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a:t>
            </a:r>
            <a:endParaRPr sz="882">
              <a:latin typeface="Arial"/>
              <a:cs typeface="Arial"/>
            </a:endParaRPr>
          </a:p>
        </p:txBody>
      </p:sp>
      <p:sp>
        <p:nvSpPr>
          <p:cNvPr id="20" name="object 20"/>
          <p:cNvSpPr txBox="1"/>
          <p:nvPr/>
        </p:nvSpPr>
        <p:spPr>
          <a:xfrm>
            <a:off x="7542209" y="1275001"/>
            <a:ext cx="570940"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Other</a:t>
            </a:r>
            <a:r>
              <a:rPr sz="794" spc="-40">
                <a:solidFill>
                  <a:srgbClr val="585858"/>
                </a:solidFill>
                <a:latin typeface="Lucida Sans"/>
                <a:cs typeface="Lucida Sans"/>
              </a:rPr>
              <a:t> </a:t>
            </a:r>
            <a:r>
              <a:rPr sz="794" spc="-9">
                <a:solidFill>
                  <a:srgbClr val="585858"/>
                </a:solidFill>
                <a:latin typeface="Lucida Sans"/>
                <a:cs typeface="Lucida Sans"/>
              </a:rPr>
              <a:t>place</a:t>
            </a:r>
            <a:endParaRPr sz="794">
              <a:latin typeface="Lucida Sans"/>
              <a:cs typeface="Lucida Sans"/>
            </a:endParaRPr>
          </a:p>
        </p:txBody>
      </p:sp>
      <p:sp>
        <p:nvSpPr>
          <p:cNvPr id="21" name="object 21"/>
          <p:cNvSpPr txBox="1"/>
          <p:nvPr/>
        </p:nvSpPr>
        <p:spPr>
          <a:xfrm>
            <a:off x="7145831" y="1956324"/>
            <a:ext cx="967628"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Off</a:t>
            </a:r>
            <a:r>
              <a:rPr sz="794" spc="-35">
                <a:solidFill>
                  <a:srgbClr val="585858"/>
                </a:solidFill>
                <a:latin typeface="Lucida Sans"/>
                <a:cs typeface="Lucida Sans"/>
              </a:rPr>
              <a:t> </a:t>
            </a:r>
            <a:r>
              <a:rPr sz="794" spc="-22">
                <a:solidFill>
                  <a:srgbClr val="585858"/>
                </a:solidFill>
                <a:latin typeface="Lucida Sans"/>
                <a:cs typeface="Lucida Sans"/>
              </a:rPr>
              <a:t>campus</a:t>
            </a:r>
            <a:r>
              <a:rPr sz="794" spc="-31">
                <a:solidFill>
                  <a:srgbClr val="585858"/>
                </a:solidFill>
                <a:latin typeface="Lucida Sans"/>
                <a:cs typeface="Lucida Sans"/>
              </a:rPr>
              <a:t> </a:t>
            </a:r>
            <a:r>
              <a:rPr sz="794" spc="-18">
                <a:solidFill>
                  <a:srgbClr val="585858"/>
                </a:solidFill>
                <a:latin typeface="Lucida Sans"/>
                <a:cs typeface="Lucida Sans"/>
              </a:rPr>
              <a:t>housing</a:t>
            </a:r>
            <a:endParaRPr sz="794">
              <a:latin typeface="Lucida Sans"/>
              <a:cs typeface="Lucida Sans"/>
            </a:endParaRPr>
          </a:p>
        </p:txBody>
      </p:sp>
      <p:sp>
        <p:nvSpPr>
          <p:cNvPr id="22" name="object 22"/>
          <p:cNvSpPr txBox="1"/>
          <p:nvPr/>
        </p:nvSpPr>
        <p:spPr>
          <a:xfrm>
            <a:off x="7354557" y="2570354"/>
            <a:ext cx="758638" cy="255741"/>
          </a:xfrm>
          <a:prstGeom prst="rect">
            <a:avLst/>
          </a:prstGeom>
        </p:spPr>
        <p:txBody>
          <a:bodyPr vert="horz" wrap="square" lIns="0" tIns="11206" rIns="0" bIns="0" rtlCol="0">
            <a:spAutoFit/>
          </a:bodyPr>
          <a:lstStyle/>
          <a:p>
            <a:pPr marR="4483" algn="r">
              <a:spcBef>
                <a:spcPts val="88"/>
              </a:spcBef>
            </a:pPr>
            <a:r>
              <a:rPr sz="794" spc="-22">
                <a:solidFill>
                  <a:srgbClr val="585858"/>
                </a:solidFill>
                <a:latin typeface="Lucida Sans"/>
                <a:cs typeface="Lucida Sans"/>
              </a:rPr>
              <a:t>Residence</a:t>
            </a:r>
            <a:r>
              <a:rPr sz="794" spc="-26">
                <a:solidFill>
                  <a:srgbClr val="585858"/>
                </a:solidFill>
                <a:latin typeface="Lucida Sans"/>
                <a:cs typeface="Lucida Sans"/>
              </a:rPr>
              <a:t> </a:t>
            </a:r>
            <a:r>
              <a:rPr sz="794" spc="-22">
                <a:solidFill>
                  <a:srgbClr val="585858"/>
                </a:solidFill>
                <a:latin typeface="Lucida Sans"/>
                <a:cs typeface="Lucida Sans"/>
              </a:rPr>
              <a:t>hall</a:t>
            </a:r>
            <a:r>
              <a:rPr sz="794" spc="-26">
                <a:solidFill>
                  <a:srgbClr val="585858"/>
                </a:solidFill>
                <a:latin typeface="Lucida Sans"/>
                <a:cs typeface="Lucida Sans"/>
              </a:rPr>
              <a:t> </a:t>
            </a:r>
            <a:r>
              <a:rPr sz="794" spc="-44">
                <a:solidFill>
                  <a:srgbClr val="585858"/>
                </a:solidFill>
                <a:latin typeface="Lucida Sans"/>
                <a:cs typeface="Lucida Sans"/>
              </a:rPr>
              <a:t>/</a:t>
            </a:r>
            <a:endParaRPr sz="794">
              <a:latin typeface="Lucida Sans"/>
              <a:cs typeface="Lucida Sans"/>
            </a:endParaRPr>
          </a:p>
          <a:p>
            <a:pPr marR="5043" algn="r"/>
            <a:r>
              <a:rPr sz="794" spc="-18">
                <a:solidFill>
                  <a:srgbClr val="585858"/>
                </a:solidFill>
                <a:latin typeface="Lucida Sans"/>
                <a:cs typeface="Lucida Sans"/>
              </a:rPr>
              <a:t>Dorm</a:t>
            </a:r>
            <a:endParaRPr sz="794">
              <a:latin typeface="Lucida Sans"/>
              <a:cs typeface="Lucida Sans"/>
            </a:endParaRPr>
          </a:p>
        </p:txBody>
      </p:sp>
      <p:sp>
        <p:nvSpPr>
          <p:cNvPr id="23" name="object 23"/>
          <p:cNvSpPr txBox="1"/>
          <p:nvPr/>
        </p:nvSpPr>
        <p:spPr>
          <a:xfrm>
            <a:off x="7212080" y="3251676"/>
            <a:ext cx="900953" cy="255741"/>
          </a:xfrm>
          <a:prstGeom prst="rect">
            <a:avLst/>
          </a:prstGeom>
        </p:spPr>
        <p:txBody>
          <a:bodyPr vert="horz" wrap="square" lIns="0" tIns="11206" rIns="0" bIns="0" rtlCol="0">
            <a:spAutoFit/>
          </a:bodyPr>
          <a:lstStyle/>
          <a:p>
            <a:pPr marR="4483" algn="r">
              <a:spcBef>
                <a:spcPts val="88"/>
              </a:spcBef>
            </a:pPr>
            <a:r>
              <a:rPr sz="794" spc="-22">
                <a:solidFill>
                  <a:srgbClr val="585858"/>
                </a:solidFill>
                <a:latin typeface="Lucida Sans"/>
                <a:cs typeface="Lucida Sans"/>
              </a:rPr>
              <a:t>Restaurant, bar, or</a:t>
            </a:r>
            <a:endParaRPr sz="794">
              <a:latin typeface="Lucida Sans"/>
              <a:cs typeface="Lucida Sans"/>
            </a:endParaRPr>
          </a:p>
          <a:p>
            <a:pPr marR="4483" algn="r"/>
            <a:r>
              <a:rPr sz="794" spc="-18">
                <a:solidFill>
                  <a:srgbClr val="585858"/>
                </a:solidFill>
                <a:latin typeface="Lucida Sans"/>
                <a:cs typeface="Lucida Sans"/>
              </a:rPr>
              <a:t>club</a:t>
            </a:r>
            <a:endParaRPr sz="794">
              <a:latin typeface="Lucida Sans"/>
              <a:cs typeface="Lucida Sans"/>
            </a:endParaRPr>
          </a:p>
        </p:txBody>
      </p:sp>
      <p:sp>
        <p:nvSpPr>
          <p:cNvPr id="24" name="object 24"/>
          <p:cNvSpPr txBox="1"/>
          <p:nvPr/>
        </p:nvSpPr>
        <p:spPr>
          <a:xfrm>
            <a:off x="7101327" y="3932999"/>
            <a:ext cx="1011891" cy="255741"/>
          </a:xfrm>
          <a:prstGeom prst="rect">
            <a:avLst/>
          </a:prstGeom>
        </p:spPr>
        <p:txBody>
          <a:bodyPr vert="horz" wrap="square" lIns="0" tIns="11206" rIns="0" bIns="0" rtlCol="0">
            <a:spAutoFit/>
          </a:bodyPr>
          <a:lstStyle/>
          <a:p>
            <a:pPr marR="4483" algn="r">
              <a:spcBef>
                <a:spcPts val="88"/>
              </a:spcBef>
            </a:pPr>
            <a:r>
              <a:rPr sz="794" spc="-26">
                <a:solidFill>
                  <a:srgbClr val="585858"/>
                </a:solidFill>
                <a:latin typeface="Lucida Sans"/>
                <a:cs typeface="Lucida Sans"/>
              </a:rPr>
              <a:t>Classroom/Academic</a:t>
            </a:r>
            <a:endParaRPr sz="794">
              <a:latin typeface="Lucida Sans"/>
              <a:cs typeface="Lucida Sans"/>
            </a:endParaRPr>
          </a:p>
          <a:p>
            <a:pPr marR="4483" algn="r"/>
            <a:r>
              <a:rPr sz="794" spc="-9">
                <a:solidFill>
                  <a:srgbClr val="585858"/>
                </a:solidFill>
                <a:latin typeface="Lucida Sans"/>
                <a:cs typeface="Lucida Sans"/>
              </a:rPr>
              <a:t>building</a:t>
            </a:r>
            <a:endParaRPr sz="794">
              <a:latin typeface="Lucida Sans"/>
              <a:cs typeface="Lucida Sans"/>
            </a:endParaRPr>
          </a:p>
        </p:txBody>
      </p:sp>
      <p:sp>
        <p:nvSpPr>
          <p:cNvPr id="25" name="object 25"/>
          <p:cNvSpPr txBox="1"/>
          <p:nvPr/>
        </p:nvSpPr>
        <p:spPr>
          <a:xfrm>
            <a:off x="7166905" y="4605910"/>
            <a:ext cx="946337" cy="255741"/>
          </a:xfrm>
          <a:prstGeom prst="rect">
            <a:avLst/>
          </a:prstGeom>
        </p:spPr>
        <p:txBody>
          <a:bodyPr vert="horz" wrap="square" lIns="0" tIns="11206" rIns="0" bIns="0" rtlCol="0">
            <a:spAutoFit/>
          </a:bodyPr>
          <a:lstStyle/>
          <a:p>
            <a:pPr marL="11206" marR="4483" indent="251585">
              <a:spcBef>
                <a:spcPts val="88"/>
              </a:spcBef>
            </a:pPr>
            <a:r>
              <a:rPr sz="794" spc="-9">
                <a:solidFill>
                  <a:srgbClr val="585858"/>
                </a:solidFill>
                <a:latin typeface="Lucida Sans"/>
                <a:cs typeface="Lucida Sans"/>
              </a:rPr>
              <a:t>Space</a:t>
            </a:r>
            <a:r>
              <a:rPr sz="794" spc="-49">
                <a:solidFill>
                  <a:srgbClr val="585858"/>
                </a:solidFill>
                <a:latin typeface="Lucida Sans"/>
                <a:cs typeface="Lucida Sans"/>
              </a:rPr>
              <a:t> </a:t>
            </a:r>
            <a:r>
              <a:rPr sz="794" spc="-18">
                <a:solidFill>
                  <a:srgbClr val="585858"/>
                </a:solidFill>
                <a:latin typeface="Lucida Sans"/>
                <a:cs typeface="Lucida Sans"/>
              </a:rPr>
              <a:t>used</a:t>
            </a:r>
            <a:r>
              <a:rPr sz="794" spc="-44">
                <a:solidFill>
                  <a:srgbClr val="585858"/>
                </a:solidFill>
                <a:latin typeface="Lucida Sans"/>
                <a:cs typeface="Lucida Sans"/>
              </a:rPr>
              <a:t> </a:t>
            </a:r>
            <a:r>
              <a:rPr sz="794" spc="-22">
                <a:solidFill>
                  <a:srgbClr val="585858"/>
                </a:solidFill>
                <a:latin typeface="Lucida Sans"/>
                <a:cs typeface="Lucida Sans"/>
              </a:rPr>
              <a:t>by student</a:t>
            </a:r>
            <a:r>
              <a:rPr sz="794" spc="-35">
                <a:solidFill>
                  <a:srgbClr val="585858"/>
                </a:solidFill>
                <a:latin typeface="Lucida Sans"/>
                <a:cs typeface="Lucida Sans"/>
              </a:rPr>
              <a:t> org.</a:t>
            </a:r>
            <a:r>
              <a:rPr sz="794" spc="-31">
                <a:solidFill>
                  <a:srgbClr val="585858"/>
                </a:solidFill>
                <a:latin typeface="Lucida Sans"/>
                <a:cs typeface="Lucida Sans"/>
              </a:rPr>
              <a:t> </a:t>
            </a:r>
            <a:r>
              <a:rPr sz="794">
                <a:solidFill>
                  <a:srgbClr val="585858"/>
                </a:solidFill>
                <a:latin typeface="Lucida Sans"/>
                <a:cs typeface="Lucida Sans"/>
              </a:rPr>
              <a:t>or</a:t>
            </a:r>
            <a:r>
              <a:rPr sz="794" spc="-31">
                <a:solidFill>
                  <a:srgbClr val="585858"/>
                </a:solidFill>
                <a:latin typeface="Lucida Sans"/>
                <a:cs typeface="Lucida Sans"/>
              </a:rPr>
              <a:t> </a:t>
            </a:r>
            <a:r>
              <a:rPr sz="794" spc="-22">
                <a:solidFill>
                  <a:srgbClr val="585858"/>
                </a:solidFill>
                <a:latin typeface="Lucida Sans"/>
                <a:cs typeface="Lucida Sans"/>
              </a:rPr>
              <a:t>club</a:t>
            </a:r>
            <a:endParaRPr sz="794">
              <a:latin typeface="Lucida Sans"/>
              <a:cs typeface="Lucida Sans"/>
            </a:endParaRPr>
          </a:p>
        </p:txBody>
      </p:sp>
      <p:sp>
        <p:nvSpPr>
          <p:cNvPr id="26" name="object 26"/>
          <p:cNvSpPr txBox="1"/>
          <p:nvPr/>
        </p:nvSpPr>
        <p:spPr>
          <a:xfrm>
            <a:off x="7318238" y="5346113"/>
            <a:ext cx="794497"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Fraternity </a:t>
            </a:r>
            <a:r>
              <a:rPr sz="794" spc="-9">
                <a:solidFill>
                  <a:srgbClr val="585858"/>
                </a:solidFill>
                <a:latin typeface="Lucida Sans"/>
                <a:cs typeface="Lucida Sans"/>
              </a:rPr>
              <a:t>house</a:t>
            </a:r>
            <a:endParaRPr sz="794">
              <a:latin typeface="Lucida Sans"/>
              <a:cs typeface="Lucida Sans"/>
            </a:endParaRPr>
          </a:p>
        </p:txBody>
      </p:sp>
      <p:sp>
        <p:nvSpPr>
          <p:cNvPr id="27" name="object 27"/>
          <p:cNvSpPr txBox="1"/>
          <p:nvPr/>
        </p:nvSpPr>
        <p:spPr>
          <a:xfrm>
            <a:off x="584200" y="977153"/>
            <a:ext cx="5152427" cy="1339821"/>
          </a:xfrm>
          <a:prstGeom prst="rect">
            <a:avLst/>
          </a:prstGeom>
        </p:spPr>
        <p:txBody>
          <a:bodyPr vert="horz" wrap="square" lIns="0" tIns="11206" rIns="0" bIns="0" rtlCol="0">
            <a:spAutoFit/>
          </a:bodyPr>
          <a:lstStyle/>
          <a:p>
            <a:pPr marL="11206" marR="273998">
              <a:lnSpc>
                <a:spcPct val="108300"/>
              </a:lnSpc>
              <a:spcBef>
                <a:spcPts val="88"/>
              </a:spcBef>
            </a:pPr>
            <a:r>
              <a:rPr sz="2118" spc="-150">
                <a:solidFill>
                  <a:srgbClr val="063D5E"/>
                </a:solidFill>
                <a:latin typeface="Arial Black"/>
                <a:cs typeface="Arial Black"/>
              </a:rPr>
              <a:t>Locations</a:t>
            </a:r>
            <a:r>
              <a:rPr sz="2118" spc="-124">
                <a:solidFill>
                  <a:srgbClr val="063D5E"/>
                </a:solidFill>
                <a:latin typeface="Arial Black"/>
                <a:cs typeface="Arial Black"/>
              </a:rPr>
              <a:t> </a:t>
            </a:r>
            <a:r>
              <a:rPr sz="2118" spc="-93">
                <a:solidFill>
                  <a:srgbClr val="063D5E"/>
                </a:solidFill>
                <a:latin typeface="Arial Black"/>
                <a:cs typeface="Arial Black"/>
              </a:rPr>
              <a:t>Where</a:t>
            </a:r>
            <a:r>
              <a:rPr sz="2118" spc="-124">
                <a:solidFill>
                  <a:srgbClr val="063D5E"/>
                </a:solidFill>
                <a:latin typeface="Arial Black"/>
                <a:cs typeface="Arial Black"/>
              </a:rPr>
              <a:t> </a:t>
            </a:r>
            <a:r>
              <a:rPr sz="2118" spc="-141">
                <a:solidFill>
                  <a:srgbClr val="063D5E"/>
                </a:solidFill>
                <a:latin typeface="Arial Black"/>
                <a:cs typeface="Arial Black"/>
              </a:rPr>
              <a:t>Sexual </a:t>
            </a:r>
            <a:r>
              <a:rPr sz="2118" spc="-159">
                <a:solidFill>
                  <a:srgbClr val="063D5E"/>
                </a:solidFill>
                <a:latin typeface="Arial Black"/>
                <a:cs typeface="Arial Black"/>
              </a:rPr>
              <a:t>Violence</a:t>
            </a:r>
            <a:r>
              <a:rPr sz="2118" spc="-124">
                <a:solidFill>
                  <a:srgbClr val="063D5E"/>
                </a:solidFill>
                <a:latin typeface="Arial Black"/>
                <a:cs typeface="Arial Black"/>
              </a:rPr>
              <a:t> </a:t>
            </a:r>
            <a:r>
              <a:rPr sz="2118" spc="-9">
                <a:solidFill>
                  <a:srgbClr val="063D5E"/>
                </a:solidFill>
                <a:latin typeface="Arial Black"/>
                <a:cs typeface="Arial Black"/>
              </a:rPr>
              <a:t>Occurred</a:t>
            </a:r>
            <a:endParaRPr sz="2118">
              <a:latin typeface="Arial Black"/>
              <a:cs typeface="Arial Black"/>
            </a:endParaRPr>
          </a:p>
          <a:p>
            <a:pPr marL="11206" marR="4483">
              <a:lnSpc>
                <a:spcPct val="120800"/>
              </a:lnSpc>
              <a:spcBef>
                <a:spcPts val="962"/>
              </a:spcBef>
            </a:pPr>
            <a:r>
              <a:rPr sz="1400" spc="-18">
                <a:solidFill>
                  <a:srgbClr val="242424"/>
                </a:solidFill>
                <a:latin typeface="Lucida Sans"/>
                <a:cs typeface="Lucida Sans"/>
              </a:rPr>
              <a:t>Students</a:t>
            </a:r>
            <a:r>
              <a:rPr sz="1400" spc="-53">
                <a:solidFill>
                  <a:srgbClr val="242424"/>
                </a:solidFill>
                <a:latin typeface="Lucida Sans"/>
                <a:cs typeface="Lucida Sans"/>
              </a:rPr>
              <a:t> </a:t>
            </a:r>
            <a:r>
              <a:rPr sz="1400" spc="-9">
                <a:solidFill>
                  <a:srgbClr val="242424"/>
                </a:solidFill>
                <a:latin typeface="Lucida Sans"/>
                <a:cs typeface="Lucida Sans"/>
              </a:rPr>
              <a:t>who</a:t>
            </a:r>
            <a:r>
              <a:rPr sz="1400" spc="-53">
                <a:solidFill>
                  <a:srgbClr val="242424"/>
                </a:solidFill>
                <a:latin typeface="Lucida Sans"/>
                <a:cs typeface="Lucida Sans"/>
              </a:rPr>
              <a:t> </a:t>
            </a:r>
            <a:r>
              <a:rPr sz="1400" spc="-22">
                <a:solidFill>
                  <a:srgbClr val="242424"/>
                </a:solidFill>
                <a:latin typeface="Lucida Sans"/>
                <a:cs typeface="Lucida Sans"/>
              </a:rPr>
              <a:t>experienced</a:t>
            </a:r>
            <a:r>
              <a:rPr sz="1400" spc="-53">
                <a:solidFill>
                  <a:srgbClr val="242424"/>
                </a:solidFill>
                <a:latin typeface="Lucida Sans"/>
                <a:cs typeface="Lucida Sans"/>
              </a:rPr>
              <a:t> </a:t>
            </a:r>
            <a:r>
              <a:rPr sz="1400" spc="-35">
                <a:solidFill>
                  <a:srgbClr val="242424"/>
                </a:solidFill>
                <a:latin typeface="Lucida Sans"/>
                <a:cs typeface="Lucida Sans"/>
              </a:rPr>
              <a:t>sexual</a:t>
            </a:r>
            <a:r>
              <a:rPr sz="1400" spc="-49">
                <a:solidFill>
                  <a:srgbClr val="242424"/>
                </a:solidFill>
                <a:latin typeface="Lucida Sans"/>
                <a:cs typeface="Lucida Sans"/>
              </a:rPr>
              <a:t> </a:t>
            </a:r>
            <a:r>
              <a:rPr sz="1400" spc="-26">
                <a:solidFill>
                  <a:srgbClr val="242424"/>
                </a:solidFill>
                <a:latin typeface="Lucida Sans"/>
                <a:cs typeface="Lucida Sans"/>
              </a:rPr>
              <a:t>assault</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a:solidFill>
                  <a:srgbClr val="242424"/>
                </a:solidFill>
                <a:latin typeface="Lucida Sans"/>
                <a:cs typeface="Lucida Sans"/>
              </a:rPr>
              <a:t>rape</a:t>
            </a:r>
            <a:r>
              <a:rPr sz="1400" spc="-53">
                <a:solidFill>
                  <a:srgbClr val="242424"/>
                </a:solidFill>
                <a:latin typeface="Lucida Sans"/>
                <a:cs typeface="Lucida Sans"/>
              </a:rPr>
              <a:t> </a:t>
            </a:r>
            <a:r>
              <a:rPr sz="1400" spc="-35">
                <a:solidFill>
                  <a:srgbClr val="242424"/>
                </a:solidFill>
                <a:latin typeface="Lucida Sans"/>
                <a:cs typeface="Lucida Sans"/>
              </a:rPr>
              <a:t>in</a:t>
            </a:r>
            <a:r>
              <a:rPr sz="1400" spc="-49">
                <a:solidFill>
                  <a:srgbClr val="242424"/>
                </a:solidFill>
                <a:latin typeface="Lucida Sans"/>
                <a:cs typeface="Lucida Sans"/>
              </a:rPr>
              <a:t> </a:t>
            </a:r>
            <a:r>
              <a:rPr sz="1400" spc="-22">
                <a:solidFill>
                  <a:srgbClr val="242424"/>
                </a:solidFill>
                <a:latin typeface="Lucida Sans"/>
                <a:cs typeface="Lucida Sans"/>
              </a:rPr>
              <a:t>the past</a:t>
            </a:r>
            <a:r>
              <a:rPr sz="1400" spc="-57">
                <a:solidFill>
                  <a:srgbClr val="242424"/>
                </a:solidFill>
                <a:latin typeface="Lucida Sans"/>
                <a:cs typeface="Lucida Sans"/>
              </a:rPr>
              <a:t> </a:t>
            </a:r>
            <a:r>
              <a:rPr sz="1400">
                <a:solidFill>
                  <a:srgbClr val="242424"/>
                </a:solidFill>
                <a:latin typeface="Lucida Sans"/>
                <a:cs typeface="Lucida Sans"/>
              </a:rPr>
              <a:t>year</a:t>
            </a:r>
            <a:r>
              <a:rPr sz="1400" spc="-57">
                <a:solidFill>
                  <a:srgbClr val="242424"/>
                </a:solidFill>
                <a:latin typeface="Lucida Sans"/>
                <a:cs typeface="Lucida Sans"/>
              </a:rPr>
              <a:t> </a:t>
            </a:r>
            <a:r>
              <a:rPr sz="1400">
                <a:solidFill>
                  <a:srgbClr val="242424"/>
                </a:solidFill>
                <a:latin typeface="Lucida Sans"/>
                <a:cs typeface="Lucida Sans"/>
              </a:rPr>
              <a:t>were</a:t>
            </a:r>
            <a:r>
              <a:rPr sz="1400" spc="-57">
                <a:solidFill>
                  <a:srgbClr val="242424"/>
                </a:solidFill>
                <a:latin typeface="Lucida Sans"/>
                <a:cs typeface="Lucida Sans"/>
              </a:rPr>
              <a:t> </a:t>
            </a:r>
            <a:r>
              <a:rPr sz="1400" spc="-26">
                <a:solidFill>
                  <a:srgbClr val="242424"/>
                </a:solidFill>
                <a:latin typeface="Lucida Sans"/>
                <a:cs typeface="Lucida Sans"/>
              </a:rPr>
              <a:t>asked</a:t>
            </a:r>
            <a:r>
              <a:rPr sz="1400" spc="-57">
                <a:solidFill>
                  <a:srgbClr val="242424"/>
                </a:solidFill>
                <a:latin typeface="Lucida Sans"/>
                <a:cs typeface="Lucida Sans"/>
              </a:rPr>
              <a:t> </a:t>
            </a:r>
            <a:r>
              <a:rPr sz="1400" spc="-18">
                <a:solidFill>
                  <a:srgbClr val="242424"/>
                </a:solidFill>
                <a:latin typeface="Lucida Sans"/>
                <a:cs typeface="Lucida Sans"/>
              </a:rPr>
              <a:t>about</a:t>
            </a:r>
            <a:r>
              <a:rPr sz="1400" spc="-57">
                <a:solidFill>
                  <a:srgbClr val="242424"/>
                </a:solidFill>
                <a:latin typeface="Lucida Sans"/>
                <a:cs typeface="Lucida Sans"/>
              </a:rPr>
              <a:t> </a:t>
            </a:r>
            <a:r>
              <a:rPr sz="1400">
                <a:solidFill>
                  <a:srgbClr val="242424"/>
                </a:solidFill>
                <a:latin typeface="Lucida Sans"/>
                <a:cs typeface="Lucida Sans"/>
              </a:rPr>
              <a:t>where</a:t>
            </a:r>
            <a:r>
              <a:rPr sz="1400" spc="-57">
                <a:solidFill>
                  <a:srgbClr val="242424"/>
                </a:solidFill>
                <a:latin typeface="Lucida Sans"/>
                <a:cs typeface="Lucida Sans"/>
              </a:rPr>
              <a:t> </a:t>
            </a:r>
            <a:r>
              <a:rPr sz="1400" spc="-9">
                <a:solidFill>
                  <a:srgbClr val="242424"/>
                </a:solidFill>
                <a:latin typeface="Lucida Sans"/>
                <a:cs typeface="Lucida Sans"/>
              </a:rPr>
              <a:t>the</a:t>
            </a:r>
            <a:r>
              <a:rPr sz="1400" spc="-57">
                <a:solidFill>
                  <a:srgbClr val="242424"/>
                </a:solidFill>
                <a:latin typeface="Lucida Sans"/>
                <a:cs typeface="Lucida Sans"/>
              </a:rPr>
              <a:t> </a:t>
            </a:r>
            <a:r>
              <a:rPr sz="1400" spc="-26">
                <a:solidFill>
                  <a:srgbClr val="242424"/>
                </a:solidFill>
                <a:latin typeface="Lucida Sans"/>
                <a:cs typeface="Lucida Sans"/>
              </a:rPr>
              <a:t>incident</a:t>
            </a:r>
            <a:r>
              <a:rPr sz="1400" spc="-57">
                <a:solidFill>
                  <a:srgbClr val="242424"/>
                </a:solidFill>
                <a:latin typeface="Lucida Sans"/>
                <a:cs typeface="Lucida Sans"/>
              </a:rPr>
              <a:t> </a:t>
            </a:r>
            <a:r>
              <a:rPr sz="1400" spc="-18">
                <a:solidFill>
                  <a:srgbClr val="242424"/>
                </a:solidFill>
                <a:latin typeface="Lucida Sans"/>
                <a:cs typeface="Lucida Sans"/>
              </a:rPr>
              <a:t>took </a:t>
            </a:r>
            <a:r>
              <a:rPr sz="1400" spc="-9">
                <a:solidFill>
                  <a:srgbClr val="242424"/>
                </a:solidFill>
                <a:latin typeface="Lucida Sans"/>
                <a:cs typeface="Lucida Sans"/>
              </a:rPr>
              <a:t>place.</a:t>
            </a:r>
            <a:endParaRPr sz="1400">
              <a:latin typeface="Lucida Sans"/>
              <a:cs typeface="Lucida Sans"/>
            </a:endParaRPr>
          </a:p>
        </p:txBody>
      </p:sp>
      <p:sp>
        <p:nvSpPr>
          <p:cNvPr id="28" name="object 28"/>
          <p:cNvSpPr txBox="1"/>
          <p:nvPr/>
        </p:nvSpPr>
        <p:spPr>
          <a:xfrm>
            <a:off x="584200" y="2531623"/>
            <a:ext cx="4987813" cy="768254"/>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26">
                <a:solidFill>
                  <a:srgbClr val="242424"/>
                </a:solidFill>
                <a:latin typeface="Lucida Sans"/>
                <a:cs typeface="Lucida Sans"/>
              </a:rPr>
              <a:t>indicated</a:t>
            </a:r>
            <a:r>
              <a:rPr sz="1400" spc="-35">
                <a:solidFill>
                  <a:srgbClr val="242424"/>
                </a:solidFill>
                <a:latin typeface="Lucida Sans"/>
                <a:cs typeface="Lucida Sans"/>
              </a:rPr>
              <a:t> </a:t>
            </a:r>
            <a:r>
              <a:rPr sz="1400" spc="-18">
                <a:solidFill>
                  <a:srgbClr val="242424"/>
                </a:solidFill>
                <a:latin typeface="Lucida Sans"/>
                <a:cs typeface="Lucida Sans"/>
              </a:rPr>
              <a:t>that</a:t>
            </a:r>
            <a:r>
              <a:rPr sz="1400" spc="-35">
                <a:solidFill>
                  <a:srgbClr val="242424"/>
                </a:solidFill>
                <a:latin typeface="Lucida Sans"/>
                <a:cs typeface="Lucida Sans"/>
              </a:rPr>
              <a:t> </a:t>
            </a:r>
            <a:r>
              <a:rPr sz="1400" spc="-22">
                <a:solidFill>
                  <a:srgbClr val="242424"/>
                </a:solidFill>
                <a:latin typeface="Lucida Sans"/>
                <a:cs typeface="Lucida Sans"/>
              </a:rPr>
              <a:t>the </a:t>
            </a:r>
            <a:r>
              <a:rPr sz="1400" spc="-26">
                <a:solidFill>
                  <a:srgbClr val="242424"/>
                </a:solidFill>
                <a:latin typeface="Lucida Sans"/>
                <a:cs typeface="Lucida Sans"/>
              </a:rPr>
              <a:t>incident</a:t>
            </a:r>
            <a:r>
              <a:rPr sz="1400" spc="-49">
                <a:solidFill>
                  <a:srgbClr val="242424"/>
                </a:solidFill>
                <a:latin typeface="Lucida Sans"/>
                <a:cs typeface="Lucida Sans"/>
              </a:rPr>
              <a:t> </a:t>
            </a:r>
            <a:r>
              <a:rPr sz="1400" spc="-22">
                <a:solidFill>
                  <a:srgbClr val="242424"/>
                </a:solidFill>
                <a:latin typeface="Lucida Sans"/>
                <a:cs typeface="Lucida Sans"/>
              </a:rPr>
              <a:t>occurred</a:t>
            </a:r>
            <a:r>
              <a:rPr sz="1400" spc="-44">
                <a:solidFill>
                  <a:srgbClr val="242424"/>
                </a:solidFill>
                <a:latin typeface="Lucida Sans"/>
                <a:cs typeface="Lucida Sans"/>
              </a:rPr>
              <a:t> </a:t>
            </a:r>
            <a:r>
              <a:rPr sz="1400" spc="-9">
                <a:solidFill>
                  <a:srgbClr val="242424"/>
                </a:solidFill>
                <a:latin typeface="Lucida Sans"/>
                <a:cs typeface="Lucida Sans"/>
              </a:rPr>
              <a:t>at</a:t>
            </a:r>
            <a:r>
              <a:rPr sz="1400" spc="-44">
                <a:solidFill>
                  <a:srgbClr val="242424"/>
                </a:solidFill>
                <a:latin typeface="Lucida Sans"/>
                <a:cs typeface="Lucida Sans"/>
              </a:rPr>
              <a:t> </a:t>
            </a:r>
            <a:r>
              <a:rPr sz="1400">
                <a:solidFill>
                  <a:srgbClr val="242424"/>
                </a:solidFill>
                <a:latin typeface="Lucida Sans"/>
                <a:cs typeface="Lucida Sans"/>
              </a:rPr>
              <a:t>a</a:t>
            </a:r>
            <a:r>
              <a:rPr sz="1400" spc="-62">
                <a:solidFill>
                  <a:srgbClr val="242424"/>
                </a:solidFill>
                <a:latin typeface="Lucida Sans"/>
                <a:cs typeface="Lucida Sans"/>
              </a:rPr>
              <a:t> </a:t>
            </a:r>
            <a:r>
              <a:rPr sz="1400" spc="-22">
                <a:solidFill>
                  <a:srgbClr val="242424"/>
                </a:solidFill>
                <a:latin typeface="Lucida Sans"/>
                <a:cs typeface="Lucida Sans"/>
              </a:rPr>
              <a:t>restaurant,</a:t>
            </a:r>
            <a:r>
              <a:rPr sz="1400" spc="-44">
                <a:solidFill>
                  <a:srgbClr val="242424"/>
                </a:solidFill>
                <a:latin typeface="Lucida Sans"/>
                <a:cs typeface="Lucida Sans"/>
              </a:rPr>
              <a:t> </a:t>
            </a:r>
            <a:r>
              <a:rPr sz="1400" spc="-26">
                <a:solidFill>
                  <a:srgbClr val="242424"/>
                </a:solidFill>
                <a:latin typeface="Lucida Sans"/>
                <a:cs typeface="Lucida Sans"/>
              </a:rPr>
              <a:t>bar,</a:t>
            </a:r>
            <a:r>
              <a:rPr sz="1400" spc="-44">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31">
                <a:solidFill>
                  <a:srgbClr val="242424"/>
                </a:solidFill>
                <a:latin typeface="Lucida Sans"/>
                <a:cs typeface="Lucida Sans"/>
              </a:rPr>
              <a:t>club</a:t>
            </a:r>
            <a:r>
              <a:rPr sz="1400" spc="-57">
                <a:solidFill>
                  <a:srgbClr val="242424"/>
                </a:solidFill>
                <a:latin typeface="Lucida Sans"/>
                <a:cs typeface="Lucida Sans"/>
              </a:rPr>
              <a:t> </a:t>
            </a:r>
            <a:r>
              <a:rPr sz="1400" spc="-26">
                <a:solidFill>
                  <a:srgbClr val="242424"/>
                </a:solidFill>
                <a:latin typeface="Lucida Sans"/>
                <a:cs typeface="Lucida Sans"/>
              </a:rPr>
              <a:t>(36%),</a:t>
            </a:r>
            <a:r>
              <a:rPr sz="1400" spc="-44">
                <a:solidFill>
                  <a:srgbClr val="242424"/>
                </a:solidFill>
                <a:latin typeface="Lucida Sans"/>
                <a:cs typeface="Lucida Sans"/>
              </a:rPr>
              <a:t> </a:t>
            </a:r>
            <a:r>
              <a:rPr sz="1400" spc="-22">
                <a:solidFill>
                  <a:srgbClr val="242424"/>
                </a:solidFill>
                <a:latin typeface="Lucida Sans"/>
                <a:cs typeface="Lucida Sans"/>
              </a:rPr>
              <a:t>off campus</a:t>
            </a:r>
            <a:r>
              <a:rPr sz="1400" spc="-57">
                <a:solidFill>
                  <a:srgbClr val="242424"/>
                </a:solidFill>
                <a:latin typeface="Lucida Sans"/>
                <a:cs typeface="Lucida Sans"/>
              </a:rPr>
              <a:t> </a:t>
            </a:r>
            <a:r>
              <a:rPr sz="1400" spc="-35">
                <a:solidFill>
                  <a:srgbClr val="242424"/>
                </a:solidFill>
                <a:latin typeface="Lucida Sans"/>
                <a:cs typeface="Lucida Sans"/>
              </a:rPr>
              <a:t>housing</a:t>
            </a:r>
            <a:r>
              <a:rPr sz="1400" spc="-62">
                <a:solidFill>
                  <a:srgbClr val="242424"/>
                </a:solidFill>
                <a:latin typeface="Lucida Sans"/>
                <a:cs typeface="Lucida Sans"/>
              </a:rPr>
              <a:t> </a:t>
            </a:r>
            <a:r>
              <a:rPr sz="1400" spc="-9">
                <a:solidFill>
                  <a:srgbClr val="242424"/>
                </a:solidFill>
                <a:latin typeface="Lucida Sans"/>
                <a:cs typeface="Lucida Sans"/>
              </a:rPr>
              <a:t>(21%)</a:t>
            </a:r>
            <a:r>
              <a:rPr sz="1400" spc="-53">
                <a:solidFill>
                  <a:srgbClr val="242424"/>
                </a:solidFill>
                <a:latin typeface="Lucida Sans"/>
                <a:cs typeface="Lucida Sans"/>
              </a:rPr>
              <a:t> </a:t>
            </a:r>
            <a:r>
              <a:rPr sz="1400" spc="-9">
                <a:solidFill>
                  <a:srgbClr val="242424"/>
                </a:solidFill>
                <a:latin typeface="Lucida Sans"/>
                <a:cs typeface="Lucida Sans"/>
              </a:rPr>
              <a:t>and</a:t>
            </a:r>
            <a:r>
              <a:rPr sz="1400" spc="-57">
                <a:solidFill>
                  <a:srgbClr val="242424"/>
                </a:solidFill>
                <a:latin typeface="Lucida Sans"/>
                <a:cs typeface="Lucida Sans"/>
              </a:rPr>
              <a:t> </a:t>
            </a:r>
            <a:r>
              <a:rPr sz="1400">
                <a:solidFill>
                  <a:srgbClr val="242424"/>
                </a:solidFill>
                <a:latin typeface="Lucida Sans"/>
                <a:cs typeface="Lucida Sans"/>
              </a:rPr>
              <a:t>a</a:t>
            </a:r>
            <a:r>
              <a:rPr sz="1400" spc="-57">
                <a:solidFill>
                  <a:srgbClr val="242424"/>
                </a:solidFill>
                <a:latin typeface="Lucida Sans"/>
                <a:cs typeface="Lucida Sans"/>
              </a:rPr>
              <a:t> </a:t>
            </a:r>
            <a:r>
              <a:rPr sz="1400" spc="-22">
                <a:solidFill>
                  <a:srgbClr val="242424"/>
                </a:solidFill>
                <a:latin typeface="Lucida Sans"/>
                <a:cs typeface="Lucida Sans"/>
              </a:rPr>
              <a:t>residence</a:t>
            </a:r>
            <a:r>
              <a:rPr sz="1400" spc="-53">
                <a:solidFill>
                  <a:srgbClr val="242424"/>
                </a:solidFill>
                <a:latin typeface="Lucida Sans"/>
                <a:cs typeface="Lucida Sans"/>
              </a:rPr>
              <a:t> </a:t>
            </a:r>
            <a:r>
              <a:rPr sz="1400" spc="-26">
                <a:solidFill>
                  <a:srgbClr val="242424"/>
                </a:solidFill>
                <a:latin typeface="Lucida Sans"/>
                <a:cs typeface="Lucida Sans"/>
              </a:rPr>
              <a:t>hall</a:t>
            </a:r>
            <a:r>
              <a:rPr sz="1400" spc="-57">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18">
                <a:solidFill>
                  <a:srgbClr val="242424"/>
                </a:solidFill>
                <a:latin typeface="Lucida Sans"/>
                <a:cs typeface="Lucida Sans"/>
              </a:rPr>
              <a:t>dorm </a:t>
            </a:r>
            <a:r>
              <a:rPr sz="1400" spc="-9">
                <a:solidFill>
                  <a:srgbClr val="242424"/>
                </a:solidFill>
                <a:latin typeface="Lucida Sans"/>
                <a:cs typeface="Lucida Sans"/>
              </a:rPr>
              <a:t>(17%).</a:t>
            </a:r>
            <a:endParaRPr sz="1400">
              <a:latin typeface="Lucida Sans"/>
              <a:cs typeface="Lucida Sans"/>
            </a:endParaRPr>
          </a:p>
        </p:txBody>
      </p:sp>
      <p:sp>
        <p:nvSpPr>
          <p:cNvPr id="29" name="object 29"/>
          <p:cNvSpPr txBox="1"/>
          <p:nvPr/>
        </p:nvSpPr>
        <p:spPr>
          <a:xfrm>
            <a:off x="584200" y="602351"/>
            <a:ext cx="2294404"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75">
                <a:solidFill>
                  <a:srgbClr val="B6B6B6"/>
                </a:solidFill>
                <a:latin typeface="Arial Black"/>
                <a:cs typeface="Arial Black"/>
              </a:rPr>
              <a:t> </a:t>
            </a:r>
            <a:r>
              <a:rPr sz="1235" spc="-137">
                <a:solidFill>
                  <a:srgbClr val="B6B6B6"/>
                </a:solidFill>
                <a:latin typeface="Arial Black"/>
                <a:cs typeface="Arial Black"/>
              </a:rPr>
              <a:t>VIOLENCE</a:t>
            </a:r>
            <a:r>
              <a:rPr sz="1235" spc="-71">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9">
                <a:solidFill>
                  <a:srgbClr val="B6B6B6"/>
                </a:solidFill>
                <a:latin typeface="Lucida Sans"/>
                <a:cs typeface="Lucida Sans"/>
              </a:rPr>
              <a:t>Locations</a:t>
            </a:r>
            <a:endParaRPr sz="1235">
              <a:latin typeface="Lucida Sans"/>
              <a:cs typeface="Lucida Sans"/>
            </a:endParaRPr>
          </a:p>
        </p:txBody>
      </p:sp>
      <p:sp>
        <p:nvSpPr>
          <p:cNvPr id="30" name="object 30"/>
          <p:cNvSpPr/>
          <p:nvPr/>
        </p:nvSpPr>
        <p:spPr>
          <a:xfrm>
            <a:off x="-10643" y="6602953"/>
            <a:ext cx="12202643"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02953"/>
            <a:ext cx="12191995" cy="25504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3" name="object 3"/>
          <p:cNvSpPr txBox="1"/>
          <p:nvPr/>
        </p:nvSpPr>
        <p:spPr>
          <a:xfrm>
            <a:off x="833343" y="493624"/>
            <a:ext cx="2312894" cy="201367"/>
          </a:xfrm>
          <a:prstGeom prst="rect">
            <a:avLst/>
          </a:prstGeom>
        </p:spPr>
        <p:txBody>
          <a:bodyPr vert="horz" wrap="square" lIns="0" tIns="11206" rIns="0" bIns="0" rtlCol="0">
            <a:spAutoFit/>
          </a:bodyPr>
          <a:lstStyle/>
          <a:p>
            <a:pPr marL="11206">
              <a:spcBef>
                <a:spcPts val="88"/>
              </a:spcBef>
            </a:pPr>
            <a:r>
              <a:rPr sz="1235" spc="-154">
                <a:solidFill>
                  <a:srgbClr val="B6B6B6"/>
                </a:solidFill>
                <a:latin typeface="Arial Black"/>
                <a:cs typeface="Arial Black"/>
              </a:rPr>
              <a:t>SEXUAL</a:t>
            </a:r>
            <a:r>
              <a:rPr sz="1235" spc="-75">
                <a:solidFill>
                  <a:srgbClr val="B6B6B6"/>
                </a:solidFill>
                <a:latin typeface="Arial Black"/>
                <a:cs typeface="Arial Black"/>
              </a:rPr>
              <a:t> </a:t>
            </a:r>
            <a:r>
              <a:rPr sz="1235" spc="-137">
                <a:solidFill>
                  <a:srgbClr val="B6B6B6"/>
                </a:solidFill>
                <a:latin typeface="Arial Black"/>
                <a:cs typeface="Arial Black"/>
              </a:rPr>
              <a:t>VIOLENCE</a:t>
            </a:r>
            <a:r>
              <a:rPr sz="1235" spc="-71">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9">
                <a:solidFill>
                  <a:srgbClr val="B6B6B6"/>
                </a:solidFill>
                <a:latin typeface="Lucida Sans"/>
                <a:cs typeface="Lucida Sans"/>
              </a:rPr>
              <a:t>Reporting</a:t>
            </a:r>
            <a:endParaRPr sz="1235">
              <a:latin typeface="Lucida Sans"/>
              <a:cs typeface="Lucida Sans"/>
            </a:endParaRPr>
          </a:p>
        </p:txBody>
      </p:sp>
      <p:sp>
        <p:nvSpPr>
          <p:cNvPr id="4" name="object 4" descr="$PPTXTitle"/>
          <p:cNvSpPr txBox="1">
            <a:spLocks noGrp="1"/>
          </p:cNvSpPr>
          <p:nvPr>
            <p:ph type="title"/>
          </p:nvPr>
        </p:nvSpPr>
        <p:spPr>
          <a:xfrm>
            <a:off x="833343" y="1065646"/>
            <a:ext cx="5092924" cy="391548"/>
          </a:xfrm>
          <a:prstGeom prst="rect">
            <a:avLst/>
          </a:prstGeom>
        </p:spPr>
        <p:txBody>
          <a:bodyPr vert="horz" wrap="square" lIns="0" tIns="11206" rIns="0" bIns="0" rtlCol="0" anchor="ctr">
            <a:spAutoFit/>
          </a:bodyPr>
          <a:lstStyle/>
          <a:p>
            <a:pPr marL="11206" marR="4483">
              <a:lnSpc>
                <a:spcPct val="108300"/>
              </a:lnSpc>
              <a:spcBef>
                <a:spcPts val="88"/>
              </a:spcBef>
            </a:pPr>
            <a:r>
              <a:rPr sz="2400" spc="-110">
                <a:solidFill>
                  <a:srgbClr val="063D5E"/>
                </a:solidFill>
                <a:latin typeface="Arial Black" panose="020B0A04020102020204" pitchFamily="34" charset="0"/>
              </a:rPr>
              <a:t>Reporting</a:t>
            </a:r>
            <a:r>
              <a:rPr sz="2400" spc="-128">
                <a:solidFill>
                  <a:srgbClr val="063D5E"/>
                </a:solidFill>
                <a:latin typeface="Arial Black" panose="020B0A04020102020204" pitchFamily="34" charset="0"/>
              </a:rPr>
              <a:t> </a:t>
            </a:r>
            <a:r>
              <a:rPr sz="2400" spc="-22">
                <a:solidFill>
                  <a:srgbClr val="063D5E"/>
                </a:solidFill>
                <a:latin typeface="Arial Black" panose="020B0A04020102020204" pitchFamily="34" charset="0"/>
              </a:rPr>
              <a:t>of </a:t>
            </a:r>
            <a:r>
              <a:rPr sz="2400" spc="-168">
                <a:solidFill>
                  <a:srgbClr val="063D5E"/>
                </a:solidFill>
                <a:latin typeface="Arial Black" panose="020B0A04020102020204" pitchFamily="34" charset="0"/>
              </a:rPr>
              <a:t>Sexual</a:t>
            </a:r>
            <a:r>
              <a:rPr sz="2400" spc="-132">
                <a:solidFill>
                  <a:srgbClr val="063D5E"/>
                </a:solidFill>
                <a:latin typeface="Arial Black" panose="020B0A04020102020204" pitchFamily="34" charset="0"/>
              </a:rPr>
              <a:t> </a:t>
            </a:r>
            <a:r>
              <a:rPr sz="2400" spc="-150">
                <a:solidFill>
                  <a:srgbClr val="063D5E"/>
                </a:solidFill>
                <a:latin typeface="Arial Black" panose="020B0A04020102020204" pitchFamily="34" charset="0"/>
              </a:rPr>
              <a:t>Violence</a:t>
            </a:r>
          </a:p>
        </p:txBody>
      </p:sp>
      <p:sp>
        <p:nvSpPr>
          <p:cNvPr id="5" name="object 5"/>
          <p:cNvSpPr txBox="1"/>
          <p:nvPr/>
        </p:nvSpPr>
        <p:spPr>
          <a:xfrm>
            <a:off x="833343" y="1785658"/>
            <a:ext cx="5465853" cy="507542"/>
          </a:xfrm>
          <a:prstGeom prst="rect">
            <a:avLst/>
          </a:prstGeom>
        </p:spPr>
        <p:txBody>
          <a:bodyPr vert="horz" wrap="square" lIns="0" tIns="11206" rIns="0" bIns="0" rtlCol="0">
            <a:spAutoFit/>
          </a:bodyPr>
          <a:lstStyle/>
          <a:p>
            <a:pPr marL="11206" marR="4483">
              <a:lnSpc>
                <a:spcPct val="120800"/>
              </a:lnSpc>
              <a:spcBef>
                <a:spcPts val="88"/>
              </a:spcBef>
            </a:pPr>
            <a:r>
              <a:rPr sz="1400" spc="-18">
                <a:solidFill>
                  <a:srgbClr val="242424"/>
                </a:solidFill>
                <a:latin typeface="Lucida Sans"/>
                <a:cs typeface="Lucida Sans"/>
              </a:rPr>
              <a:t>Students</a:t>
            </a:r>
            <a:r>
              <a:rPr sz="1400" spc="-53">
                <a:solidFill>
                  <a:srgbClr val="242424"/>
                </a:solidFill>
                <a:latin typeface="Lucida Sans"/>
                <a:cs typeface="Lucida Sans"/>
              </a:rPr>
              <a:t> </a:t>
            </a:r>
            <a:r>
              <a:rPr sz="1400" spc="-9">
                <a:solidFill>
                  <a:srgbClr val="242424"/>
                </a:solidFill>
                <a:latin typeface="Lucida Sans"/>
                <a:cs typeface="Lucida Sans"/>
              </a:rPr>
              <a:t>who</a:t>
            </a:r>
            <a:r>
              <a:rPr sz="1400" spc="-53">
                <a:solidFill>
                  <a:srgbClr val="242424"/>
                </a:solidFill>
                <a:latin typeface="Lucida Sans"/>
                <a:cs typeface="Lucida Sans"/>
              </a:rPr>
              <a:t> </a:t>
            </a:r>
            <a:r>
              <a:rPr sz="1400" spc="-22">
                <a:solidFill>
                  <a:srgbClr val="242424"/>
                </a:solidFill>
                <a:latin typeface="Lucida Sans"/>
                <a:cs typeface="Lucida Sans"/>
              </a:rPr>
              <a:t>experienced</a:t>
            </a:r>
            <a:r>
              <a:rPr sz="1400" spc="-53">
                <a:solidFill>
                  <a:srgbClr val="242424"/>
                </a:solidFill>
                <a:latin typeface="Lucida Sans"/>
                <a:cs typeface="Lucida Sans"/>
              </a:rPr>
              <a:t> </a:t>
            </a:r>
            <a:r>
              <a:rPr sz="1400" spc="-35">
                <a:solidFill>
                  <a:srgbClr val="242424"/>
                </a:solidFill>
                <a:latin typeface="Lucida Sans"/>
                <a:cs typeface="Lucida Sans"/>
              </a:rPr>
              <a:t>sexual</a:t>
            </a:r>
            <a:r>
              <a:rPr sz="1400" spc="-49">
                <a:solidFill>
                  <a:srgbClr val="242424"/>
                </a:solidFill>
                <a:latin typeface="Lucida Sans"/>
                <a:cs typeface="Lucida Sans"/>
              </a:rPr>
              <a:t> </a:t>
            </a:r>
            <a:r>
              <a:rPr sz="1400" spc="-26">
                <a:solidFill>
                  <a:srgbClr val="242424"/>
                </a:solidFill>
                <a:latin typeface="Lucida Sans"/>
                <a:cs typeface="Lucida Sans"/>
              </a:rPr>
              <a:t>assault</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a:solidFill>
                  <a:srgbClr val="242424"/>
                </a:solidFill>
                <a:latin typeface="Lucida Sans"/>
                <a:cs typeface="Lucida Sans"/>
              </a:rPr>
              <a:t>rape</a:t>
            </a:r>
            <a:r>
              <a:rPr sz="1400" spc="-53">
                <a:solidFill>
                  <a:srgbClr val="242424"/>
                </a:solidFill>
                <a:latin typeface="Lucida Sans"/>
                <a:cs typeface="Lucida Sans"/>
              </a:rPr>
              <a:t> </a:t>
            </a:r>
            <a:r>
              <a:rPr sz="1400" spc="-35">
                <a:solidFill>
                  <a:srgbClr val="242424"/>
                </a:solidFill>
                <a:latin typeface="Lucida Sans"/>
                <a:cs typeface="Lucida Sans"/>
              </a:rPr>
              <a:t>in</a:t>
            </a:r>
            <a:r>
              <a:rPr sz="1400" spc="-49">
                <a:solidFill>
                  <a:srgbClr val="242424"/>
                </a:solidFill>
                <a:latin typeface="Lucida Sans"/>
                <a:cs typeface="Lucida Sans"/>
              </a:rPr>
              <a:t> </a:t>
            </a:r>
            <a:r>
              <a:rPr sz="1400" spc="-22">
                <a:solidFill>
                  <a:srgbClr val="242424"/>
                </a:solidFill>
                <a:latin typeface="Lucida Sans"/>
                <a:cs typeface="Lucida Sans"/>
              </a:rPr>
              <a:t>the past</a:t>
            </a:r>
            <a:r>
              <a:rPr sz="1400" spc="-53">
                <a:solidFill>
                  <a:srgbClr val="242424"/>
                </a:solidFill>
                <a:latin typeface="Lucida Sans"/>
                <a:cs typeface="Lucida Sans"/>
              </a:rPr>
              <a:t> </a:t>
            </a:r>
            <a:r>
              <a:rPr sz="1400">
                <a:solidFill>
                  <a:srgbClr val="242424"/>
                </a:solidFill>
                <a:latin typeface="Lucida Sans"/>
                <a:cs typeface="Lucida Sans"/>
              </a:rPr>
              <a:t>year</a:t>
            </a:r>
            <a:r>
              <a:rPr sz="1400" spc="-49">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26">
                <a:solidFill>
                  <a:srgbClr val="242424"/>
                </a:solidFill>
                <a:latin typeface="Lucida Sans"/>
                <a:cs typeface="Lucida Sans"/>
              </a:rPr>
              <a:t>asked</a:t>
            </a:r>
            <a:r>
              <a:rPr sz="1400" spc="-49">
                <a:solidFill>
                  <a:srgbClr val="242424"/>
                </a:solidFill>
                <a:latin typeface="Lucida Sans"/>
                <a:cs typeface="Lucida Sans"/>
              </a:rPr>
              <a:t> </a:t>
            </a:r>
            <a:r>
              <a:rPr sz="1400" spc="-44">
                <a:solidFill>
                  <a:srgbClr val="242424"/>
                </a:solidFill>
                <a:latin typeface="Lucida Sans"/>
                <a:cs typeface="Lucida Sans"/>
              </a:rPr>
              <a:t>if</a:t>
            </a:r>
            <a:r>
              <a:rPr sz="1400" spc="-49">
                <a:solidFill>
                  <a:srgbClr val="242424"/>
                </a:solidFill>
                <a:latin typeface="Lucida Sans"/>
                <a:cs typeface="Lucida Sans"/>
              </a:rPr>
              <a:t> </a:t>
            </a:r>
            <a:r>
              <a:rPr sz="1400" spc="-18">
                <a:solidFill>
                  <a:srgbClr val="242424"/>
                </a:solidFill>
                <a:latin typeface="Lucida Sans"/>
                <a:cs typeface="Lucida Sans"/>
              </a:rPr>
              <a:t>they</a:t>
            </a:r>
            <a:r>
              <a:rPr sz="1400" spc="-53">
                <a:solidFill>
                  <a:srgbClr val="242424"/>
                </a:solidFill>
                <a:latin typeface="Lucida Sans"/>
                <a:cs typeface="Lucida Sans"/>
              </a:rPr>
              <a:t> </a:t>
            </a:r>
            <a:r>
              <a:rPr sz="1400" spc="-26">
                <a:solidFill>
                  <a:srgbClr val="242424"/>
                </a:solidFill>
                <a:latin typeface="Lucida Sans"/>
                <a:cs typeface="Lucida Sans"/>
              </a:rPr>
              <a:t>told</a:t>
            </a:r>
            <a:r>
              <a:rPr sz="1400" spc="-49">
                <a:solidFill>
                  <a:srgbClr val="242424"/>
                </a:solidFill>
                <a:latin typeface="Lucida Sans"/>
                <a:cs typeface="Lucida Sans"/>
              </a:rPr>
              <a:t> </a:t>
            </a:r>
            <a:r>
              <a:rPr sz="1400" spc="-18">
                <a:solidFill>
                  <a:srgbClr val="242424"/>
                </a:solidFill>
                <a:latin typeface="Lucida Sans"/>
                <a:cs typeface="Lucida Sans"/>
              </a:rPr>
              <a:t>someone</a:t>
            </a:r>
            <a:r>
              <a:rPr sz="1400" spc="-49">
                <a:solidFill>
                  <a:srgbClr val="242424"/>
                </a:solidFill>
                <a:latin typeface="Lucida Sans"/>
                <a:cs typeface="Lucida Sans"/>
              </a:rPr>
              <a:t> </a:t>
            </a:r>
            <a:r>
              <a:rPr sz="1400" spc="-18">
                <a:solidFill>
                  <a:srgbClr val="242424"/>
                </a:solidFill>
                <a:latin typeface="Lucida Sans"/>
                <a:cs typeface="Lucida Sans"/>
              </a:rPr>
              <a:t>about</a:t>
            </a:r>
            <a:r>
              <a:rPr sz="1400" spc="-53">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incident.</a:t>
            </a:r>
            <a:endParaRPr sz="1400">
              <a:latin typeface="Lucida Sans"/>
              <a:cs typeface="Lucida Sans"/>
            </a:endParaRPr>
          </a:p>
        </p:txBody>
      </p:sp>
      <p:sp>
        <p:nvSpPr>
          <p:cNvPr id="6" name="object 6"/>
          <p:cNvSpPr txBox="1"/>
          <p:nvPr/>
        </p:nvSpPr>
        <p:spPr>
          <a:xfrm>
            <a:off x="833343" y="2565587"/>
            <a:ext cx="5465849" cy="1729158"/>
          </a:xfrm>
          <a:prstGeom prst="rect">
            <a:avLst/>
          </a:prstGeom>
        </p:spPr>
        <p:txBody>
          <a:bodyPr vert="horz" wrap="square" lIns="0" tIns="11206" rIns="0" bIns="0" rtlCol="0">
            <a:spAutoFit/>
          </a:bodyPr>
          <a:lstStyle/>
          <a:p>
            <a:pPr marL="11206" marR="4483" algn="just">
              <a:lnSpc>
                <a:spcPct val="120800"/>
              </a:lnSpc>
              <a:spcBef>
                <a:spcPts val="88"/>
              </a:spcBef>
            </a:pPr>
            <a:r>
              <a:rPr sz="1400" spc="-9">
                <a:solidFill>
                  <a:srgbClr val="242424"/>
                </a:solidFill>
                <a:latin typeface="Lucida Sans"/>
                <a:cs typeface="Lucida Sans"/>
              </a:rPr>
              <a:t>While</a:t>
            </a:r>
            <a:r>
              <a:rPr sz="1400" spc="-49">
                <a:solidFill>
                  <a:srgbClr val="242424"/>
                </a:solidFill>
                <a:latin typeface="Lucida Sans"/>
                <a:cs typeface="Lucida Sans"/>
              </a:rPr>
              <a:t> </a:t>
            </a:r>
            <a:r>
              <a:rPr sz="1400" spc="-26">
                <a:solidFill>
                  <a:srgbClr val="242424"/>
                </a:solidFill>
                <a:latin typeface="Lucida Sans"/>
                <a:cs typeface="Lucida Sans"/>
              </a:rPr>
              <a:t>most</a:t>
            </a:r>
            <a:r>
              <a:rPr sz="1400" spc="-44">
                <a:solidFill>
                  <a:srgbClr val="242424"/>
                </a:solidFill>
                <a:latin typeface="Lucida Sans"/>
                <a:cs typeface="Lucida Sans"/>
              </a:rPr>
              <a:t> </a:t>
            </a:r>
            <a:r>
              <a:rPr sz="1400" spc="-26">
                <a:solidFill>
                  <a:srgbClr val="242424"/>
                </a:solidFill>
                <a:latin typeface="Lucida Sans"/>
                <a:cs typeface="Lucida Sans"/>
              </a:rPr>
              <a:t>students</a:t>
            </a:r>
            <a:r>
              <a:rPr sz="1400" spc="-53">
                <a:solidFill>
                  <a:srgbClr val="242424"/>
                </a:solidFill>
                <a:latin typeface="Lucida Sans"/>
                <a:cs typeface="Lucida Sans"/>
              </a:rPr>
              <a:t> </a:t>
            </a:r>
            <a:r>
              <a:rPr sz="1400" spc="-26">
                <a:latin typeface="Lucida Sans"/>
                <a:cs typeface="Lucida Sans"/>
              </a:rPr>
              <a:t>told</a:t>
            </a:r>
            <a:r>
              <a:rPr sz="1400" spc="-44">
                <a:latin typeface="Lucida Sans"/>
                <a:cs typeface="Lucida Sans"/>
              </a:rPr>
              <a:t> </a:t>
            </a:r>
            <a:r>
              <a:rPr sz="1400">
                <a:latin typeface="Lucida Sans"/>
                <a:cs typeface="Lucida Sans"/>
              </a:rPr>
              <a:t>a</a:t>
            </a:r>
            <a:r>
              <a:rPr sz="1400" spc="-44">
                <a:latin typeface="Lucida Sans"/>
                <a:cs typeface="Lucida Sans"/>
              </a:rPr>
              <a:t> </a:t>
            </a:r>
            <a:r>
              <a:rPr sz="1400" spc="-26">
                <a:latin typeface="Lucida Sans"/>
                <a:cs typeface="Lucida Sans"/>
              </a:rPr>
              <a:t>friend,</a:t>
            </a:r>
            <a:r>
              <a:rPr sz="1400" spc="-44">
                <a:latin typeface="Lucida Sans"/>
                <a:cs typeface="Lucida Sans"/>
              </a:rPr>
              <a:t> </a:t>
            </a:r>
            <a:r>
              <a:rPr sz="1400" spc="-22">
                <a:latin typeface="Lucida Sans"/>
                <a:cs typeface="Lucida Sans"/>
              </a:rPr>
              <a:t>roommate,</a:t>
            </a:r>
            <a:r>
              <a:rPr sz="1400" spc="-44">
                <a:latin typeface="Lucida Sans"/>
                <a:cs typeface="Lucida Sans"/>
              </a:rPr>
              <a:t> </a:t>
            </a:r>
            <a:r>
              <a:rPr sz="1400">
                <a:latin typeface="Lucida Sans"/>
                <a:cs typeface="Lucida Sans"/>
              </a:rPr>
              <a:t>or</a:t>
            </a:r>
            <a:r>
              <a:rPr sz="1400" spc="-44">
                <a:latin typeface="Lucida Sans"/>
                <a:cs typeface="Lucida Sans"/>
              </a:rPr>
              <a:t> </a:t>
            </a:r>
            <a:r>
              <a:rPr sz="1400" spc="-9">
                <a:latin typeface="Lucida Sans"/>
                <a:cs typeface="Lucida Sans"/>
              </a:rPr>
              <a:t>family member</a:t>
            </a:r>
            <a:r>
              <a:rPr sz="1400" spc="-49">
                <a:latin typeface="Lucida Sans"/>
                <a:cs typeface="Lucida Sans"/>
              </a:rPr>
              <a:t> </a:t>
            </a:r>
            <a:r>
              <a:rPr sz="1400" spc="-26">
                <a:latin typeface="Lucida Sans"/>
                <a:cs typeface="Lucida Sans"/>
              </a:rPr>
              <a:t>(56%</a:t>
            </a:r>
            <a:r>
              <a:rPr sz="1400" spc="-26">
                <a:solidFill>
                  <a:srgbClr val="242424"/>
                </a:solidFill>
                <a:latin typeface="Lucida Sans"/>
                <a:cs typeface="Lucida Sans"/>
              </a:rPr>
              <a:t>),</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26">
                <a:solidFill>
                  <a:srgbClr val="242424"/>
                </a:solidFill>
                <a:latin typeface="Lucida Sans"/>
                <a:cs typeface="Lucida Sans"/>
              </a:rPr>
              <a:t>majority</a:t>
            </a:r>
            <a:r>
              <a:rPr sz="1400" spc="-44">
                <a:solidFill>
                  <a:srgbClr val="242424"/>
                </a:solidFill>
                <a:latin typeface="Lucida Sans"/>
                <a:cs typeface="Lucida Sans"/>
              </a:rPr>
              <a:t> </a:t>
            </a:r>
            <a:r>
              <a:rPr sz="1400" spc="-31">
                <a:solidFill>
                  <a:srgbClr val="242424"/>
                </a:solidFill>
                <a:latin typeface="Lucida Sans"/>
                <a:cs typeface="Lucida Sans"/>
              </a:rPr>
              <a:t>did</a:t>
            </a:r>
            <a:r>
              <a:rPr sz="1400" spc="-49">
                <a:solidFill>
                  <a:srgbClr val="242424"/>
                </a:solidFill>
                <a:latin typeface="Lucida Sans"/>
                <a:cs typeface="Lucida Sans"/>
              </a:rPr>
              <a:t> </a:t>
            </a:r>
            <a:r>
              <a:rPr sz="1400" spc="-18">
                <a:solidFill>
                  <a:srgbClr val="242424"/>
                </a:solidFill>
                <a:latin typeface="Lucida Sans"/>
                <a:cs typeface="Lucida Sans"/>
              </a:rPr>
              <a:t>not</a:t>
            </a:r>
            <a:r>
              <a:rPr sz="1400" spc="-49">
                <a:solidFill>
                  <a:srgbClr val="242424"/>
                </a:solidFill>
                <a:latin typeface="Lucida Sans"/>
                <a:cs typeface="Lucida Sans"/>
              </a:rPr>
              <a:t> </a:t>
            </a:r>
            <a:r>
              <a:rPr sz="1400" spc="-9">
                <a:solidFill>
                  <a:srgbClr val="242424"/>
                </a:solidFill>
                <a:latin typeface="Lucida Sans"/>
                <a:cs typeface="Lucida Sans"/>
              </a:rPr>
              <a:t>report</a:t>
            </a:r>
            <a:r>
              <a:rPr sz="1400" spc="-44">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26">
                <a:solidFill>
                  <a:srgbClr val="242424"/>
                </a:solidFill>
                <a:latin typeface="Lucida Sans"/>
                <a:cs typeface="Lucida Sans"/>
              </a:rPr>
              <a:t>incident</a:t>
            </a:r>
            <a:r>
              <a:rPr sz="1400" spc="-49">
                <a:solidFill>
                  <a:srgbClr val="242424"/>
                </a:solidFill>
                <a:latin typeface="Lucida Sans"/>
                <a:cs typeface="Lucida Sans"/>
              </a:rPr>
              <a:t> </a:t>
            </a:r>
            <a:r>
              <a:rPr sz="1400" spc="-22">
                <a:solidFill>
                  <a:srgbClr val="242424"/>
                </a:solidFill>
                <a:latin typeface="Lucida Sans"/>
                <a:cs typeface="Lucida Sans"/>
              </a:rPr>
              <a:t>to </a:t>
            </a:r>
            <a:r>
              <a:rPr sz="1400" spc="-9">
                <a:solidFill>
                  <a:srgbClr val="242424"/>
                </a:solidFill>
                <a:latin typeface="Lucida Sans"/>
                <a:cs typeface="Lucida Sans"/>
              </a:rPr>
              <a:t>the</a:t>
            </a:r>
            <a:r>
              <a:rPr sz="1400" spc="-71">
                <a:solidFill>
                  <a:srgbClr val="242424"/>
                </a:solidFill>
                <a:latin typeface="Lucida Sans"/>
                <a:cs typeface="Lucida Sans"/>
              </a:rPr>
              <a:t> </a:t>
            </a:r>
            <a:r>
              <a:rPr sz="1400" spc="-9">
                <a:solidFill>
                  <a:srgbClr val="242424"/>
                </a:solidFill>
                <a:latin typeface="Lucida Sans"/>
                <a:cs typeface="Lucida Sans"/>
              </a:rPr>
              <a:t>school.</a:t>
            </a:r>
            <a:endParaRPr sz="1400">
              <a:latin typeface="Lucida Sans"/>
              <a:cs typeface="Lucida Sans"/>
            </a:endParaRPr>
          </a:p>
          <a:p>
            <a:pPr marL="262792" indent="-150727">
              <a:spcBef>
                <a:spcPts val="794"/>
              </a:spcBef>
              <a:buClr>
                <a:srgbClr val="004C97"/>
              </a:buClr>
              <a:buChar char="•"/>
              <a:tabLst>
                <a:tab pos="262792" algn="l"/>
              </a:tabLst>
            </a:pPr>
            <a:r>
              <a:rPr sz="1400" spc="-110">
                <a:solidFill>
                  <a:srgbClr val="2C88B0"/>
                </a:solidFill>
                <a:latin typeface="Arial Black"/>
                <a:cs typeface="Arial Black"/>
              </a:rPr>
              <a:t>9%</a:t>
            </a:r>
            <a:r>
              <a:rPr sz="1400" spc="-71">
                <a:solidFill>
                  <a:srgbClr val="2C88B0"/>
                </a:solidFill>
                <a:latin typeface="Arial Black"/>
                <a:cs typeface="Arial Black"/>
              </a:rPr>
              <a:t> </a:t>
            </a:r>
            <a:r>
              <a:rPr sz="1400" spc="-22">
                <a:solidFill>
                  <a:srgbClr val="242424"/>
                </a:solidFill>
                <a:latin typeface="Lucida Sans"/>
                <a:cs typeface="Lucida Sans"/>
              </a:rPr>
              <a:t>contacted</a:t>
            </a:r>
            <a:r>
              <a:rPr sz="1400" spc="-53">
                <a:solidFill>
                  <a:srgbClr val="242424"/>
                </a:solidFill>
                <a:latin typeface="Lucida Sans"/>
                <a:cs typeface="Lucida Sans"/>
              </a:rPr>
              <a:t> </a:t>
            </a:r>
            <a:r>
              <a:rPr sz="1400" spc="-9">
                <a:solidFill>
                  <a:srgbClr val="242424"/>
                </a:solidFill>
                <a:latin typeface="Lucida Sans"/>
                <a:cs typeface="Lucida Sans"/>
              </a:rPr>
              <a:t>another</a:t>
            </a:r>
            <a:r>
              <a:rPr sz="1400" spc="-53">
                <a:solidFill>
                  <a:srgbClr val="242424"/>
                </a:solidFill>
                <a:latin typeface="Lucida Sans"/>
                <a:cs typeface="Lucida Sans"/>
              </a:rPr>
              <a:t> </a:t>
            </a:r>
            <a:r>
              <a:rPr sz="1400" spc="-22">
                <a:solidFill>
                  <a:srgbClr val="242424"/>
                </a:solidFill>
                <a:latin typeface="Lucida Sans"/>
                <a:cs typeface="Lucida Sans"/>
              </a:rPr>
              <a:t>campus</a:t>
            </a:r>
            <a:r>
              <a:rPr sz="1400" spc="-49">
                <a:solidFill>
                  <a:srgbClr val="242424"/>
                </a:solidFill>
                <a:latin typeface="Lucida Sans"/>
                <a:cs typeface="Lucida Sans"/>
              </a:rPr>
              <a:t> </a:t>
            </a:r>
            <a:r>
              <a:rPr sz="1400" spc="-9">
                <a:solidFill>
                  <a:srgbClr val="242424"/>
                </a:solidFill>
                <a:latin typeface="Lucida Sans"/>
                <a:cs typeface="Lucida Sans"/>
              </a:rPr>
              <a:t>employee</a:t>
            </a:r>
            <a:endParaRPr sz="1400">
              <a:latin typeface="Lucida Sans"/>
              <a:cs typeface="Lucida Sans"/>
            </a:endParaRPr>
          </a:p>
          <a:p>
            <a:pPr marL="262792" indent="-150727">
              <a:spcBef>
                <a:spcPts val="794"/>
              </a:spcBef>
              <a:buClr>
                <a:srgbClr val="004C97"/>
              </a:buClr>
              <a:buChar char="•"/>
              <a:tabLst>
                <a:tab pos="262792" algn="l"/>
              </a:tabLst>
            </a:pPr>
            <a:r>
              <a:rPr sz="1400" spc="-110">
                <a:solidFill>
                  <a:srgbClr val="2C88B0"/>
                </a:solidFill>
                <a:latin typeface="Arial Black"/>
                <a:cs typeface="Arial Black"/>
              </a:rPr>
              <a:t>8%</a:t>
            </a:r>
            <a:r>
              <a:rPr sz="1400" spc="-57">
                <a:solidFill>
                  <a:srgbClr val="2C88B0"/>
                </a:solidFill>
                <a:latin typeface="Arial Black"/>
                <a:cs typeface="Arial Black"/>
              </a:rPr>
              <a:t> </a:t>
            </a:r>
            <a:r>
              <a:rPr sz="1400" spc="-22">
                <a:solidFill>
                  <a:srgbClr val="242424"/>
                </a:solidFill>
                <a:latin typeface="Lucida Sans"/>
                <a:cs typeface="Lucida Sans"/>
              </a:rPr>
              <a:t>contacted</a:t>
            </a:r>
            <a:r>
              <a:rPr sz="1400" spc="-35">
                <a:solidFill>
                  <a:srgbClr val="242424"/>
                </a:solidFill>
                <a:latin typeface="Lucida Sans"/>
                <a:cs typeface="Lucida Sans"/>
              </a:rPr>
              <a:t> </a:t>
            </a:r>
            <a:r>
              <a:rPr sz="1400" spc="-18">
                <a:solidFill>
                  <a:srgbClr val="242424"/>
                </a:solidFill>
                <a:latin typeface="Lucida Sans"/>
                <a:cs typeface="Lucida Sans"/>
              </a:rPr>
              <a:t>Student</a:t>
            </a:r>
            <a:r>
              <a:rPr sz="1400" spc="-35">
                <a:solidFill>
                  <a:srgbClr val="242424"/>
                </a:solidFill>
                <a:latin typeface="Lucida Sans"/>
                <a:cs typeface="Lucida Sans"/>
              </a:rPr>
              <a:t> </a:t>
            </a:r>
            <a:r>
              <a:rPr sz="1400" spc="-18">
                <a:solidFill>
                  <a:srgbClr val="242424"/>
                </a:solidFill>
                <a:latin typeface="Lucida Sans"/>
                <a:cs typeface="Lucida Sans"/>
              </a:rPr>
              <a:t>Health</a:t>
            </a:r>
            <a:r>
              <a:rPr sz="1400" spc="-35">
                <a:solidFill>
                  <a:srgbClr val="242424"/>
                </a:solidFill>
                <a:latin typeface="Lucida Sans"/>
                <a:cs typeface="Lucida Sans"/>
              </a:rPr>
              <a:t> </a:t>
            </a:r>
            <a:r>
              <a:rPr sz="1400">
                <a:solidFill>
                  <a:srgbClr val="242424"/>
                </a:solidFill>
                <a:latin typeface="Lucida Sans"/>
                <a:cs typeface="Lucida Sans"/>
              </a:rPr>
              <a:t>&amp;</a:t>
            </a:r>
            <a:r>
              <a:rPr sz="1400" spc="-35">
                <a:solidFill>
                  <a:srgbClr val="242424"/>
                </a:solidFill>
                <a:latin typeface="Lucida Sans"/>
                <a:cs typeface="Lucida Sans"/>
              </a:rPr>
              <a:t> Counseling </a:t>
            </a:r>
            <a:r>
              <a:rPr sz="1400" spc="-9">
                <a:solidFill>
                  <a:srgbClr val="242424"/>
                </a:solidFill>
                <a:latin typeface="Lucida Sans"/>
                <a:cs typeface="Lucida Sans"/>
              </a:rPr>
              <a:t>(SHAC)</a:t>
            </a:r>
            <a:endParaRPr sz="1400">
              <a:latin typeface="Lucida Sans"/>
              <a:cs typeface="Lucida Sans"/>
            </a:endParaRPr>
          </a:p>
          <a:p>
            <a:pPr marL="263352" marR="341798" indent="-151287">
              <a:lnSpc>
                <a:spcPct val="120800"/>
              </a:lnSpc>
              <a:spcBef>
                <a:spcPts val="529"/>
              </a:spcBef>
              <a:buClr>
                <a:srgbClr val="004C97"/>
              </a:buClr>
              <a:buChar char="•"/>
              <a:tabLst>
                <a:tab pos="263352" algn="l"/>
              </a:tabLst>
            </a:pPr>
            <a:r>
              <a:rPr sz="1400" spc="-110">
                <a:solidFill>
                  <a:srgbClr val="2C88B0"/>
                </a:solidFill>
                <a:latin typeface="Arial Black"/>
                <a:cs typeface="Arial Black"/>
              </a:rPr>
              <a:t>5%</a:t>
            </a:r>
            <a:r>
              <a:rPr sz="1400" spc="-62">
                <a:solidFill>
                  <a:srgbClr val="2C88B0"/>
                </a:solidFill>
                <a:latin typeface="Arial Black"/>
                <a:cs typeface="Arial Black"/>
              </a:rPr>
              <a:t> </a:t>
            </a:r>
            <a:r>
              <a:rPr sz="1400" spc="-22">
                <a:latin typeface="Lucida Sans"/>
                <a:cs typeface="Lucida Sans"/>
              </a:rPr>
              <a:t>contacted</a:t>
            </a:r>
            <a:r>
              <a:rPr sz="1400" spc="-40">
                <a:latin typeface="Lucida Sans"/>
                <a:cs typeface="Lucida Sans"/>
              </a:rPr>
              <a:t> </a:t>
            </a:r>
            <a:r>
              <a:rPr sz="1400" spc="-22">
                <a:latin typeface="Lucida Sans"/>
                <a:cs typeface="Lucida Sans"/>
              </a:rPr>
              <a:t>University</a:t>
            </a:r>
            <a:r>
              <a:rPr sz="1400" spc="-40">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40">
                <a:latin typeface="Lucida Sans"/>
                <a:cs typeface="Lucida Sans"/>
              </a:rPr>
              <a:t> </a:t>
            </a:r>
            <a:r>
              <a:rPr sz="1400" spc="-31">
                <a:latin typeface="Lucida Sans"/>
                <a:cs typeface="Lucida Sans"/>
              </a:rPr>
              <a:t>Mexico</a:t>
            </a:r>
            <a:r>
              <a:rPr sz="1400" spc="-40">
                <a:latin typeface="Lucida Sans"/>
                <a:cs typeface="Lucida Sans"/>
              </a:rPr>
              <a:t> </a:t>
            </a:r>
            <a:r>
              <a:rPr sz="1400" spc="-9">
                <a:latin typeface="Lucida Sans"/>
                <a:cs typeface="Lucida Sans"/>
              </a:rPr>
              <a:t>Police </a:t>
            </a:r>
            <a:r>
              <a:rPr sz="1400" spc="-18">
                <a:latin typeface="Lucida Sans"/>
                <a:cs typeface="Lucida Sans"/>
              </a:rPr>
              <a:t>Department</a:t>
            </a:r>
            <a:r>
              <a:rPr sz="1400" spc="4">
                <a:latin typeface="Lucida Sans"/>
                <a:cs typeface="Lucida Sans"/>
              </a:rPr>
              <a:t> </a:t>
            </a:r>
            <a:r>
              <a:rPr sz="1400" spc="-9">
                <a:latin typeface="Lucida Sans"/>
                <a:cs typeface="Lucida Sans"/>
              </a:rPr>
              <a:t>(UNMPD)</a:t>
            </a:r>
            <a:endParaRPr sz="1400">
              <a:latin typeface="Lucida Sans"/>
              <a:cs typeface="Lucida Sans"/>
            </a:endParaRPr>
          </a:p>
        </p:txBody>
      </p:sp>
      <p:grpSp>
        <p:nvGrpSpPr>
          <p:cNvPr id="7" name="object 7"/>
          <p:cNvGrpSpPr/>
          <p:nvPr/>
        </p:nvGrpSpPr>
        <p:grpSpPr>
          <a:xfrm>
            <a:off x="8082467" y="1104717"/>
            <a:ext cx="1941419" cy="4522694"/>
            <a:chOff x="7280529" y="1252012"/>
            <a:chExt cx="2200275" cy="5125720"/>
          </a:xfrm>
        </p:grpSpPr>
        <p:sp>
          <p:nvSpPr>
            <p:cNvPr id="8" name="object 8"/>
            <p:cNvSpPr/>
            <p:nvPr/>
          </p:nvSpPr>
          <p:spPr>
            <a:xfrm>
              <a:off x="7285291" y="1252012"/>
              <a:ext cx="0" cy="5125720"/>
            </a:xfrm>
            <a:custGeom>
              <a:avLst/>
              <a:gdLst/>
              <a:ahLst/>
              <a:cxnLst/>
              <a:rect l="l" t="t" r="r" b="b"/>
              <a:pathLst>
                <a:path h="5125720">
                  <a:moveTo>
                    <a:pt x="0" y="0"/>
                  </a:moveTo>
                  <a:lnTo>
                    <a:pt x="0" y="5125270"/>
                  </a:lnTo>
                </a:path>
              </a:pathLst>
            </a:custGeom>
            <a:ln w="9525">
              <a:solidFill>
                <a:srgbClr val="8A8A8A"/>
              </a:solidFill>
            </a:ln>
          </p:spPr>
          <p:txBody>
            <a:bodyPr wrap="square" lIns="0" tIns="0" rIns="0" bIns="0" rtlCol="0"/>
            <a:lstStyle/>
            <a:p>
              <a:endParaRPr sz="1588"/>
            </a:p>
          </p:txBody>
        </p:sp>
        <p:sp>
          <p:nvSpPr>
            <p:cNvPr id="9" name="object 9"/>
            <p:cNvSpPr/>
            <p:nvPr/>
          </p:nvSpPr>
          <p:spPr>
            <a:xfrm>
              <a:off x="7290042" y="1473885"/>
              <a:ext cx="2190750" cy="4672965"/>
            </a:xfrm>
            <a:custGeom>
              <a:avLst/>
              <a:gdLst/>
              <a:ahLst/>
              <a:cxnLst/>
              <a:rect l="l" t="t" r="r" b="b"/>
              <a:pathLst>
                <a:path w="2190750" h="4672965">
                  <a:moveTo>
                    <a:pt x="190500" y="3843959"/>
                  </a:moveTo>
                  <a:lnTo>
                    <a:pt x="0" y="3843959"/>
                  </a:lnTo>
                  <a:lnTo>
                    <a:pt x="0" y="4672762"/>
                  </a:lnTo>
                  <a:lnTo>
                    <a:pt x="190500" y="4672762"/>
                  </a:lnTo>
                  <a:lnTo>
                    <a:pt x="190500" y="3843959"/>
                  </a:lnTo>
                  <a:close/>
                </a:path>
                <a:path w="2190750" h="4672965">
                  <a:moveTo>
                    <a:pt x="295275" y="2562644"/>
                  </a:moveTo>
                  <a:lnTo>
                    <a:pt x="0" y="2562644"/>
                  </a:lnTo>
                  <a:lnTo>
                    <a:pt x="0" y="3391446"/>
                  </a:lnTo>
                  <a:lnTo>
                    <a:pt x="295275" y="3391446"/>
                  </a:lnTo>
                  <a:lnTo>
                    <a:pt x="295275" y="2562644"/>
                  </a:lnTo>
                  <a:close/>
                </a:path>
                <a:path w="2190750" h="4672965">
                  <a:moveTo>
                    <a:pt x="323850" y="1281328"/>
                  </a:moveTo>
                  <a:lnTo>
                    <a:pt x="0" y="1281328"/>
                  </a:lnTo>
                  <a:lnTo>
                    <a:pt x="0" y="2110130"/>
                  </a:lnTo>
                  <a:lnTo>
                    <a:pt x="323850" y="2110130"/>
                  </a:lnTo>
                  <a:lnTo>
                    <a:pt x="323850" y="1281328"/>
                  </a:lnTo>
                  <a:close/>
                </a:path>
                <a:path w="2190750" h="4672965">
                  <a:moveTo>
                    <a:pt x="2190750" y="0"/>
                  </a:moveTo>
                  <a:lnTo>
                    <a:pt x="0" y="0"/>
                  </a:lnTo>
                  <a:lnTo>
                    <a:pt x="0" y="828814"/>
                  </a:lnTo>
                  <a:lnTo>
                    <a:pt x="2190750" y="828814"/>
                  </a:lnTo>
                  <a:lnTo>
                    <a:pt x="2190750" y="0"/>
                  </a:lnTo>
                  <a:close/>
                </a:path>
              </a:pathLst>
            </a:custGeom>
            <a:solidFill>
              <a:srgbClr val="2D89B0"/>
            </a:solidFill>
          </p:spPr>
          <p:txBody>
            <a:bodyPr wrap="square" lIns="0" tIns="0" rIns="0" bIns="0" rtlCol="0"/>
            <a:lstStyle/>
            <a:p>
              <a:endParaRPr sz="1588"/>
            </a:p>
          </p:txBody>
        </p:sp>
      </p:grpSp>
      <p:sp>
        <p:nvSpPr>
          <p:cNvPr id="10" name="object 10"/>
          <p:cNvSpPr txBox="1"/>
          <p:nvPr/>
        </p:nvSpPr>
        <p:spPr>
          <a:xfrm>
            <a:off x="7484297" y="787098"/>
            <a:ext cx="2173381"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49">
                <a:solidFill>
                  <a:srgbClr val="585858"/>
                </a:solidFill>
                <a:latin typeface="Arial Black"/>
                <a:cs typeface="Arial Black"/>
              </a:rPr>
              <a:t> </a:t>
            </a:r>
            <a:r>
              <a:rPr sz="971" spc="-101">
                <a:solidFill>
                  <a:srgbClr val="585858"/>
                </a:solidFill>
                <a:latin typeface="Arial Black"/>
                <a:cs typeface="Arial Black"/>
              </a:rPr>
              <a:t>34</a:t>
            </a:r>
            <a:r>
              <a:rPr sz="971" spc="-49">
                <a:solidFill>
                  <a:srgbClr val="585858"/>
                </a:solidFill>
                <a:latin typeface="Arial Black"/>
                <a:cs typeface="Arial Black"/>
              </a:rPr>
              <a:t> </a:t>
            </a:r>
            <a:r>
              <a:rPr sz="971" spc="-57">
                <a:solidFill>
                  <a:srgbClr val="585858"/>
                </a:solidFill>
                <a:latin typeface="Arial Black"/>
                <a:cs typeface="Arial Black"/>
              </a:rPr>
              <a:t>Reporting</a:t>
            </a:r>
            <a:r>
              <a:rPr sz="971" spc="-44">
                <a:solidFill>
                  <a:srgbClr val="585858"/>
                </a:solidFill>
                <a:latin typeface="Arial Black"/>
                <a:cs typeface="Arial Black"/>
              </a:rPr>
              <a:t> </a:t>
            </a:r>
            <a:r>
              <a:rPr sz="971" spc="-31">
                <a:solidFill>
                  <a:srgbClr val="585858"/>
                </a:solidFill>
                <a:latin typeface="Arial Black"/>
                <a:cs typeface="Arial Black"/>
              </a:rPr>
              <a:t>of</a:t>
            </a:r>
            <a:r>
              <a:rPr sz="971" spc="-44">
                <a:solidFill>
                  <a:srgbClr val="585858"/>
                </a:solidFill>
                <a:latin typeface="Arial Black"/>
                <a:cs typeface="Arial Black"/>
              </a:rPr>
              <a:t> </a:t>
            </a:r>
            <a:r>
              <a:rPr sz="971" spc="-75">
                <a:solidFill>
                  <a:srgbClr val="585858"/>
                </a:solidFill>
                <a:latin typeface="Arial Black"/>
                <a:cs typeface="Arial Black"/>
              </a:rPr>
              <a:t>sexual</a:t>
            </a:r>
            <a:r>
              <a:rPr sz="971" spc="-49">
                <a:solidFill>
                  <a:srgbClr val="585858"/>
                </a:solidFill>
                <a:latin typeface="Arial Black"/>
                <a:cs typeface="Arial Black"/>
              </a:rPr>
              <a:t> </a:t>
            </a:r>
            <a:r>
              <a:rPr sz="971" spc="-44">
                <a:solidFill>
                  <a:srgbClr val="585858"/>
                </a:solidFill>
                <a:latin typeface="Arial Black"/>
                <a:cs typeface="Arial Black"/>
              </a:rPr>
              <a:t>violence</a:t>
            </a:r>
            <a:endParaRPr sz="971">
              <a:latin typeface="Arial Black"/>
              <a:cs typeface="Arial Black"/>
            </a:endParaRPr>
          </a:p>
        </p:txBody>
      </p:sp>
      <p:sp>
        <p:nvSpPr>
          <p:cNvPr id="11" name="object 11"/>
          <p:cNvSpPr txBox="1"/>
          <p:nvPr/>
        </p:nvSpPr>
        <p:spPr>
          <a:xfrm>
            <a:off x="10046298" y="158418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56%</a:t>
            </a:r>
            <a:endParaRPr sz="882">
              <a:latin typeface="Arial"/>
              <a:cs typeface="Arial"/>
            </a:endParaRPr>
          </a:p>
        </p:txBody>
      </p:sp>
      <p:sp>
        <p:nvSpPr>
          <p:cNvPr id="12" name="object 12"/>
          <p:cNvSpPr txBox="1"/>
          <p:nvPr/>
        </p:nvSpPr>
        <p:spPr>
          <a:xfrm>
            <a:off x="8399033" y="271055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13" name="object 13"/>
          <p:cNvSpPr txBox="1"/>
          <p:nvPr/>
        </p:nvSpPr>
        <p:spPr>
          <a:xfrm>
            <a:off x="8373820" y="384533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a:t>
            </a:r>
            <a:endParaRPr sz="882">
              <a:latin typeface="Arial"/>
              <a:cs typeface="Arial"/>
            </a:endParaRPr>
          </a:p>
        </p:txBody>
      </p:sp>
      <p:sp>
        <p:nvSpPr>
          <p:cNvPr id="14" name="object 14"/>
          <p:cNvSpPr txBox="1"/>
          <p:nvPr/>
        </p:nvSpPr>
        <p:spPr>
          <a:xfrm>
            <a:off x="8281371" y="4971705"/>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15" name="object 15"/>
          <p:cNvSpPr txBox="1"/>
          <p:nvPr/>
        </p:nvSpPr>
        <p:spPr>
          <a:xfrm>
            <a:off x="6975101" y="1512681"/>
            <a:ext cx="993401" cy="282800"/>
          </a:xfrm>
          <a:prstGeom prst="rect">
            <a:avLst/>
          </a:prstGeom>
        </p:spPr>
        <p:txBody>
          <a:bodyPr vert="horz" wrap="square" lIns="0" tIns="11206" rIns="0" bIns="0" rtlCol="0">
            <a:spAutoFit/>
          </a:bodyPr>
          <a:lstStyle/>
          <a:p>
            <a:pPr marR="4483" algn="r">
              <a:spcBef>
                <a:spcPts val="88"/>
              </a:spcBef>
            </a:pPr>
            <a:r>
              <a:rPr sz="882" spc="-26">
                <a:solidFill>
                  <a:srgbClr val="585858"/>
                </a:solidFill>
                <a:latin typeface="Lucida Sans"/>
                <a:cs typeface="Lucida Sans"/>
              </a:rPr>
              <a:t>Friend,</a:t>
            </a:r>
            <a:r>
              <a:rPr sz="882" spc="-22">
                <a:solidFill>
                  <a:srgbClr val="585858"/>
                </a:solidFill>
                <a:latin typeface="Lucida Sans"/>
                <a:cs typeface="Lucida Sans"/>
              </a:rPr>
              <a:t> </a:t>
            </a:r>
            <a:r>
              <a:rPr sz="882" spc="-9">
                <a:solidFill>
                  <a:srgbClr val="585858"/>
                </a:solidFill>
                <a:latin typeface="Lucida Sans"/>
                <a:cs typeface="Lucida Sans"/>
              </a:rPr>
              <a:t>roommate,</a:t>
            </a:r>
            <a:endParaRPr sz="882">
              <a:latin typeface="Lucida Sans"/>
              <a:cs typeface="Lucida Sans"/>
            </a:endParaRPr>
          </a:p>
          <a:p>
            <a:pPr marR="4483" algn="r"/>
            <a:r>
              <a:rPr sz="882" spc="-9">
                <a:solidFill>
                  <a:srgbClr val="585858"/>
                </a:solidFill>
                <a:latin typeface="Lucida Sans"/>
                <a:cs typeface="Lucida Sans"/>
              </a:rPr>
              <a:t>or</a:t>
            </a:r>
            <a:r>
              <a:rPr sz="882" spc="-57">
                <a:solidFill>
                  <a:srgbClr val="585858"/>
                </a:solidFill>
                <a:latin typeface="Lucida Sans"/>
                <a:cs typeface="Lucida Sans"/>
              </a:rPr>
              <a:t> </a:t>
            </a:r>
            <a:r>
              <a:rPr sz="882" spc="-9">
                <a:solidFill>
                  <a:srgbClr val="585858"/>
                </a:solidFill>
                <a:latin typeface="Lucida Sans"/>
                <a:cs typeface="Lucida Sans"/>
              </a:rPr>
              <a:t>family</a:t>
            </a:r>
            <a:endParaRPr sz="882">
              <a:latin typeface="Lucida Sans"/>
              <a:cs typeface="Lucida Sans"/>
            </a:endParaRPr>
          </a:p>
        </p:txBody>
      </p:sp>
      <p:sp>
        <p:nvSpPr>
          <p:cNvPr id="16" name="object 16"/>
          <p:cNvSpPr txBox="1"/>
          <p:nvPr/>
        </p:nvSpPr>
        <p:spPr>
          <a:xfrm>
            <a:off x="6978464" y="2714704"/>
            <a:ext cx="99004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Another</a:t>
            </a:r>
            <a:r>
              <a:rPr sz="882" spc="-13">
                <a:solidFill>
                  <a:srgbClr val="585858"/>
                </a:solidFill>
                <a:latin typeface="Lucida Sans"/>
                <a:cs typeface="Lucida Sans"/>
              </a:rPr>
              <a:t> </a:t>
            </a:r>
            <a:r>
              <a:rPr sz="882" spc="-9">
                <a:solidFill>
                  <a:srgbClr val="585858"/>
                </a:solidFill>
                <a:latin typeface="Lucida Sans"/>
                <a:cs typeface="Lucida Sans"/>
              </a:rPr>
              <a:t>employee</a:t>
            </a:r>
            <a:endParaRPr sz="882">
              <a:latin typeface="Lucida Sans"/>
              <a:cs typeface="Lucida Sans"/>
            </a:endParaRPr>
          </a:p>
        </p:txBody>
      </p:sp>
      <p:sp>
        <p:nvSpPr>
          <p:cNvPr id="17" name="object 17"/>
          <p:cNvSpPr txBox="1"/>
          <p:nvPr/>
        </p:nvSpPr>
        <p:spPr>
          <a:xfrm>
            <a:off x="6986196" y="3773829"/>
            <a:ext cx="983316" cy="282800"/>
          </a:xfrm>
          <a:prstGeom prst="rect">
            <a:avLst/>
          </a:prstGeom>
        </p:spPr>
        <p:txBody>
          <a:bodyPr vert="horz" wrap="square" lIns="0" tIns="11206" rIns="0" bIns="0" rtlCol="0">
            <a:spAutoFit/>
          </a:bodyPr>
          <a:lstStyle/>
          <a:p>
            <a:pPr marL="11206" marR="4483" indent="65558">
              <a:spcBef>
                <a:spcPts val="88"/>
              </a:spcBef>
            </a:pPr>
            <a:r>
              <a:rPr sz="882" spc="-9">
                <a:solidFill>
                  <a:srgbClr val="585858"/>
                </a:solidFill>
                <a:latin typeface="Lucida Sans"/>
                <a:cs typeface="Lucida Sans"/>
              </a:rPr>
              <a:t>Student</a:t>
            </a:r>
            <a:r>
              <a:rPr sz="882" spc="-40">
                <a:solidFill>
                  <a:srgbClr val="585858"/>
                </a:solidFill>
                <a:latin typeface="Lucida Sans"/>
                <a:cs typeface="Lucida Sans"/>
              </a:rPr>
              <a:t> </a:t>
            </a:r>
            <a:r>
              <a:rPr sz="882" spc="-18">
                <a:solidFill>
                  <a:srgbClr val="585858"/>
                </a:solidFill>
                <a:latin typeface="Lucida Sans"/>
                <a:cs typeface="Lucida Sans"/>
              </a:rPr>
              <a:t>Health</a:t>
            </a:r>
            <a:r>
              <a:rPr sz="882" spc="-35">
                <a:solidFill>
                  <a:srgbClr val="585858"/>
                </a:solidFill>
                <a:latin typeface="Lucida Sans"/>
                <a:cs typeface="Lucida Sans"/>
              </a:rPr>
              <a:t> </a:t>
            </a:r>
            <a:r>
              <a:rPr sz="882" spc="-44">
                <a:solidFill>
                  <a:srgbClr val="585858"/>
                </a:solidFill>
                <a:latin typeface="Lucida Sans"/>
                <a:cs typeface="Lucida Sans"/>
              </a:rPr>
              <a:t>&amp; </a:t>
            </a:r>
            <a:r>
              <a:rPr sz="882" spc="-31">
                <a:solidFill>
                  <a:srgbClr val="585858"/>
                </a:solidFill>
                <a:latin typeface="Lucida Sans"/>
                <a:cs typeface="Lucida Sans"/>
              </a:rPr>
              <a:t>Counseling</a:t>
            </a:r>
            <a:r>
              <a:rPr sz="882" spc="-18">
                <a:solidFill>
                  <a:srgbClr val="585858"/>
                </a:solidFill>
                <a:latin typeface="Lucida Sans"/>
                <a:cs typeface="Lucida Sans"/>
              </a:rPr>
              <a:t> </a:t>
            </a:r>
            <a:r>
              <a:rPr sz="882" spc="-31">
                <a:solidFill>
                  <a:srgbClr val="585858"/>
                </a:solidFill>
                <a:latin typeface="Lucida Sans"/>
                <a:cs typeface="Lucida Sans"/>
              </a:rPr>
              <a:t>(SHAC)</a:t>
            </a:r>
            <a:endParaRPr sz="882">
              <a:latin typeface="Lucida Sans"/>
              <a:cs typeface="Lucida Sans"/>
            </a:endParaRPr>
          </a:p>
        </p:txBody>
      </p:sp>
      <p:sp>
        <p:nvSpPr>
          <p:cNvPr id="18" name="object 18"/>
          <p:cNvSpPr txBox="1"/>
          <p:nvPr/>
        </p:nvSpPr>
        <p:spPr>
          <a:xfrm>
            <a:off x="7026535" y="4774115"/>
            <a:ext cx="942415" cy="554285"/>
          </a:xfrm>
          <a:prstGeom prst="rect">
            <a:avLst/>
          </a:prstGeom>
        </p:spPr>
        <p:txBody>
          <a:bodyPr vert="horz" wrap="square" lIns="0" tIns="11206" rIns="0" bIns="0" rtlCol="0">
            <a:spAutoFit/>
          </a:bodyPr>
          <a:lstStyle/>
          <a:p>
            <a:pPr marL="220768" marR="4483" indent="-210122" algn="r">
              <a:spcBef>
                <a:spcPts val="88"/>
              </a:spcBef>
            </a:pPr>
            <a:r>
              <a:rPr sz="882" spc="-22">
                <a:solidFill>
                  <a:srgbClr val="585858"/>
                </a:solidFill>
                <a:latin typeface="Lucida Sans"/>
                <a:cs typeface="Lucida Sans"/>
              </a:rPr>
              <a:t>University</a:t>
            </a:r>
            <a:r>
              <a:rPr sz="882" spc="-18">
                <a:solidFill>
                  <a:srgbClr val="585858"/>
                </a:solidFill>
                <a:latin typeface="Lucida Sans"/>
                <a:cs typeface="Lucida Sans"/>
              </a:rPr>
              <a:t> of </a:t>
            </a:r>
            <a:r>
              <a:rPr sz="882" spc="-22">
                <a:solidFill>
                  <a:srgbClr val="585858"/>
                </a:solidFill>
                <a:latin typeface="Lucida Sans"/>
                <a:cs typeface="Lucida Sans"/>
              </a:rPr>
              <a:t>New </a:t>
            </a:r>
            <a:r>
              <a:rPr sz="882" spc="-26">
                <a:solidFill>
                  <a:srgbClr val="585858"/>
                </a:solidFill>
                <a:latin typeface="Lucida Sans"/>
                <a:cs typeface="Lucida Sans"/>
              </a:rPr>
              <a:t>Mexico</a:t>
            </a:r>
            <a:r>
              <a:rPr sz="882" spc="-31">
                <a:solidFill>
                  <a:srgbClr val="585858"/>
                </a:solidFill>
                <a:latin typeface="Lucida Sans"/>
                <a:cs typeface="Lucida Sans"/>
              </a:rPr>
              <a:t> </a:t>
            </a:r>
            <a:r>
              <a:rPr sz="882" spc="-18">
                <a:solidFill>
                  <a:srgbClr val="585858"/>
                </a:solidFill>
                <a:latin typeface="Lucida Sans"/>
                <a:cs typeface="Lucida Sans"/>
              </a:rPr>
              <a:t>Police </a:t>
            </a:r>
            <a:r>
              <a:rPr sz="882" spc="-9">
                <a:solidFill>
                  <a:srgbClr val="585858"/>
                </a:solidFill>
                <a:latin typeface="Lucida Sans"/>
                <a:cs typeface="Lucida Sans"/>
              </a:rPr>
              <a:t>Department (UNMPD)</a:t>
            </a:r>
            <a:endParaRPr sz="882">
              <a:latin typeface="Lucida Sans"/>
              <a:cs typeface="Lucida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153904" y="1692775"/>
            <a:ext cx="0" cy="3615018"/>
          </a:xfrm>
          <a:custGeom>
            <a:avLst/>
            <a:gdLst/>
            <a:ahLst/>
            <a:cxnLst/>
            <a:rect l="l" t="t" r="r" b="b"/>
            <a:pathLst>
              <a:path h="4097020">
                <a:moveTo>
                  <a:pt x="0" y="0"/>
                </a:moveTo>
                <a:lnTo>
                  <a:pt x="0" y="4096836"/>
                </a:lnTo>
              </a:path>
            </a:pathLst>
          </a:custGeom>
          <a:ln w="9525">
            <a:solidFill>
              <a:srgbClr val="8A8A8A"/>
            </a:solidFill>
          </a:ln>
        </p:spPr>
        <p:txBody>
          <a:bodyPr wrap="square" lIns="0" tIns="0" rIns="0" bIns="0" rtlCol="0"/>
          <a:lstStyle/>
          <a:p>
            <a:endParaRPr sz="1588"/>
          </a:p>
        </p:txBody>
      </p:sp>
      <p:sp>
        <p:nvSpPr>
          <p:cNvPr id="3" name="object 3" descr="$PPTXTitle"/>
          <p:cNvSpPr txBox="1">
            <a:spLocks noGrp="1"/>
          </p:cNvSpPr>
          <p:nvPr>
            <p:ph type="title"/>
          </p:nvPr>
        </p:nvSpPr>
        <p:spPr>
          <a:xfrm>
            <a:off x="535119" y="750935"/>
            <a:ext cx="9278471" cy="391548"/>
          </a:xfrm>
          <a:prstGeom prst="rect">
            <a:avLst/>
          </a:prstGeom>
        </p:spPr>
        <p:txBody>
          <a:bodyPr vert="horz" wrap="square" lIns="0" tIns="11206" rIns="0" bIns="0" rtlCol="0" anchor="ctr">
            <a:spAutoFit/>
          </a:bodyPr>
          <a:lstStyle/>
          <a:p>
            <a:pPr marL="11206" marR="4483">
              <a:lnSpc>
                <a:spcPct val="108300"/>
              </a:lnSpc>
              <a:spcBef>
                <a:spcPts val="88"/>
              </a:spcBef>
            </a:pPr>
            <a:r>
              <a:rPr sz="2400" spc="-212">
                <a:solidFill>
                  <a:srgbClr val="063D5E"/>
                </a:solidFill>
                <a:latin typeface="Arial Black" panose="020B0A04020102020204" pitchFamily="34" charset="0"/>
              </a:rPr>
              <a:t>13%</a:t>
            </a:r>
            <a:r>
              <a:rPr sz="2400" spc="-141">
                <a:solidFill>
                  <a:srgbClr val="063D5E"/>
                </a:solidFill>
                <a:latin typeface="Arial Black" panose="020B0A04020102020204" pitchFamily="34" charset="0"/>
              </a:rPr>
              <a:t> </a:t>
            </a:r>
            <a:r>
              <a:rPr sz="2400" spc="-71">
                <a:solidFill>
                  <a:srgbClr val="063D5E"/>
                </a:solidFill>
                <a:latin typeface="Arial Black" panose="020B0A04020102020204" pitchFamily="34" charset="0"/>
              </a:rPr>
              <a:t>of</a:t>
            </a:r>
            <a:r>
              <a:rPr sz="2400" spc="-137">
                <a:solidFill>
                  <a:srgbClr val="063D5E"/>
                </a:solidFill>
                <a:latin typeface="Arial Black" panose="020B0A04020102020204" pitchFamily="34" charset="0"/>
              </a:rPr>
              <a:t> </a:t>
            </a:r>
            <a:r>
              <a:rPr sz="2400" spc="-128">
                <a:solidFill>
                  <a:srgbClr val="063D5E"/>
                </a:solidFill>
                <a:latin typeface="Arial Black" panose="020B0A04020102020204" pitchFamily="34" charset="0"/>
              </a:rPr>
              <a:t>Students</a:t>
            </a:r>
            <a:r>
              <a:rPr sz="2400" spc="-141">
                <a:solidFill>
                  <a:srgbClr val="063D5E"/>
                </a:solidFill>
                <a:latin typeface="Arial Black" panose="020B0A04020102020204" pitchFamily="34" charset="0"/>
              </a:rPr>
              <a:t> Experienced </a:t>
            </a:r>
            <a:r>
              <a:rPr sz="2400" spc="-84">
                <a:solidFill>
                  <a:srgbClr val="063D5E"/>
                </a:solidFill>
                <a:latin typeface="Arial Black" panose="020B0A04020102020204" pitchFamily="34" charset="0"/>
              </a:rPr>
              <a:t>Intimate</a:t>
            </a:r>
            <a:r>
              <a:rPr sz="2400" spc="-124">
                <a:solidFill>
                  <a:srgbClr val="063D5E"/>
                </a:solidFill>
                <a:latin typeface="Arial Black" panose="020B0A04020102020204" pitchFamily="34" charset="0"/>
              </a:rPr>
              <a:t> </a:t>
            </a:r>
            <a:r>
              <a:rPr sz="2400" spc="-84">
                <a:solidFill>
                  <a:srgbClr val="063D5E"/>
                </a:solidFill>
                <a:latin typeface="Arial Black" panose="020B0A04020102020204" pitchFamily="34" charset="0"/>
              </a:rPr>
              <a:t>Partner</a:t>
            </a:r>
            <a:r>
              <a:rPr sz="2400" spc="-124">
                <a:solidFill>
                  <a:srgbClr val="063D5E"/>
                </a:solidFill>
                <a:latin typeface="Arial Black" panose="020B0A04020102020204" pitchFamily="34" charset="0"/>
              </a:rPr>
              <a:t> </a:t>
            </a:r>
            <a:r>
              <a:rPr sz="2400" spc="-35">
                <a:solidFill>
                  <a:srgbClr val="063D5E"/>
                </a:solidFill>
                <a:latin typeface="Arial Black" panose="020B0A04020102020204" pitchFamily="34" charset="0"/>
              </a:rPr>
              <a:t>Violence</a:t>
            </a:r>
          </a:p>
        </p:txBody>
      </p:sp>
      <p:sp>
        <p:nvSpPr>
          <p:cNvPr id="4" name="object 4"/>
          <p:cNvSpPr txBox="1"/>
          <p:nvPr/>
        </p:nvSpPr>
        <p:spPr>
          <a:xfrm>
            <a:off x="535119" y="1378861"/>
            <a:ext cx="5702300" cy="1810141"/>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a:t>
            </a:r>
            <a:r>
              <a:rPr sz="1400" spc="-44">
                <a:solidFill>
                  <a:srgbClr val="242424"/>
                </a:solidFill>
                <a:latin typeface="Lucida Sans"/>
                <a:cs typeface="Lucida Sans"/>
              </a:rPr>
              <a:t> </a:t>
            </a:r>
            <a:r>
              <a:rPr sz="1400" spc="-18">
                <a:solidFill>
                  <a:srgbClr val="242424"/>
                </a:solidFill>
                <a:latin typeface="Lucida Sans"/>
                <a:cs typeface="Lucida Sans"/>
              </a:rPr>
              <a:t>survey</a:t>
            </a:r>
            <a:r>
              <a:rPr sz="1400" spc="-40">
                <a:solidFill>
                  <a:srgbClr val="242424"/>
                </a:solidFill>
                <a:latin typeface="Lucida Sans"/>
                <a:cs typeface="Lucida Sans"/>
              </a:rPr>
              <a:t> </a:t>
            </a:r>
            <a:r>
              <a:rPr sz="1400" spc="-26">
                <a:solidFill>
                  <a:srgbClr val="242424"/>
                </a:solidFill>
                <a:latin typeface="Lucida Sans"/>
                <a:cs typeface="Lucida Sans"/>
              </a:rPr>
              <a:t>asked</a:t>
            </a:r>
            <a:r>
              <a:rPr sz="1400" spc="-40">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18">
                <a:solidFill>
                  <a:srgbClr val="242424"/>
                </a:solidFill>
                <a:latin typeface="Lucida Sans"/>
                <a:cs typeface="Lucida Sans"/>
              </a:rPr>
              <a:t>about</a:t>
            </a:r>
            <a:r>
              <a:rPr sz="1400" spc="-40">
                <a:solidFill>
                  <a:srgbClr val="242424"/>
                </a:solidFill>
                <a:latin typeface="Lucida Sans"/>
                <a:cs typeface="Lucida Sans"/>
              </a:rPr>
              <a:t> </a:t>
            </a:r>
            <a:r>
              <a:rPr sz="1400" spc="-18">
                <a:solidFill>
                  <a:srgbClr val="242424"/>
                </a:solidFill>
                <a:latin typeface="Lucida Sans"/>
                <a:cs typeface="Lucida Sans"/>
              </a:rPr>
              <a:t>their</a:t>
            </a:r>
            <a:r>
              <a:rPr sz="1400" spc="-40">
                <a:solidFill>
                  <a:srgbClr val="242424"/>
                </a:solidFill>
                <a:latin typeface="Lucida Sans"/>
                <a:cs typeface="Lucida Sans"/>
              </a:rPr>
              <a:t> </a:t>
            </a:r>
            <a:r>
              <a:rPr sz="1400" spc="-26">
                <a:solidFill>
                  <a:srgbClr val="242424"/>
                </a:solidFill>
                <a:latin typeface="Lucida Sans"/>
                <a:cs typeface="Lucida Sans"/>
              </a:rPr>
              <a:t>experiences</a:t>
            </a:r>
            <a:r>
              <a:rPr sz="1400" spc="-44">
                <a:solidFill>
                  <a:srgbClr val="242424"/>
                </a:solidFill>
                <a:latin typeface="Lucida Sans"/>
                <a:cs typeface="Lucida Sans"/>
              </a:rPr>
              <a:t> </a:t>
            </a:r>
            <a:r>
              <a:rPr sz="1400" spc="-22">
                <a:solidFill>
                  <a:srgbClr val="242424"/>
                </a:solidFill>
                <a:latin typeface="Lucida Sans"/>
                <a:cs typeface="Lucida Sans"/>
              </a:rPr>
              <a:t>of intimate</a:t>
            </a:r>
            <a:r>
              <a:rPr sz="1400" spc="-44">
                <a:solidFill>
                  <a:srgbClr val="242424"/>
                </a:solidFill>
                <a:latin typeface="Lucida Sans"/>
                <a:cs typeface="Lucida Sans"/>
              </a:rPr>
              <a:t> </a:t>
            </a:r>
            <a:r>
              <a:rPr sz="1400" spc="-9">
                <a:solidFill>
                  <a:srgbClr val="242424"/>
                </a:solidFill>
                <a:latin typeface="Lucida Sans"/>
                <a:cs typeface="Lucida Sans"/>
              </a:rPr>
              <a:t>partner</a:t>
            </a:r>
            <a:r>
              <a:rPr sz="1400" spc="-44">
                <a:solidFill>
                  <a:srgbClr val="242424"/>
                </a:solidFill>
                <a:latin typeface="Lucida Sans"/>
                <a:cs typeface="Lucida Sans"/>
              </a:rPr>
              <a:t> </a:t>
            </a:r>
            <a:r>
              <a:rPr sz="1400" spc="-26">
                <a:solidFill>
                  <a:srgbClr val="242424"/>
                </a:solidFill>
                <a:latin typeface="Lucida Sans"/>
                <a:cs typeface="Lucida Sans"/>
              </a:rPr>
              <a:t>violence</a:t>
            </a:r>
            <a:r>
              <a:rPr sz="1400" spc="-44">
                <a:solidFill>
                  <a:srgbClr val="242424"/>
                </a:solidFill>
                <a:latin typeface="Lucida Sans"/>
                <a:cs typeface="Lucida Sans"/>
              </a:rPr>
              <a:t> </a:t>
            </a:r>
            <a:r>
              <a:rPr sz="1400" spc="-22">
                <a:solidFill>
                  <a:srgbClr val="242424"/>
                </a:solidFill>
                <a:latin typeface="Lucida Sans"/>
                <a:cs typeface="Lucida Sans"/>
              </a:rPr>
              <a:t>(IPV)</a:t>
            </a:r>
            <a:r>
              <a:rPr sz="1400" spc="-44">
                <a:solidFill>
                  <a:srgbClr val="242424"/>
                </a:solidFill>
                <a:latin typeface="Lucida Sans"/>
                <a:cs typeface="Lucida Sans"/>
              </a:rPr>
              <a:t> </a:t>
            </a:r>
            <a:r>
              <a:rPr sz="1400" spc="-35">
                <a:solidFill>
                  <a:srgbClr val="242424"/>
                </a:solidFill>
                <a:latin typeface="Lucida Sans"/>
                <a:cs typeface="Lucida Sans"/>
              </a:rPr>
              <a:t>in</a:t>
            </a:r>
            <a:r>
              <a:rPr sz="1400" spc="-44">
                <a:solidFill>
                  <a:srgbClr val="242424"/>
                </a:solidFill>
                <a:latin typeface="Lucida Sans"/>
                <a:cs typeface="Lucida Sans"/>
              </a:rPr>
              <a:t> </a:t>
            </a:r>
            <a:r>
              <a:rPr sz="1400" spc="-9">
                <a:solidFill>
                  <a:srgbClr val="242424"/>
                </a:solidFill>
                <a:latin typeface="Lucida Sans"/>
                <a:cs typeface="Lucida Sans"/>
              </a:rPr>
              <a:t>the</a:t>
            </a:r>
            <a:r>
              <a:rPr sz="1400" spc="-44">
                <a:solidFill>
                  <a:srgbClr val="242424"/>
                </a:solidFill>
                <a:latin typeface="Lucida Sans"/>
                <a:cs typeface="Lucida Sans"/>
              </a:rPr>
              <a:t> </a:t>
            </a:r>
            <a:r>
              <a:rPr sz="1400" spc="-22">
                <a:solidFill>
                  <a:srgbClr val="242424"/>
                </a:solidFill>
                <a:latin typeface="Lucida Sans"/>
                <a:cs typeface="Lucida Sans"/>
              </a:rPr>
              <a:t>past</a:t>
            </a:r>
            <a:r>
              <a:rPr sz="1400" spc="-44">
                <a:solidFill>
                  <a:srgbClr val="242424"/>
                </a:solidFill>
                <a:latin typeface="Lucida Sans"/>
                <a:cs typeface="Lucida Sans"/>
              </a:rPr>
              <a:t> </a:t>
            </a:r>
            <a:r>
              <a:rPr sz="1400" spc="-18">
                <a:solidFill>
                  <a:srgbClr val="242424"/>
                </a:solidFill>
                <a:latin typeface="Lucida Sans"/>
                <a:cs typeface="Lucida Sans"/>
              </a:rPr>
              <a:t>year.</a:t>
            </a:r>
            <a:r>
              <a:rPr sz="1400" spc="-44">
                <a:solidFill>
                  <a:srgbClr val="242424"/>
                </a:solidFill>
                <a:latin typeface="Lucida Sans"/>
                <a:cs typeface="Lucida Sans"/>
              </a:rPr>
              <a:t> </a:t>
            </a:r>
            <a:r>
              <a:rPr sz="1400" spc="-31">
                <a:solidFill>
                  <a:srgbClr val="242424"/>
                </a:solidFill>
                <a:latin typeface="Lucida Sans"/>
                <a:cs typeface="Lucida Sans"/>
              </a:rPr>
              <a:t>Overall,</a:t>
            </a:r>
            <a:r>
              <a:rPr sz="1400" spc="-71">
                <a:solidFill>
                  <a:srgbClr val="242424"/>
                </a:solidFill>
                <a:latin typeface="Lucida Sans"/>
                <a:cs typeface="Lucida Sans"/>
              </a:rPr>
              <a:t> </a:t>
            </a:r>
            <a:r>
              <a:rPr sz="1400" spc="-22">
                <a:solidFill>
                  <a:srgbClr val="242424"/>
                </a:solidFill>
                <a:latin typeface="Lucida Sans"/>
                <a:cs typeface="Lucida Sans"/>
              </a:rPr>
              <a:t>13% </a:t>
            </a:r>
            <a:r>
              <a:rPr sz="1400" spc="-26">
                <a:solidFill>
                  <a:srgbClr val="242424"/>
                </a:solidFill>
                <a:latin typeface="Lucida Sans"/>
                <a:cs typeface="Lucida Sans"/>
              </a:rPr>
              <a:t>of</a:t>
            </a:r>
            <a:r>
              <a:rPr sz="1400" spc="-31">
                <a:solidFill>
                  <a:srgbClr val="242424"/>
                </a:solidFill>
                <a:latin typeface="Lucida Sans"/>
                <a:cs typeface="Lucida Sans"/>
              </a:rPr>
              <a:t> </a:t>
            </a:r>
            <a:r>
              <a:rPr sz="1400" spc="-26">
                <a:solidFill>
                  <a:srgbClr val="242424"/>
                </a:solidFill>
                <a:latin typeface="Lucida Sans"/>
                <a:cs typeface="Lucida Sans"/>
              </a:rPr>
              <a:t>participants</a:t>
            </a:r>
            <a:r>
              <a:rPr sz="1400" spc="-31">
                <a:solidFill>
                  <a:srgbClr val="242424"/>
                </a:solidFill>
                <a:latin typeface="Lucida Sans"/>
                <a:cs typeface="Lucida Sans"/>
              </a:rPr>
              <a:t> </a:t>
            </a:r>
            <a:r>
              <a:rPr sz="1400" spc="-22">
                <a:solidFill>
                  <a:srgbClr val="242424"/>
                </a:solidFill>
                <a:latin typeface="Lucida Sans"/>
                <a:cs typeface="Lucida Sans"/>
              </a:rPr>
              <a:t>experienced</a:t>
            </a:r>
            <a:r>
              <a:rPr sz="1400" spc="-26">
                <a:solidFill>
                  <a:srgbClr val="242424"/>
                </a:solidFill>
                <a:latin typeface="Lucida Sans"/>
                <a:cs typeface="Lucida Sans"/>
              </a:rPr>
              <a:t> </a:t>
            </a:r>
            <a:r>
              <a:rPr sz="1400" spc="-18">
                <a:solidFill>
                  <a:srgbClr val="242424"/>
                </a:solidFill>
                <a:latin typeface="Lucida Sans"/>
                <a:cs typeface="Lucida Sans"/>
              </a:rPr>
              <a:t>IPV.</a:t>
            </a:r>
            <a:endParaRPr sz="1400">
              <a:latin typeface="Lucida Sans"/>
              <a:cs typeface="Lucida Sans"/>
            </a:endParaRPr>
          </a:p>
          <a:p>
            <a:pPr>
              <a:spcBef>
                <a:spcPts val="287"/>
              </a:spcBef>
            </a:pPr>
            <a:endParaRPr sz="1400">
              <a:latin typeface="Lucida Sans"/>
              <a:cs typeface="Lucida Sans"/>
            </a:endParaRPr>
          </a:p>
          <a:p>
            <a:pPr marL="11206" marR="372615">
              <a:lnSpc>
                <a:spcPct val="120800"/>
              </a:lnSpc>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40">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26">
                <a:solidFill>
                  <a:srgbClr val="242424"/>
                </a:solidFill>
                <a:latin typeface="Lucida Sans"/>
                <a:cs typeface="Lucida Sans"/>
              </a:rPr>
              <a:t>expressed</a:t>
            </a:r>
            <a:r>
              <a:rPr sz="1400" spc="-40">
                <a:solidFill>
                  <a:srgbClr val="242424"/>
                </a:solidFill>
                <a:latin typeface="Lucida Sans"/>
                <a:cs typeface="Lucida Sans"/>
              </a:rPr>
              <a:t> </a:t>
            </a:r>
            <a:r>
              <a:rPr sz="1400" spc="-18">
                <a:solidFill>
                  <a:srgbClr val="242424"/>
                </a:solidFill>
                <a:latin typeface="Lucida Sans"/>
                <a:cs typeface="Lucida Sans"/>
              </a:rPr>
              <a:t>that</a:t>
            </a:r>
            <a:r>
              <a:rPr sz="1400" spc="-35">
                <a:solidFill>
                  <a:srgbClr val="242424"/>
                </a:solidFill>
                <a:latin typeface="Lucida Sans"/>
                <a:cs typeface="Lucida Sans"/>
              </a:rPr>
              <a:t> </a:t>
            </a:r>
            <a:r>
              <a:rPr sz="1400" spc="-22">
                <a:solidFill>
                  <a:srgbClr val="242424"/>
                </a:solidFill>
                <a:latin typeface="Lucida Sans"/>
                <a:cs typeface="Lucida Sans"/>
              </a:rPr>
              <a:t>an intimate</a:t>
            </a:r>
            <a:r>
              <a:rPr sz="1400" spc="-35">
                <a:solidFill>
                  <a:srgbClr val="242424"/>
                </a:solidFill>
                <a:latin typeface="Lucida Sans"/>
                <a:cs typeface="Lucida Sans"/>
              </a:rPr>
              <a:t> </a:t>
            </a:r>
            <a:r>
              <a:rPr sz="1400" spc="-9">
                <a:solidFill>
                  <a:srgbClr val="242424"/>
                </a:solidFill>
                <a:latin typeface="Lucida Sans"/>
                <a:cs typeface="Lucida Sans"/>
              </a:rPr>
              <a:t>partner</a:t>
            </a:r>
            <a:r>
              <a:rPr sz="1400" spc="-49">
                <a:solidFill>
                  <a:srgbClr val="242424"/>
                </a:solidFill>
                <a:latin typeface="Lucida Sans"/>
                <a:cs typeface="Lucida Sans"/>
              </a:rPr>
              <a:t> </a:t>
            </a:r>
            <a:r>
              <a:rPr sz="1400" spc="-79">
                <a:solidFill>
                  <a:srgbClr val="2C88B0"/>
                </a:solidFill>
                <a:latin typeface="Arial Black"/>
                <a:cs typeface="Arial Black"/>
              </a:rPr>
              <a:t>called</a:t>
            </a:r>
            <a:r>
              <a:rPr sz="1400" spc="-53">
                <a:solidFill>
                  <a:srgbClr val="2C88B0"/>
                </a:solidFill>
                <a:latin typeface="Arial Black"/>
                <a:cs typeface="Arial Black"/>
              </a:rPr>
              <a:t> </a:t>
            </a:r>
            <a:r>
              <a:rPr sz="1400" spc="-44">
                <a:solidFill>
                  <a:srgbClr val="2C88B0"/>
                </a:solidFill>
                <a:latin typeface="Arial Black"/>
                <a:cs typeface="Arial Black"/>
              </a:rPr>
              <a:t>them</a:t>
            </a:r>
            <a:r>
              <a:rPr sz="1400" spc="-49">
                <a:solidFill>
                  <a:srgbClr val="2C88B0"/>
                </a:solidFill>
                <a:latin typeface="Arial Black"/>
                <a:cs typeface="Arial Black"/>
              </a:rPr>
              <a:t> </a:t>
            </a:r>
            <a:r>
              <a:rPr sz="1400" spc="-71">
                <a:solidFill>
                  <a:srgbClr val="2C88B0"/>
                </a:solidFill>
                <a:latin typeface="Arial Black"/>
                <a:cs typeface="Arial Black"/>
              </a:rPr>
              <a:t>names,</a:t>
            </a:r>
            <a:r>
              <a:rPr sz="1400" spc="-53">
                <a:solidFill>
                  <a:srgbClr val="2C88B0"/>
                </a:solidFill>
                <a:latin typeface="Arial Black"/>
                <a:cs typeface="Arial Black"/>
              </a:rPr>
              <a:t> insulted, </a:t>
            </a:r>
            <a:r>
              <a:rPr sz="1400" spc="-22">
                <a:solidFill>
                  <a:srgbClr val="2C88B0"/>
                </a:solidFill>
                <a:latin typeface="Arial Black"/>
                <a:cs typeface="Arial Black"/>
              </a:rPr>
              <a:t>or </a:t>
            </a:r>
            <a:r>
              <a:rPr sz="1400" spc="-44">
                <a:solidFill>
                  <a:srgbClr val="2C88B0"/>
                </a:solidFill>
                <a:latin typeface="Arial Black"/>
                <a:cs typeface="Arial Black"/>
              </a:rPr>
              <a:t>humiliated them</a:t>
            </a:r>
            <a:r>
              <a:rPr sz="1400" spc="-49">
                <a:solidFill>
                  <a:srgbClr val="2C88B0"/>
                </a:solidFill>
                <a:latin typeface="Arial Black"/>
                <a:cs typeface="Arial Black"/>
              </a:rPr>
              <a:t> </a:t>
            </a:r>
            <a:r>
              <a:rPr sz="1400" spc="-9">
                <a:solidFill>
                  <a:srgbClr val="2C88B0"/>
                </a:solidFill>
                <a:latin typeface="Arial Black"/>
                <a:cs typeface="Arial Black"/>
              </a:rPr>
              <a:t>(8%)</a:t>
            </a:r>
            <a:r>
              <a:rPr sz="1400" spc="-9">
                <a:solidFill>
                  <a:srgbClr val="242424"/>
                </a:solidFill>
                <a:latin typeface="Lucida Sans"/>
                <a:cs typeface="Lucida Sans"/>
              </a:rPr>
              <a:t>.</a:t>
            </a:r>
            <a:endParaRPr sz="1400">
              <a:latin typeface="Lucida Sans"/>
              <a:cs typeface="Lucida Sans"/>
            </a:endParaRPr>
          </a:p>
        </p:txBody>
      </p:sp>
      <p:sp>
        <p:nvSpPr>
          <p:cNvPr id="5" name="object 5"/>
          <p:cNvSpPr txBox="1"/>
          <p:nvPr/>
        </p:nvSpPr>
        <p:spPr>
          <a:xfrm>
            <a:off x="834586" y="3415858"/>
            <a:ext cx="4536477" cy="2238528"/>
          </a:xfrm>
          <a:prstGeom prst="rect">
            <a:avLst/>
          </a:prstGeom>
        </p:spPr>
        <p:txBody>
          <a:bodyPr vert="horz" wrap="square" lIns="0" tIns="11206" rIns="0" bIns="0" rtlCol="0">
            <a:spAutoFit/>
          </a:bodyPr>
          <a:lstStyle/>
          <a:p>
            <a:pPr marL="161934" marR="57713" indent="-151287">
              <a:lnSpc>
                <a:spcPct val="120800"/>
              </a:lnSpc>
              <a:spcBef>
                <a:spcPts val="88"/>
              </a:spcBef>
              <a:buClr>
                <a:srgbClr val="004C97"/>
              </a:buClr>
              <a:buChar char="•"/>
              <a:tabLst>
                <a:tab pos="161934" algn="l"/>
              </a:tabLst>
            </a:pPr>
            <a:r>
              <a:rPr sz="1400" spc="-110">
                <a:solidFill>
                  <a:srgbClr val="2C88B0"/>
                </a:solidFill>
                <a:latin typeface="Arial Black"/>
                <a:cs typeface="Arial Black"/>
              </a:rPr>
              <a:t>6%</a:t>
            </a:r>
            <a:r>
              <a:rPr sz="1400" spc="-66">
                <a:solidFill>
                  <a:srgbClr val="2C88B0"/>
                </a:solidFill>
                <a:latin typeface="Arial Black"/>
                <a:cs typeface="Arial Black"/>
              </a:rPr>
              <a:t> </a:t>
            </a:r>
            <a:r>
              <a:rPr sz="1400" spc="-26">
                <a:solidFill>
                  <a:srgbClr val="242424"/>
                </a:solidFill>
                <a:latin typeface="Lucida Sans"/>
                <a:cs typeface="Lucida Sans"/>
              </a:rPr>
              <a:t>indicated</a:t>
            </a:r>
            <a:r>
              <a:rPr sz="1400" spc="-44">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18">
                <a:solidFill>
                  <a:srgbClr val="242424"/>
                </a:solidFill>
                <a:latin typeface="Lucida Sans"/>
                <a:cs typeface="Lucida Sans"/>
              </a:rPr>
              <a:t>current</a:t>
            </a:r>
            <a:r>
              <a:rPr sz="1400" spc="-44">
                <a:solidFill>
                  <a:srgbClr val="242424"/>
                </a:solidFill>
                <a:latin typeface="Lucida Sans"/>
                <a:cs typeface="Lucida Sans"/>
              </a:rPr>
              <a:t> </a:t>
            </a:r>
            <a:r>
              <a:rPr sz="1400">
                <a:solidFill>
                  <a:srgbClr val="242424"/>
                </a:solidFill>
                <a:latin typeface="Lucida Sans"/>
                <a:cs typeface="Lucida Sans"/>
              </a:rPr>
              <a:t>or</a:t>
            </a:r>
            <a:r>
              <a:rPr sz="1400" spc="-44">
                <a:solidFill>
                  <a:srgbClr val="242424"/>
                </a:solidFill>
                <a:latin typeface="Lucida Sans"/>
                <a:cs typeface="Lucida Sans"/>
              </a:rPr>
              <a:t> </a:t>
            </a:r>
            <a:r>
              <a:rPr sz="1400" spc="-9">
                <a:solidFill>
                  <a:srgbClr val="242424"/>
                </a:solidFill>
                <a:latin typeface="Lucida Sans"/>
                <a:cs typeface="Lucida Sans"/>
              </a:rPr>
              <a:t>former</a:t>
            </a:r>
            <a:r>
              <a:rPr sz="1400" spc="-49">
                <a:solidFill>
                  <a:srgbClr val="242424"/>
                </a:solidFill>
                <a:latin typeface="Lucida Sans"/>
                <a:cs typeface="Lucida Sans"/>
              </a:rPr>
              <a:t> </a:t>
            </a:r>
            <a:r>
              <a:rPr sz="1400" spc="-9">
                <a:solidFill>
                  <a:srgbClr val="242424"/>
                </a:solidFill>
                <a:latin typeface="Lucida Sans"/>
                <a:cs typeface="Lucida Sans"/>
              </a:rPr>
              <a:t>partner</a:t>
            </a:r>
            <a:r>
              <a:rPr sz="1400" spc="-66">
                <a:solidFill>
                  <a:srgbClr val="242424"/>
                </a:solidFill>
                <a:latin typeface="Lucida Sans"/>
                <a:cs typeface="Lucida Sans"/>
              </a:rPr>
              <a:t> </a:t>
            </a:r>
            <a:r>
              <a:rPr sz="1400" spc="-26">
                <a:solidFill>
                  <a:srgbClr val="242424"/>
                </a:solidFill>
                <a:latin typeface="Lucida Sans"/>
                <a:cs typeface="Lucida Sans"/>
              </a:rPr>
              <a:t>controlled</a:t>
            </a:r>
            <a:r>
              <a:rPr sz="1400" spc="-44">
                <a:solidFill>
                  <a:srgbClr val="242424"/>
                </a:solidFill>
                <a:latin typeface="Lucida Sans"/>
                <a:cs typeface="Lucida Sans"/>
              </a:rPr>
              <a:t> </a:t>
            </a:r>
            <a:r>
              <a:rPr sz="1400" spc="-22">
                <a:solidFill>
                  <a:srgbClr val="242424"/>
                </a:solidFill>
                <a:latin typeface="Lucida Sans"/>
                <a:cs typeface="Lucida Sans"/>
              </a:rPr>
              <a:t>or </a:t>
            </a:r>
            <a:r>
              <a:rPr sz="1400" spc="-18">
                <a:solidFill>
                  <a:srgbClr val="242424"/>
                </a:solidFill>
                <a:latin typeface="Lucida Sans"/>
                <a:cs typeface="Lucida Sans"/>
              </a:rPr>
              <a:t>attempted</a:t>
            </a:r>
            <a:r>
              <a:rPr sz="1400" spc="-26">
                <a:solidFill>
                  <a:srgbClr val="242424"/>
                </a:solidFill>
                <a:latin typeface="Lucida Sans"/>
                <a:cs typeface="Lucida Sans"/>
              </a:rPr>
              <a:t> </a:t>
            </a:r>
            <a:r>
              <a:rPr sz="1400" spc="-18">
                <a:solidFill>
                  <a:srgbClr val="242424"/>
                </a:solidFill>
                <a:latin typeface="Lucida Sans"/>
                <a:cs typeface="Lucida Sans"/>
              </a:rPr>
              <a:t>to</a:t>
            </a:r>
            <a:r>
              <a:rPr sz="1400" spc="-26">
                <a:solidFill>
                  <a:srgbClr val="242424"/>
                </a:solidFill>
                <a:latin typeface="Lucida Sans"/>
                <a:cs typeface="Lucida Sans"/>
              </a:rPr>
              <a:t> control</a:t>
            </a:r>
            <a:r>
              <a:rPr sz="1400" spc="-22">
                <a:solidFill>
                  <a:srgbClr val="242424"/>
                </a:solidFill>
                <a:latin typeface="Lucida Sans"/>
                <a:cs typeface="Lucida Sans"/>
              </a:rPr>
              <a:t> </a:t>
            </a:r>
            <a:r>
              <a:rPr sz="1400" spc="-9">
                <a:solidFill>
                  <a:srgbClr val="242424"/>
                </a:solidFill>
                <a:latin typeface="Lucida Sans"/>
                <a:cs typeface="Lucida Sans"/>
              </a:rPr>
              <a:t>them</a:t>
            </a:r>
            <a:r>
              <a:rPr sz="1400" spc="-26">
                <a:solidFill>
                  <a:srgbClr val="242424"/>
                </a:solidFill>
                <a:latin typeface="Lucida Sans"/>
                <a:cs typeface="Lucida Sans"/>
              </a:rPr>
              <a:t> </a:t>
            </a:r>
            <a:r>
              <a:rPr sz="1400" spc="-40">
                <a:solidFill>
                  <a:srgbClr val="242424"/>
                </a:solidFill>
                <a:latin typeface="Lucida Sans"/>
                <a:cs typeface="Lucida Sans"/>
              </a:rPr>
              <a:t>physically,</a:t>
            </a:r>
            <a:r>
              <a:rPr sz="1400" spc="-22">
                <a:solidFill>
                  <a:srgbClr val="242424"/>
                </a:solidFill>
                <a:latin typeface="Lucida Sans"/>
                <a:cs typeface="Lucida Sans"/>
              </a:rPr>
              <a:t> </a:t>
            </a:r>
            <a:r>
              <a:rPr sz="1400" spc="-31">
                <a:solidFill>
                  <a:srgbClr val="242424"/>
                </a:solidFill>
                <a:latin typeface="Lucida Sans"/>
                <a:cs typeface="Lucida Sans"/>
              </a:rPr>
              <a:t>emotionally,</a:t>
            </a:r>
            <a:r>
              <a:rPr sz="1400" spc="-26">
                <a:solidFill>
                  <a:srgbClr val="242424"/>
                </a:solidFill>
                <a:latin typeface="Lucida Sans"/>
                <a:cs typeface="Lucida Sans"/>
              </a:rPr>
              <a:t> </a:t>
            </a:r>
            <a:r>
              <a:rPr sz="1400" spc="-22">
                <a:solidFill>
                  <a:srgbClr val="242424"/>
                </a:solidFill>
                <a:latin typeface="Lucida Sans"/>
                <a:cs typeface="Lucida Sans"/>
              </a:rPr>
              <a:t>or </a:t>
            </a:r>
            <a:r>
              <a:rPr sz="1400" spc="-9">
                <a:solidFill>
                  <a:srgbClr val="242424"/>
                </a:solidFill>
                <a:latin typeface="Lucida Sans"/>
                <a:cs typeface="Lucida Sans"/>
              </a:rPr>
              <a:t>financially</a:t>
            </a:r>
            <a:endParaRPr sz="1400">
              <a:latin typeface="Lucida Sans"/>
              <a:cs typeface="Lucida Sans"/>
            </a:endParaRPr>
          </a:p>
          <a:p>
            <a:pPr marL="161934" marR="260551" indent="-151287">
              <a:lnSpc>
                <a:spcPct val="120800"/>
              </a:lnSpc>
              <a:spcBef>
                <a:spcPts val="529"/>
              </a:spcBef>
              <a:buClr>
                <a:srgbClr val="004C97"/>
              </a:buClr>
              <a:buChar char="•"/>
              <a:tabLst>
                <a:tab pos="161934" algn="l"/>
              </a:tabLst>
            </a:pPr>
            <a:r>
              <a:rPr sz="1400" spc="-110">
                <a:solidFill>
                  <a:srgbClr val="2C88B0"/>
                </a:solidFill>
                <a:latin typeface="Arial Black"/>
                <a:cs typeface="Arial Black"/>
              </a:rPr>
              <a:t>4%</a:t>
            </a:r>
            <a:r>
              <a:rPr sz="1400" spc="-71">
                <a:solidFill>
                  <a:srgbClr val="2C88B0"/>
                </a:solidFill>
                <a:latin typeface="Arial Black"/>
                <a:cs typeface="Arial Black"/>
              </a:rPr>
              <a:t> </a:t>
            </a:r>
            <a:r>
              <a:rPr sz="1400" spc="-26">
                <a:solidFill>
                  <a:srgbClr val="242424"/>
                </a:solidFill>
                <a:latin typeface="Lucida Sans"/>
                <a:cs typeface="Lucida Sans"/>
              </a:rPr>
              <a:t>indicated</a:t>
            </a:r>
            <a:r>
              <a:rPr sz="1400" spc="-53">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18">
                <a:solidFill>
                  <a:srgbClr val="242424"/>
                </a:solidFill>
                <a:latin typeface="Lucida Sans"/>
                <a:cs typeface="Lucida Sans"/>
              </a:rPr>
              <a:t>current</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9">
                <a:solidFill>
                  <a:srgbClr val="242424"/>
                </a:solidFill>
                <a:latin typeface="Lucida Sans"/>
                <a:cs typeface="Lucida Sans"/>
              </a:rPr>
              <a:t>former</a:t>
            </a:r>
            <a:r>
              <a:rPr sz="1400" spc="-49">
                <a:solidFill>
                  <a:srgbClr val="242424"/>
                </a:solidFill>
                <a:latin typeface="Lucida Sans"/>
                <a:cs typeface="Lucida Sans"/>
              </a:rPr>
              <a:t> </a:t>
            </a:r>
            <a:r>
              <a:rPr sz="1400" spc="-9">
                <a:solidFill>
                  <a:srgbClr val="242424"/>
                </a:solidFill>
                <a:latin typeface="Lucida Sans"/>
                <a:cs typeface="Lucida Sans"/>
              </a:rPr>
              <a:t>partner</a:t>
            </a:r>
            <a:r>
              <a:rPr sz="1400" spc="-75">
                <a:solidFill>
                  <a:srgbClr val="242424"/>
                </a:solidFill>
                <a:latin typeface="Lucida Sans"/>
                <a:cs typeface="Lucida Sans"/>
              </a:rPr>
              <a:t> </a:t>
            </a:r>
            <a:r>
              <a:rPr sz="1400" spc="-18">
                <a:solidFill>
                  <a:srgbClr val="242424"/>
                </a:solidFill>
                <a:latin typeface="Lucida Sans"/>
                <a:cs typeface="Lucida Sans"/>
              </a:rPr>
              <a:t>physically hurt</a:t>
            </a:r>
            <a:r>
              <a:rPr sz="1400" spc="-57">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22">
                <a:solidFill>
                  <a:srgbClr val="242424"/>
                </a:solidFill>
                <a:latin typeface="Lucida Sans"/>
                <a:cs typeface="Lucida Sans"/>
              </a:rPr>
              <a:t>injured</a:t>
            </a:r>
            <a:r>
              <a:rPr sz="1400" spc="-57">
                <a:solidFill>
                  <a:srgbClr val="242424"/>
                </a:solidFill>
                <a:latin typeface="Lucida Sans"/>
                <a:cs typeface="Lucida Sans"/>
              </a:rPr>
              <a:t> </a:t>
            </a:r>
            <a:r>
              <a:rPr sz="1400" spc="-18">
                <a:solidFill>
                  <a:srgbClr val="242424"/>
                </a:solidFill>
                <a:latin typeface="Lucida Sans"/>
                <a:cs typeface="Lucida Sans"/>
              </a:rPr>
              <a:t>them</a:t>
            </a:r>
            <a:endParaRPr sz="1400">
              <a:latin typeface="Lucida Sans"/>
              <a:cs typeface="Lucida Sans"/>
            </a:endParaRPr>
          </a:p>
          <a:p>
            <a:pPr marL="161934" marR="4483" indent="-151287">
              <a:lnSpc>
                <a:spcPct val="120800"/>
              </a:lnSpc>
              <a:spcBef>
                <a:spcPts val="794"/>
              </a:spcBef>
              <a:buClr>
                <a:srgbClr val="004C97"/>
              </a:buClr>
              <a:buChar char="•"/>
              <a:tabLst>
                <a:tab pos="161934" algn="l"/>
              </a:tabLst>
            </a:pPr>
            <a:r>
              <a:rPr sz="1400" spc="-110">
                <a:solidFill>
                  <a:srgbClr val="2C88B0"/>
                </a:solidFill>
                <a:latin typeface="Arial Black"/>
                <a:cs typeface="Arial Black"/>
              </a:rPr>
              <a:t>3%</a:t>
            </a:r>
            <a:r>
              <a:rPr sz="1400" spc="-71">
                <a:solidFill>
                  <a:srgbClr val="2C88B0"/>
                </a:solidFill>
                <a:latin typeface="Arial Black"/>
                <a:cs typeface="Arial Black"/>
              </a:rPr>
              <a:t> </a:t>
            </a:r>
            <a:r>
              <a:rPr sz="1400" spc="-26">
                <a:solidFill>
                  <a:srgbClr val="242424"/>
                </a:solidFill>
                <a:latin typeface="Lucida Sans"/>
                <a:cs typeface="Lucida Sans"/>
              </a:rPr>
              <a:t>indicated</a:t>
            </a:r>
            <a:r>
              <a:rPr sz="1400" spc="-53">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18">
                <a:solidFill>
                  <a:srgbClr val="242424"/>
                </a:solidFill>
                <a:latin typeface="Lucida Sans"/>
                <a:cs typeface="Lucida Sans"/>
              </a:rPr>
              <a:t>current</a:t>
            </a:r>
            <a:r>
              <a:rPr sz="1400" spc="-49">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9">
                <a:solidFill>
                  <a:srgbClr val="242424"/>
                </a:solidFill>
                <a:latin typeface="Lucida Sans"/>
                <a:cs typeface="Lucida Sans"/>
              </a:rPr>
              <a:t>former</a:t>
            </a:r>
            <a:r>
              <a:rPr sz="1400" spc="-53">
                <a:solidFill>
                  <a:srgbClr val="242424"/>
                </a:solidFill>
                <a:latin typeface="Lucida Sans"/>
                <a:cs typeface="Lucida Sans"/>
              </a:rPr>
              <a:t> </a:t>
            </a:r>
            <a:r>
              <a:rPr sz="1400" spc="-9">
                <a:solidFill>
                  <a:srgbClr val="242424"/>
                </a:solidFill>
                <a:latin typeface="Lucida Sans"/>
                <a:cs typeface="Lucida Sans"/>
              </a:rPr>
              <a:t>partner</a:t>
            </a:r>
            <a:r>
              <a:rPr sz="1400" spc="-71">
                <a:solidFill>
                  <a:srgbClr val="242424"/>
                </a:solidFill>
                <a:latin typeface="Lucida Sans"/>
                <a:cs typeface="Lucida Sans"/>
              </a:rPr>
              <a:t> </a:t>
            </a:r>
            <a:r>
              <a:rPr sz="1400" spc="-9">
                <a:solidFill>
                  <a:srgbClr val="242424"/>
                </a:solidFill>
                <a:latin typeface="Lucida Sans"/>
                <a:cs typeface="Lucida Sans"/>
              </a:rPr>
              <a:t>threatened</a:t>
            </a:r>
            <a:r>
              <a:rPr sz="1400" spc="-53">
                <a:solidFill>
                  <a:srgbClr val="242424"/>
                </a:solidFill>
                <a:latin typeface="Lucida Sans"/>
                <a:cs typeface="Lucida Sans"/>
              </a:rPr>
              <a:t> </a:t>
            </a:r>
            <a:r>
              <a:rPr sz="1400" spc="-22">
                <a:solidFill>
                  <a:srgbClr val="242424"/>
                </a:solidFill>
                <a:latin typeface="Lucida Sans"/>
                <a:cs typeface="Lucida Sans"/>
              </a:rPr>
              <a:t>to </a:t>
            </a:r>
            <a:r>
              <a:rPr sz="1400" spc="-18">
                <a:solidFill>
                  <a:srgbClr val="242424"/>
                </a:solidFill>
                <a:latin typeface="Lucida Sans"/>
                <a:cs typeface="Lucida Sans"/>
              </a:rPr>
              <a:t>hurt</a:t>
            </a:r>
            <a:r>
              <a:rPr sz="1400" spc="-53">
                <a:solidFill>
                  <a:srgbClr val="242424"/>
                </a:solidFill>
                <a:latin typeface="Lucida Sans"/>
                <a:cs typeface="Lucida Sans"/>
              </a:rPr>
              <a:t> </a:t>
            </a:r>
            <a:r>
              <a:rPr sz="1400" spc="-26">
                <a:solidFill>
                  <a:srgbClr val="242424"/>
                </a:solidFill>
                <a:latin typeface="Lucida Sans"/>
                <a:cs typeface="Lucida Sans"/>
              </a:rPr>
              <a:t>them,</a:t>
            </a:r>
            <a:r>
              <a:rPr sz="1400" spc="-49">
                <a:solidFill>
                  <a:srgbClr val="242424"/>
                </a:solidFill>
                <a:latin typeface="Lucida Sans"/>
                <a:cs typeface="Lucida Sans"/>
              </a:rPr>
              <a:t> </a:t>
            </a:r>
            <a:r>
              <a:rPr sz="1400" spc="-18">
                <a:solidFill>
                  <a:srgbClr val="242424"/>
                </a:solidFill>
                <a:latin typeface="Lucida Sans"/>
                <a:cs typeface="Lucida Sans"/>
              </a:rPr>
              <a:t>their</a:t>
            </a:r>
            <a:r>
              <a:rPr sz="1400" spc="-53">
                <a:solidFill>
                  <a:srgbClr val="242424"/>
                </a:solidFill>
                <a:latin typeface="Lucida Sans"/>
                <a:cs typeface="Lucida Sans"/>
              </a:rPr>
              <a:t> </a:t>
            </a:r>
            <a:r>
              <a:rPr sz="1400" spc="-35">
                <a:solidFill>
                  <a:srgbClr val="242424"/>
                </a:solidFill>
                <a:latin typeface="Lucida Sans"/>
                <a:cs typeface="Lucida Sans"/>
              </a:rPr>
              <a:t>family,</a:t>
            </a:r>
            <a:r>
              <a:rPr sz="1400" spc="-49">
                <a:solidFill>
                  <a:srgbClr val="242424"/>
                </a:solidFill>
                <a:latin typeface="Lucida Sans"/>
                <a:cs typeface="Lucida Sans"/>
              </a:rPr>
              <a:t> </a:t>
            </a:r>
            <a:r>
              <a:rPr sz="1400" spc="-31">
                <a:solidFill>
                  <a:srgbClr val="242424"/>
                </a:solidFill>
                <a:latin typeface="Lucida Sans"/>
                <a:cs typeface="Lucida Sans"/>
              </a:rPr>
              <a:t>friends,</a:t>
            </a:r>
            <a:r>
              <a:rPr sz="1400" spc="-53">
                <a:solidFill>
                  <a:srgbClr val="242424"/>
                </a:solidFill>
                <a:latin typeface="Lucida Sans"/>
                <a:cs typeface="Lucida Sans"/>
              </a:rPr>
              <a:t> </a:t>
            </a:r>
            <a:r>
              <a:rPr sz="1400" spc="-18">
                <a:solidFill>
                  <a:srgbClr val="242424"/>
                </a:solidFill>
                <a:latin typeface="Lucida Sans"/>
                <a:cs typeface="Lucida Sans"/>
              </a:rPr>
              <a:t>pets</a:t>
            </a:r>
            <a:r>
              <a:rPr sz="1400" spc="-49">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9">
                <a:solidFill>
                  <a:srgbClr val="242424"/>
                </a:solidFill>
                <a:latin typeface="Lucida Sans"/>
                <a:cs typeface="Lucida Sans"/>
              </a:rPr>
              <a:t>threatened</a:t>
            </a:r>
            <a:r>
              <a:rPr sz="1400" spc="-53">
                <a:solidFill>
                  <a:srgbClr val="242424"/>
                </a:solidFill>
                <a:latin typeface="Lucida Sans"/>
                <a:cs typeface="Lucida Sans"/>
              </a:rPr>
              <a:t> </a:t>
            </a:r>
            <a:r>
              <a:rPr sz="1400" spc="-22">
                <a:solidFill>
                  <a:srgbClr val="242424"/>
                </a:solidFill>
                <a:latin typeface="Lucida Sans"/>
                <a:cs typeface="Lucida Sans"/>
              </a:rPr>
              <a:t>to </a:t>
            </a:r>
            <a:r>
              <a:rPr sz="1400" spc="-18">
                <a:solidFill>
                  <a:srgbClr val="242424"/>
                </a:solidFill>
                <a:latin typeface="Lucida Sans"/>
                <a:cs typeface="Lucida Sans"/>
              </a:rPr>
              <a:t>hurt</a:t>
            </a:r>
            <a:r>
              <a:rPr sz="1400" spc="-49">
                <a:solidFill>
                  <a:srgbClr val="242424"/>
                </a:solidFill>
                <a:latin typeface="Lucida Sans"/>
                <a:cs typeface="Lucida Sans"/>
              </a:rPr>
              <a:t> </a:t>
            </a:r>
            <a:r>
              <a:rPr sz="1400" spc="-9">
                <a:solidFill>
                  <a:srgbClr val="242424"/>
                </a:solidFill>
                <a:latin typeface="Lucida Sans"/>
                <a:cs typeface="Lucida Sans"/>
              </a:rPr>
              <a:t>themself</a:t>
            </a:r>
            <a:endParaRPr sz="1400">
              <a:latin typeface="Lucida Sans"/>
              <a:cs typeface="Lucida Sans"/>
            </a:endParaRPr>
          </a:p>
        </p:txBody>
      </p:sp>
      <p:sp>
        <p:nvSpPr>
          <p:cNvPr id="6" name="object 6"/>
          <p:cNvSpPr txBox="1"/>
          <p:nvPr/>
        </p:nvSpPr>
        <p:spPr>
          <a:xfrm>
            <a:off x="535119" y="514557"/>
            <a:ext cx="3317501" cy="201367"/>
          </a:xfrm>
          <a:prstGeom prst="rect">
            <a:avLst/>
          </a:prstGeom>
        </p:spPr>
        <p:txBody>
          <a:bodyPr vert="horz" wrap="square" lIns="0" tIns="11206" rIns="0" bIns="0" rtlCol="0">
            <a:spAutoFit/>
          </a:bodyPr>
          <a:lstStyle/>
          <a:p>
            <a:pPr marL="11206">
              <a:spcBef>
                <a:spcPts val="88"/>
              </a:spcBef>
            </a:pPr>
            <a:r>
              <a:rPr sz="1235" spc="-119">
                <a:solidFill>
                  <a:srgbClr val="B6B6B6"/>
                </a:solidFill>
                <a:latin typeface="Arial Black"/>
                <a:cs typeface="Arial Black"/>
              </a:rPr>
              <a:t>INTIMATE</a:t>
            </a:r>
            <a:r>
              <a:rPr sz="1235" spc="-57">
                <a:solidFill>
                  <a:srgbClr val="B6B6B6"/>
                </a:solidFill>
                <a:latin typeface="Arial Black"/>
                <a:cs typeface="Arial Black"/>
              </a:rPr>
              <a:t> </a:t>
            </a:r>
            <a:r>
              <a:rPr sz="1235" spc="-146">
                <a:solidFill>
                  <a:srgbClr val="B6B6B6"/>
                </a:solidFill>
                <a:latin typeface="Arial Black"/>
                <a:cs typeface="Arial Black"/>
              </a:rPr>
              <a:t>PARTNER</a:t>
            </a:r>
            <a:r>
              <a:rPr sz="1235" spc="-53">
                <a:solidFill>
                  <a:srgbClr val="B6B6B6"/>
                </a:solidFill>
                <a:latin typeface="Arial Black"/>
                <a:cs typeface="Arial Black"/>
              </a:rPr>
              <a:t> </a:t>
            </a:r>
            <a:r>
              <a:rPr sz="1235" spc="-137">
                <a:solidFill>
                  <a:srgbClr val="B6B6B6"/>
                </a:solidFill>
                <a:latin typeface="Arial Black"/>
                <a:cs typeface="Arial Black"/>
              </a:rPr>
              <a:t>VIOLENCE</a:t>
            </a:r>
            <a:r>
              <a:rPr sz="1235" spc="-57">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9">
                <a:solidFill>
                  <a:srgbClr val="B6B6B6"/>
                </a:solidFill>
                <a:latin typeface="Lucida Sans"/>
                <a:cs typeface="Lucida Sans"/>
              </a:rPr>
              <a:t>Prevalence</a:t>
            </a:r>
            <a:endParaRPr sz="1235">
              <a:latin typeface="Lucida Sans"/>
              <a:cs typeface="Lucida Sans"/>
            </a:endParaRPr>
          </a:p>
        </p:txBody>
      </p:sp>
      <p:sp>
        <p:nvSpPr>
          <p:cNvPr id="7" name="object 7"/>
          <p:cNvSpPr/>
          <p:nvPr/>
        </p:nvSpPr>
        <p:spPr>
          <a:xfrm>
            <a:off x="8158106" y="3661189"/>
            <a:ext cx="747993" cy="580465"/>
          </a:xfrm>
          <a:custGeom>
            <a:avLst/>
            <a:gdLst/>
            <a:ahLst/>
            <a:cxnLst/>
            <a:rect l="l" t="t" r="r" b="b"/>
            <a:pathLst>
              <a:path w="847725" h="657860">
                <a:moveTo>
                  <a:pt x="0" y="0"/>
                </a:moveTo>
                <a:lnTo>
                  <a:pt x="0" y="657399"/>
                </a:lnTo>
                <a:lnTo>
                  <a:pt x="847725" y="657399"/>
                </a:lnTo>
                <a:lnTo>
                  <a:pt x="847725"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8158105" y="4564903"/>
            <a:ext cx="504265" cy="580465"/>
          </a:xfrm>
          <a:custGeom>
            <a:avLst/>
            <a:gdLst/>
            <a:ahLst/>
            <a:cxnLst/>
            <a:rect l="l" t="t" r="r" b="b"/>
            <a:pathLst>
              <a:path w="571500" h="657860">
                <a:moveTo>
                  <a:pt x="0" y="0"/>
                </a:moveTo>
                <a:lnTo>
                  <a:pt x="0" y="657399"/>
                </a:lnTo>
                <a:lnTo>
                  <a:pt x="571500" y="657399"/>
                </a:lnTo>
                <a:lnTo>
                  <a:pt x="571500" y="0"/>
                </a:lnTo>
                <a:lnTo>
                  <a:pt x="0" y="0"/>
                </a:lnTo>
                <a:close/>
              </a:path>
            </a:pathLst>
          </a:custGeom>
          <a:solidFill>
            <a:srgbClr val="2D89B0"/>
          </a:solidFill>
        </p:spPr>
        <p:txBody>
          <a:bodyPr wrap="square" lIns="0" tIns="0" rIns="0" bIns="0" rtlCol="0"/>
          <a:lstStyle/>
          <a:p>
            <a:endParaRPr sz="1588"/>
          </a:p>
        </p:txBody>
      </p:sp>
      <p:sp>
        <p:nvSpPr>
          <p:cNvPr id="9" name="object 9"/>
          <p:cNvSpPr txBox="1"/>
          <p:nvPr/>
        </p:nvSpPr>
        <p:spPr>
          <a:xfrm>
            <a:off x="7405967" y="1223804"/>
            <a:ext cx="2339228" cy="310115"/>
          </a:xfrm>
          <a:prstGeom prst="rect">
            <a:avLst/>
          </a:prstGeom>
        </p:spPr>
        <p:txBody>
          <a:bodyPr vert="horz" wrap="square" lIns="0" tIns="11206" rIns="0" bIns="0" rtlCol="0">
            <a:spAutoFit/>
          </a:bodyPr>
          <a:lstStyle/>
          <a:p>
            <a:pPr marL="912207" marR="4483" indent="-901561">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35</a:t>
            </a:r>
            <a:r>
              <a:rPr sz="971" spc="-49">
                <a:solidFill>
                  <a:srgbClr val="585858"/>
                </a:solidFill>
                <a:latin typeface="Arial Black"/>
                <a:cs typeface="Arial Black"/>
              </a:rPr>
              <a:t> </a:t>
            </a:r>
            <a:r>
              <a:rPr sz="971" spc="-71">
                <a:solidFill>
                  <a:srgbClr val="585858"/>
                </a:solidFill>
                <a:latin typeface="Arial Black"/>
                <a:cs typeface="Arial Black"/>
              </a:rPr>
              <a:t>Prevalence</a:t>
            </a:r>
            <a:r>
              <a:rPr sz="971" spc="-53">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40">
                <a:solidFill>
                  <a:srgbClr val="585858"/>
                </a:solidFill>
                <a:latin typeface="Arial Black"/>
                <a:cs typeface="Arial Black"/>
              </a:rPr>
              <a:t>intimate</a:t>
            </a:r>
            <a:r>
              <a:rPr sz="971" spc="-53">
                <a:solidFill>
                  <a:srgbClr val="585858"/>
                </a:solidFill>
                <a:latin typeface="Arial Black"/>
                <a:cs typeface="Arial Black"/>
              </a:rPr>
              <a:t> </a:t>
            </a:r>
            <a:r>
              <a:rPr sz="971" spc="-18">
                <a:solidFill>
                  <a:srgbClr val="585858"/>
                </a:solidFill>
                <a:latin typeface="Arial Black"/>
                <a:cs typeface="Arial Black"/>
              </a:rPr>
              <a:t>partner </a:t>
            </a:r>
            <a:r>
              <a:rPr sz="971" spc="-9">
                <a:solidFill>
                  <a:srgbClr val="585858"/>
                </a:solidFill>
                <a:latin typeface="Arial Black"/>
                <a:cs typeface="Arial Black"/>
              </a:rPr>
              <a:t>violence</a:t>
            </a:r>
            <a:endParaRPr sz="971">
              <a:latin typeface="Arial Black"/>
              <a:cs typeface="Arial Black"/>
            </a:endParaRPr>
          </a:p>
        </p:txBody>
      </p:sp>
      <p:sp>
        <p:nvSpPr>
          <p:cNvPr id="10" name="object 10"/>
          <p:cNvSpPr txBox="1"/>
          <p:nvPr/>
        </p:nvSpPr>
        <p:spPr>
          <a:xfrm>
            <a:off x="7641402" y="3933431"/>
            <a:ext cx="394447"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injured</a:t>
            </a:r>
            <a:endParaRPr sz="882">
              <a:latin typeface="Lucida Sans"/>
              <a:cs typeface="Lucida Sans"/>
            </a:endParaRPr>
          </a:p>
        </p:txBody>
      </p:sp>
      <p:graphicFrame>
        <p:nvGraphicFramePr>
          <p:cNvPr id="11" name="object 11"/>
          <p:cNvGraphicFramePr>
            <a:graphicFrameLocks noGrp="1"/>
          </p:cNvGraphicFramePr>
          <p:nvPr>
            <p:extLst>
              <p:ext uri="{D42A27DB-BD31-4B8C-83A1-F6EECF244321}">
                <p14:modId xmlns:p14="http://schemas.microsoft.com/office/powerpoint/2010/main" val="3589983994"/>
              </p:ext>
            </p:extLst>
          </p:nvPr>
        </p:nvGraphicFramePr>
        <p:xfrm>
          <a:off x="6962439" y="1853761"/>
          <a:ext cx="3107951" cy="3800625"/>
        </p:xfrm>
        <a:graphic>
          <a:graphicData uri="http://schemas.openxmlformats.org/drawingml/2006/table">
            <a:tbl>
              <a:tblPr firstRow="1" bandRow="1">
                <a:tableStyleId>{2D5ABB26-0587-4C30-8999-92F81FD0307C}</a:tableStyleId>
              </a:tblPr>
              <a:tblGrid>
                <a:gridCol w="1191185">
                  <a:extLst>
                    <a:ext uri="{9D8B030D-6E8A-4147-A177-3AD203B41FA5}">
                      <a16:colId xmlns:a16="http://schemas.microsoft.com/office/drawing/2014/main" val="20000"/>
                    </a:ext>
                  </a:extLst>
                </a:gridCol>
                <a:gridCol w="508187">
                  <a:extLst>
                    <a:ext uri="{9D8B030D-6E8A-4147-A177-3AD203B41FA5}">
                      <a16:colId xmlns:a16="http://schemas.microsoft.com/office/drawing/2014/main" val="20001"/>
                    </a:ext>
                  </a:extLst>
                </a:gridCol>
                <a:gridCol w="243728">
                  <a:extLst>
                    <a:ext uri="{9D8B030D-6E8A-4147-A177-3AD203B41FA5}">
                      <a16:colId xmlns:a16="http://schemas.microsoft.com/office/drawing/2014/main" val="20002"/>
                    </a:ext>
                  </a:extLst>
                </a:gridCol>
                <a:gridCol w="411816">
                  <a:extLst>
                    <a:ext uri="{9D8B030D-6E8A-4147-A177-3AD203B41FA5}">
                      <a16:colId xmlns:a16="http://schemas.microsoft.com/office/drawing/2014/main" val="20003"/>
                    </a:ext>
                  </a:extLst>
                </a:gridCol>
                <a:gridCol w="753035">
                  <a:extLst>
                    <a:ext uri="{9D8B030D-6E8A-4147-A177-3AD203B41FA5}">
                      <a16:colId xmlns:a16="http://schemas.microsoft.com/office/drawing/2014/main" val="20004"/>
                    </a:ext>
                  </a:extLst>
                </a:gridCol>
              </a:tblGrid>
              <a:tr h="351865">
                <a:tc>
                  <a:txBody>
                    <a:bodyPr/>
                    <a:lstStyle/>
                    <a:p>
                      <a:pPr marR="138430" algn="r">
                        <a:lnSpc>
                          <a:spcPct val="100000"/>
                        </a:lnSpc>
                        <a:spcBef>
                          <a:spcPts val="730"/>
                        </a:spcBef>
                      </a:pPr>
                      <a:r>
                        <a:rPr sz="900" spc="-30">
                          <a:solidFill>
                            <a:srgbClr val="585858"/>
                          </a:solidFill>
                          <a:latin typeface="Lucida Sans"/>
                          <a:cs typeface="Lucida Sans"/>
                        </a:rPr>
                        <a:t>Called</a:t>
                      </a:r>
                      <a:r>
                        <a:rPr sz="900" spc="-35">
                          <a:solidFill>
                            <a:srgbClr val="585858"/>
                          </a:solidFill>
                          <a:latin typeface="Lucida Sans"/>
                          <a:cs typeface="Lucida Sans"/>
                        </a:rPr>
                        <a:t> </a:t>
                      </a:r>
                      <a:r>
                        <a:rPr sz="900" spc="-20">
                          <a:solidFill>
                            <a:srgbClr val="585858"/>
                          </a:solidFill>
                          <a:latin typeface="Lucida Sans"/>
                          <a:cs typeface="Lucida Sans"/>
                        </a:rPr>
                        <a:t>them</a:t>
                      </a:r>
                      <a:r>
                        <a:rPr sz="900" spc="-30">
                          <a:solidFill>
                            <a:srgbClr val="585858"/>
                          </a:solidFill>
                          <a:latin typeface="Lucida Sans"/>
                          <a:cs typeface="Lucida Sans"/>
                        </a:rPr>
                        <a:t> </a:t>
                      </a:r>
                      <a:r>
                        <a:rPr sz="900" spc="-10">
                          <a:solidFill>
                            <a:srgbClr val="585858"/>
                          </a:solidFill>
                          <a:latin typeface="Lucida Sans"/>
                          <a:cs typeface="Lucida Sans"/>
                        </a:rPr>
                        <a:t>names,</a:t>
                      </a:r>
                      <a:endParaRPr sz="900">
                        <a:latin typeface="Lucida Sans"/>
                        <a:cs typeface="Lucida Sans"/>
                      </a:endParaRPr>
                    </a:p>
                    <a:p>
                      <a:pPr marR="139065" algn="r">
                        <a:lnSpc>
                          <a:spcPts val="1110"/>
                        </a:lnSpc>
                      </a:pPr>
                      <a:r>
                        <a:rPr sz="900" spc="-35">
                          <a:solidFill>
                            <a:srgbClr val="585858"/>
                          </a:solidFill>
                          <a:latin typeface="Lucida Sans"/>
                          <a:cs typeface="Lucida Sans"/>
                        </a:rPr>
                        <a:t>insulted,</a:t>
                      </a:r>
                      <a:r>
                        <a:rPr sz="900" spc="10">
                          <a:solidFill>
                            <a:srgbClr val="585858"/>
                          </a:solidFill>
                          <a:latin typeface="Lucida Sans"/>
                          <a:cs typeface="Lucida Sans"/>
                        </a:rPr>
                        <a:t> </a:t>
                      </a:r>
                      <a:r>
                        <a:rPr sz="900" spc="-25">
                          <a:solidFill>
                            <a:srgbClr val="585858"/>
                          </a:solidFill>
                          <a:latin typeface="Lucida Sans"/>
                          <a:cs typeface="Lucida Sans"/>
                        </a:rPr>
                        <a:t>or</a:t>
                      </a:r>
                      <a:endParaRPr sz="900">
                        <a:latin typeface="Lucida Sans"/>
                        <a:cs typeface="Lucida Sans"/>
                      </a:endParaRPr>
                    </a:p>
                  </a:txBody>
                  <a:tcPr marL="0" marR="0" marT="81803"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spcBef>
                          <a:spcPts val="815"/>
                        </a:spcBef>
                      </a:pPr>
                      <a:endParaRPr sz="900">
                        <a:latin typeface="Times New Roman"/>
                        <a:cs typeface="Times New Roman"/>
                      </a:endParaRPr>
                    </a:p>
                    <a:p>
                      <a:pPr marR="24130" algn="r">
                        <a:lnSpc>
                          <a:spcPts val="1075"/>
                        </a:lnSpc>
                      </a:pPr>
                      <a:r>
                        <a:rPr sz="900" spc="-25">
                          <a:solidFill>
                            <a:srgbClr val="585858"/>
                          </a:solidFill>
                          <a:latin typeface="Arial"/>
                          <a:cs typeface="Arial"/>
                        </a:rPr>
                        <a:t>8%</a:t>
                      </a:r>
                      <a:endParaRPr sz="900">
                        <a:latin typeface="Arial"/>
                        <a:cs typeface="Arial"/>
                      </a:endParaRPr>
                    </a:p>
                  </a:txBody>
                  <a:tcPr marL="0" marR="0" marT="91328" marB="0">
                    <a:solidFill>
                      <a:srgbClr val="2D89B0"/>
                    </a:solidFill>
                  </a:tcPr>
                </a:tc>
                <a:extLst>
                  <a:ext uri="{0D108BD9-81ED-4DB2-BD59-A6C34878D82A}">
                    <a16:rowId xmlns:a16="http://schemas.microsoft.com/office/drawing/2014/main" val="10000"/>
                  </a:ext>
                </a:extLst>
              </a:tr>
              <a:tr h="227479">
                <a:tc>
                  <a:txBody>
                    <a:bodyPr/>
                    <a:lstStyle/>
                    <a:p>
                      <a:pPr marR="139065" algn="r">
                        <a:lnSpc>
                          <a:spcPts val="1190"/>
                        </a:lnSpc>
                      </a:pPr>
                      <a:r>
                        <a:rPr sz="900" spc="-10">
                          <a:solidFill>
                            <a:srgbClr val="585858"/>
                          </a:solidFill>
                          <a:latin typeface="Lucida Sans"/>
                          <a:cs typeface="Lucida Sans"/>
                        </a:rPr>
                        <a:t>humiliated</a:t>
                      </a:r>
                      <a:endParaRPr sz="900">
                        <a:latin typeface="Lucida Sans"/>
                        <a:cs typeface="Lucida Sans"/>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extLst>
                  <a:ext uri="{0D108BD9-81ED-4DB2-BD59-A6C34878D82A}">
                    <a16:rowId xmlns:a16="http://schemas.microsoft.com/office/drawing/2014/main" val="10001"/>
                  </a:ext>
                </a:extLst>
              </a:tr>
              <a:tr h="323290">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2"/>
                  </a:ext>
                </a:extLst>
              </a:tr>
              <a:tr h="347382">
                <a:tc>
                  <a:txBody>
                    <a:bodyPr/>
                    <a:lstStyle/>
                    <a:p>
                      <a:pPr marL="426720" marR="139065" indent="-6985">
                        <a:lnSpc>
                          <a:spcPct val="100000"/>
                        </a:lnSpc>
                        <a:spcBef>
                          <a:spcPts val="605"/>
                        </a:spcBef>
                      </a:pPr>
                      <a:r>
                        <a:rPr sz="900" spc="-30">
                          <a:solidFill>
                            <a:srgbClr val="585858"/>
                          </a:solidFill>
                          <a:latin typeface="Lucida Sans"/>
                          <a:cs typeface="Lucida Sans"/>
                        </a:rPr>
                        <a:t>Controlled</a:t>
                      </a:r>
                      <a:r>
                        <a:rPr sz="900" spc="10">
                          <a:solidFill>
                            <a:srgbClr val="585858"/>
                          </a:solidFill>
                          <a:latin typeface="Lucida Sans"/>
                          <a:cs typeface="Lucida Sans"/>
                        </a:rPr>
                        <a:t> </a:t>
                      </a:r>
                      <a:r>
                        <a:rPr sz="900" spc="-25">
                          <a:solidFill>
                            <a:srgbClr val="585858"/>
                          </a:solidFill>
                          <a:latin typeface="Lucida Sans"/>
                          <a:cs typeface="Lucida Sans"/>
                        </a:rPr>
                        <a:t>or </a:t>
                      </a:r>
                      <a:r>
                        <a:rPr sz="900" spc="-20">
                          <a:solidFill>
                            <a:srgbClr val="585858"/>
                          </a:solidFill>
                          <a:latin typeface="Lucida Sans"/>
                          <a:cs typeface="Lucida Sans"/>
                        </a:rPr>
                        <a:t>attempted</a:t>
                      </a:r>
                      <a:r>
                        <a:rPr sz="900">
                          <a:solidFill>
                            <a:srgbClr val="585858"/>
                          </a:solidFill>
                          <a:latin typeface="Lucida Sans"/>
                          <a:cs typeface="Lucida Sans"/>
                        </a:rPr>
                        <a:t> </a:t>
                      </a:r>
                      <a:r>
                        <a:rPr sz="900" spc="-25">
                          <a:solidFill>
                            <a:srgbClr val="585858"/>
                          </a:solidFill>
                          <a:latin typeface="Lucida Sans"/>
                          <a:cs typeface="Lucida Sans"/>
                        </a:rPr>
                        <a:t>to</a:t>
                      </a:r>
                      <a:endParaRPr sz="900">
                        <a:latin typeface="Lucida Sans"/>
                        <a:cs typeface="Lucida Sans"/>
                      </a:endParaRPr>
                    </a:p>
                  </a:txBody>
                  <a:tcPr marL="0" marR="0" marT="67796"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spcBef>
                          <a:spcPts val="780"/>
                        </a:spcBef>
                      </a:pPr>
                      <a:endParaRPr sz="900">
                        <a:latin typeface="Times New Roman"/>
                        <a:cs typeface="Times New Roman"/>
                      </a:endParaRPr>
                    </a:p>
                    <a:p>
                      <a:pPr marL="38100">
                        <a:lnSpc>
                          <a:spcPts val="1075"/>
                        </a:lnSpc>
                      </a:pPr>
                      <a:r>
                        <a:rPr sz="900" spc="-25">
                          <a:solidFill>
                            <a:srgbClr val="585858"/>
                          </a:solidFill>
                          <a:latin typeface="Arial"/>
                          <a:cs typeface="Arial"/>
                        </a:rPr>
                        <a:t>6%</a:t>
                      </a:r>
                      <a:endParaRPr sz="900">
                        <a:latin typeface="Arial"/>
                        <a:cs typeface="Arial"/>
                      </a:endParaRPr>
                    </a:p>
                  </a:txBody>
                  <a:tcPr marL="0" marR="0" marT="87406" marB="0">
                    <a:solidFill>
                      <a:srgbClr val="F7F7F7"/>
                    </a:solidFill>
                  </a:tcPr>
                </a:tc>
                <a:extLst>
                  <a:ext uri="{0D108BD9-81ED-4DB2-BD59-A6C34878D82A}">
                    <a16:rowId xmlns:a16="http://schemas.microsoft.com/office/drawing/2014/main" val="10003"/>
                  </a:ext>
                </a:extLst>
              </a:tr>
              <a:tr h="231962">
                <a:tc>
                  <a:txBody>
                    <a:bodyPr/>
                    <a:lstStyle/>
                    <a:p>
                      <a:pPr marR="139065" algn="r">
                        <a:lnSpc>
                          <a:spcPts val="1190"/>
                        </a:lnSpc>
                      </a:pPr>
                      <a:r>
                        <a:rPr sz="900" spc="-25">
                          <a:solidFill>
                            <a:srgbClr val="585858"/>
                          </a:solidFill>
                          <a:latin typeface="Lucida Sans"/>
                          <a:cs typeface="Lucida Sans"/>
                        </a:rPr>
                        <a:t>control</a:t>
                      </a:r>
                      <a:r>
                        <a:rPr sz="900" spc="-40">
                          <a:solidFill>
                            <a:srgbClr val="585858"/>
                          </a:solidFill>
                          <a:latin typeface="Lucida Sans"/>
                          <a:cs typeface="Lucida Sans"/>
                        </a:rPr>
                        <a:t> </a:t>
                      </a:r>
                      <a:r>
                        <a:rPr sz="900" spc="-20">
                          <a:solidFill>
                            <a:srgbClr val="585858"/>
                          </a:solidFill>
                          <a:latin typeface="Lucida Sans"/>
                          <a:cs typeface="Lucida Sans"/>
                        </a:rPr>
                        <a:t>them</a:t>
                      </a:r>
                      <a:endParaRPr sz="900">
                        <a:latin typeface="Lucida Sans"/>
                        <a:cs typeface="Lucida Sans"/>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2D89B0"/>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4"/>
                  </a:ext>
                </a:extLst>
              </a:tr>
              <a:tr h="323290">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5"/>
                  </a:ext>
                </a:extLst>
              </a:tr>
              <a:tr h="1483659">
                <a:tc>
                  <a:txBody>
                    <a:bodyPr/>
                    <a:lstStyle/>
                    <a:p>
                      <a:pPr>
                        <a:lnSpc>
                          <a:spcPct val="100000"/>
                        </a:lnSpc>
                        <a:spcBef>
                          <a:spcPts val="175"/>
                        </a:spcBef>
                      </a:pPr>
                      <a:endParaRPr sz="900">
                        <a:latin typeface="Times New Roman"/>
                        <a:cs typeface="Times New Roman"/>
                      </a:endParaRPr>
                    </a:p>
                    <a:p>
                      <a:pPr marR="138430" algn="r">
                        <a:lnSpc>
                          <a:spcPct val="100000"/>
                        </a:lnSpc>
                        <a:spcBef>
                          <a:spcPts val="5"/>
                        </a:spcBef>
                      </a:pPr>
                      <a:r>
                        <a:rPr sz="900" spc="-25">
                          <a:solidFill>
                            <a:srgbClr val="585858"/>
                          </a:solidFill>
                          <a:latin typeface="Lucida Sans"/>
                          <a:cs typeface="Lucida Sans"/>
                        </a:rPr>
                        <a:t>Physically</a:t>
                      </a:r>
                      <a:r>
                        <a:rPr sz="900" spc="-30">
                          <a:solidFill>
                            <a:srgbClr val="585858"/>
                          </a:solidFill>
                          <a:latin typeface="Lucida Sans"/>
                          <a:cs typeface="Lucida Sans"/>
                        </a:rPr>
                        <a:t> </a:t>
                      </a:r>
                      <a:r>
                        <a:rPr sz="900" spc="-20">
                          <a:solidFill>
                            <a:srgbClr val="585858"/>
                          </a:solidFill>
                          <a:latin typeface="Lucida Sans"/>
                          <a:cs typeface="Lucida Sans"/>
                        </a:rPr>
                        <a:t>hurt</a:t>
                      </a:r>
                      <a:r>
                        <a:rPr sz="900" spc="-25">
                          <a:solidFill>
                            <a:srgbClr val="585858"/>
                          </a:solidFill>
                          <a:latin typeface="Lucida Sans"/>
                          <a:cs typeface="Lucida Sans"/>
                        </a:rPr>
                        <a:t> or</a:t>
                      </a:r>
                      <a:endParaRPr sz="900">
                        <a:latin typeface="Lucida Sans"/>
                        <a:cs typeface="Lucida Sans"/>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475"/>
                        </a:spcBef>
                      </a:pPr>
                      <a:endParaRPr sz="900">
                        <a:latin typeface="Times New Roman"/>
                        <a:cs typeface="Times New Roman"/>
                      </a:endParaRPr>
                    </a:p>
                    <a:p>
                      <a:pPr marR="138430" algn="r">
                        <a:lnSpc>
                          <a:spcPct val="100000"/>
                        </a:lnSpc>
                      </a:pPr>
                      <a:r>
                        <a:rPr sz="900" spc="-25">
                          <a:solidFill>
                            <a:srgbClr val="585858"/>
                          </a:solidFill>
                          <a:latin typeface="Lucida Sans"/>
                          <a:cs typeface="Lucida Sans"/>
                        </a:rPr>
                        <a:t>Threatened </a:t>
                      </a:r>
                      <a:r>
                        <a:rPr sz="900" spc="-20">
                          <a:solidFill>
                            <a:srgbClr val="585858"/>
                          </a:solidFill>
                          <a:latin typeface="Lucida Sans"/>
                          <a:cs typeface="Lucida Sans"/>
                        </a:rPr>
                        <a:t>to</a:t>
                      </a:r>
                      <a:r>
                        <a:rPr sz="900" spc="-25">
                          <a:solidFill>
                            <a:srgbClr val="585858"/>
                          </a:solidFill>
                          <a:latin typeface="Lucida Sans"/>
                          <a:cs typeface="Lucida Sans"/>
                        </a:rPr>
                        <a:t> </a:t>
                      </a:r>
                      <a:r>
                        <a:rPr sz="900" spc="-20">
                          <a:solidFill>
                            <a:srgbClr val="585858"/>
                          </a:solidFill>
                          <a:latin typeface="Lucida Sans"/>
                          <a:cs typeface="Lucida Sans"/>
                        </a:rPr>
                        <a:t>hurt</a:t>
                      </a:r>
                      <a:endParaRPr sz="900">
                        <a:latin typeface="Lucida Sans"/>
                        <a:cs typeface="Lucida Sans"/>
                      </a:endParaRPr>
                    </a:p>
                    <a:p>
                      <a:pPr marL="98425" marR="138430" indent="337185" algn="r">
                        <a:lnSpc>
                          <a:spcPct val="100000"/>
                        </a:lnSpc>
                      </a:pPr>
                      <a:r>
                        <a:rPr sz="900" spc="-30">
                          <a:solidFill>
                            <a:srgbClr val="585858"/>
                          </a:solidFill>
                          <a:latin typeface="Lucida Sans"/>
                          <a:cs typeface="Lucida Sans"/>
                        </a:rPr>
                        <a:t>them,</a:t>
                      </a:r>
                      <a:r>
                        <a:rPr sz="900" spc="-35">
                          <a:solidFill>
                            <a:srgbClr val="585858"/>
                          </a:solidFill>
                          <a:latin typeface="Lucida Sans"/>
                          <a:cs typeface="Lucida Sans"/>
                        </a:rPr>
                        <a:t> family, </a:t>
                      </a:r>
                      <a:r>
                        <a:rPr sz="900" spc="-30">
                          <a:solidFill>
                            <a:srgbClr val="585858"/>
                          </a:solidFill>
                          <a:latin typeface="Lucida Sans"/>
                          <a:cs typeface="Lucida Sans"/>
                        </a:rPr>
                        <a:t>friends,</a:t>
                      </a:r>
                      <a:r>
                        <a:rPr sz="900" spc="-50">
                          <a:solidFill>
                            <a:srgbClr val="585858"/>
                          </a:solidFill>
                          <a:latin typeface="Lucida Sans"/>
                          <a:cs typeface="Lucida Sans"/>
                        </a:rPr>
                        <a:t> </a:t>
                      </a:r>
                      <a:r>
                        <a:rPr sz="900" spc="-30">
                          <a:solidFill>
                            <a:srgbClr val="585858"/>
                          </a:solidFill>
                          <a:latin typeface="Lucida Sans"/>
                          <a:cs typeface="Lucida Sans"/>
                        </a:rPr>
                        <a:t>pet,</a:t>
                      </a:r>
                      <a:r>
                        <a:rPr sz="900" spc="-45">
                          <a:solidFill>
                            <a:srgbClr val="585858"/>
                          </a:solidFill>
                          <a:latin typeface="Lucida Sans"/>
                          <a:cs typeface="Lucida Sans"/>
                        </a:rPr>
                        <a:t> </a:t>
                      </a:r>
                      <a:r>
                        <a:rPr sz="900" spc="-10">
                          <a:solidFill>
                            <a:srgbClr val="585858"/>
                          </a:solidFill>
                          <a:latin typeface="Lucida Sans"/>
                          <a:cs typeface="Lucida Sans"/>
                        </a:rPr>
                        <a:t>or</a:t>
                      </a:r>
                      <a:r>
                        <a:rPr sz="900" spc="-50">
                          <a:solidFill>
                            <a:srgbClr val="585858"/>
                          </a:solidFill>
                          <a:latin typeface="Lucida Sans"/>
                          <a:cs typeface="Lucida Sans"/>
                        </a:rPr>
                        <a:t> </a:t>
                      </a:r>
                      <a:r>
                        <a:rPr sz="900" spc="-25">
                          <a:solidFill>
                            <a:srgbClr val="585858"/>
                          </a:solidFill>
                          <a:latin typeface="Lucida Sans"/>
                          <a:cs typeface="Lucida Sans"/>
                        </a:rPr>
                        <a:t>self</a:t>
                      </a:r>
                      <a:endParaRPr sz="900">
                        <a:latin typeface="Lucida Sans"/>
                        <a:cs typeface="Lucida Sans"/>
                      </a:endParaRPr>
                    </a:p>
                  </a:txBody>
                  <a:tcPr marL="0" marR="0" marT="19610" marB="0">
                    <a:solidFill>
                      <a:srgbClr val="F7F7F7"/>
                    </a:solidFill>
                  </a:tcPr>
                </a:tc>
                <a:tc>
                  <a:txBody>
                    <a:bodyPr/>
                    <a:lstStyle/>
                    <a:p>
                      <a:pPr>
                        <a:lnSpc>
                          <a:spcPct val="100000"/>
                        </a:lnSpc>
                      </a:pPr>
                      <a:endParaRPr sz="1100">
                        <a:latin typeface="Times New Roman"/>
                        <a:cs typeface="Times New Roman"/>
                      </a:endParaRPr>
                    </a:p>
                  </a:txBody>
                  <a:tcPr marL="0" marR="0" marT="0" marB="0"/>
                </a:tc>
                <a:tc>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795"/>
                        </a:spcBef>
                      </a:pPr>
                      <a:endParaRPr sz="900">
                        <a:latin typeface="Times New Roman"/>
                        <a:cs typeface="Times New Roman"/>
                      </a:endParaRPr>
                    </a:p>
                    <a:p>
                      <a:pPr marL="38100">
                        <a:lnSpc>
                          <a:spcPct val="100000"/>
                        </a:lnSpc>
                      </a:pPr>
                      <a:r>
                        <a:rPr sz="900" spc="-25">
                          <a:solidFill>
                            <a:srgbClr val="585858"/>
                          </a:solidFill>
                          <a:latin typeface="Arial"/>
                          <a:cs typeface="Arial"/>
                        </a:rPr>
                        <a:t>3%</a:t>
                      </a:r>
                      <a:endParaRPr sz="900">
                        <a:latin typeface="Arial"/>
                        <a:cs typeface="Arial"/>
                      </a:endParaRPr>
                    </a:p>
                  </a:txBody>
                  <a:tcPr marL="0" marR="0" marT="0" marB="0"/>
                </a:tc>
                <a:tc>
                  <a:txBody>
                    <a:bodyPr/>
                    <a:lstStyle/>
                    <a:p>
                      <a:pPr>
                        <a:lnSpc>
                          <a:spcPct val="100000"/>
                        </a:lnSpc>
                        <a:spcBef>
                          <a:spcPts val="815"/>
                        </a:spcBef>
                      </a:pPr>
                      <a:endParaRPr sz="900">
                        <a:latin typeface="Times New Roman"/>
                        <a:cs typeface="Times New Roman"/>
                      </a:endParaRPr>
                    </a:p>
                    <a:p>
                      <a:pPr marL="38100">
                        <a:lnSpc>
                          <a:spcPct val="100000"/>
                        </a:lnSpc>
                      </a:pPr>
                      <a:r>
                        <a:rPr sz="900" spc="-25">
                          <a:solidFill>
                            <a:srgbClr val="585858"/>
                          </a:solidFill>
                          <a:latin typeface="Arial"/>
                          <a:cs typeface="Arial"/>
                        </a:rPr>
                        <a:t>4%</a:t>
                      </a:r>
                      <a:endParaRPr sz="900">
                        <a:latin typeface="Arial"/>
                        <a:cs typeface="Arial"/>
                      </a:endParaRPr>
                    </a:p>
                  </a:txBody>
                  <a:tcPr marL="0" marR="0" marT="91328" marB="0">
                    <a:solidFill>
                      <a:srgbClr val="F7F7F7"/>
                    </a:solidFill>
                  </a:tcPr>
                </a:tc>
                <a:tc>
                  <a:txBody>
                    <a:bodyPr/>
                    <a:lstStyle/>
                    <a:p>
                      <a:pPr>
                        <a:lnSpc>
                          <a:spcPct val="100000"/>
                        </a:lnSpc>
                      </a:pPr>
                      <a:endParaRPr sz="11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6"/>
                  </a:ext>
                </a:extLst>
              </a:tr>
            </a:tbl>
          </a:graphicData>
        </a:graphic>
      </p:graphicFrame>
      <p:sp>
        <p:nvSpPr>
          <p:cNvPr id="12" name="object 12"/>
          <p:cNvSpPr/>
          <p:nvPr/>
        </p:nvSpPr>
        <p:spPr>
          <a:xfrm>
            <a:off x="0" y="6602953"/>
            <a:ext cx="12191999" cy="25549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112"/>
            <a:ext cx="12192000" cy="6871782"/>
            <a:chOff x="-1879599" y="127"/>
            <a:chExt cx="13817599" cy="7788020"/>
          </a:xfrm>
        </p:grpSpPr>
        <p:sp>
          <p:nvSpPr>
            <p:cNvPr id="3" name="object 3"/>
            <p:cNvSpPr/>
            <p:nvPr/>
          </p:nvSpPr>
          <p:spPr>
            <a:xfrm>
              <a:off x="5623052" y="127"/>
              <a:ext cx="6314947"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879599" y="7483347"/>
              <a:ext cx="13817599" cy="304800"/>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grpSp>
      <p:sp>
        <p:nvSpPr>
          <p:cNvPr id="5" name="object 5"/>
          <p:cNvSpPr txBox="1"/>
          <p:nvPr/>
        </p:nvSpPr>
        <p:spPr>
          <a:xfrm>
            <a:off x="749300" y="596719"/>
            <a:ext cx="2437840" cy="201367"/>
          </a:xfrm>
          <a:prstGeom prst="rect">
            <a:avLst/>
          </a:prstGeom>
        </p:spPr>
        <p:txBody>
          <a:bodyPr vert="horz" wrap="square" lIns="0" tIns="11206" rIns="0" bIns="0" rtlCol="0">
            <a:spAutoFit/>
          </a:bodyPr>
          <a:lstStyle/>
          <a:p>
            <a:pPr marL="11206">
              <a:spcBef>
                <a:spcPts val="88"/>
              </a:spcBef>
            </a:pPr>
            <a:r>
              <a:rPr sz="1235" spc="-128">
                <a:solidFill>
                  <a:srgbClr val="B6B6B6"/>
                </a:solidFill>
                <a:latin typeface="Arial Black"/>
                <a:cs typeface="Arial Black"/>
              </a:rPr>
              <a:t>IPV</a:t>
            </a:r>
            <a:r>
              <a:rPr sz="1235" spc="-71">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31">
                <a:solidFill>
                  <a:srgbClr val="B6B6B6"/>
                </a:solidFill>
                <a:latin typeface="Lucida Sans"/>
                <a:cs typeface="Lucida Sans"/>
              </a:rPr>
              <a:t>Demographic</a:t>
            </a:r>
            <a:r>
              <a:rPr sz="1235" spc="-49">
                <a:solidFill>
                  <a:srgbClr val="B6B6B6"/>
                </a:solidFill>
                <a:latin typeface="Lucida Sans"/>
                <a:cs typeface="Lucida Sans"/>
              </a:rPr>
              <a:t> </a:t>
            </a:r>
            <a:r>
              <a:rPr sz="1235" spc="-18">
                <a:solidFill>
                  <a:srgbClr val="B6B6B6"/>
                </a:solidFill>
                <a:latin typeface="Lucida Sans"/>
                <a:cs typeface="Lucida Sans"/>
              </a:rPr>
              <a:t>Comparisons</a:t>
            </a:r>
            <a:endParaRPr sz="1235">
              <a:latin typeface="Lucida Sans"/>
              <a:cs typeface="Lucida Sans"/>
            </a:endParaRPr>
          </a:p>
        </p:txBody>
      </p:sp>
      <p:sp>
        <p:nvSpPr>
          <p:cNvPr id="6" name="object 6"/>
          <p:cNvSpPr txBox="1"/>
          <p:nvPr/>
        </p:nvSpPr>
        <p:spPr>
          <a:xfrm>
            <a:off x="749300" y="918322"/>
            <a:ext cx="5269827" cy="3241495"/>
          </a:xfrm>
          <a:prstGeom prst="rect">
            <a:avLst/>
          </a:prstGeom>
        </p:spPr>
        <p:txBody>
          <a:bodyPr vert="horz" wrap="square" lIns="0" tIns="11206" rIns="0" bIns="0" rtlCol="0">
            <a:spAutoFit/>
          </a:bodyPr>
          <a:lstStyle/>
          <a:p>
            <a:pPr marL="11206" marR="4483">
              <a:lnSpc>
                <a:spcPct val="108300"/>
              </a:lnSpc>
              <a:spcBef>
                <a:spcPts val="88"/>
              </a:spcBef>
            </a:pPr>
            <a:r>
              <a:rPr sz="2400" spc="-124">
                <a:solidFill>
                  <a:srgbClr val="063D5E"/>
                </a:solidFill>
                <a:latin typeface="Arial Black"/>
                <a:cs typeface="Arial Black"/>
              </a:rPr>
              <a:t>Differences</a:t>
            </a:r>
            <a:r>
              <a:rPr sz="2400" spc="-110">
                <a:solidFill>
                  <a:srgbClr val="063D5E"/>
                </a:solidFill>
                <a:latin typeface="Arial Black"/>
                <a:cs typeface="Arial Black"/>
              </a:rPr>
              <a:t> </a:t>
            </a:r>
            <a:r>
              <a:rPr sz="2400" spc="-53">
                <a:solidFill>
                  <a:srgbClr val="063D5E"/>
                </a:solidFill>
                <a:latin typeface="Arial Black"/>
                <a:cs typeface="Arial Black"/>
              </a:rPr>
              <a:t>in</a:t>
            </a:r>
            <a:r>
              <a:rPr sz="2400" spc="-106">
                <a:solidFill>
                  <a:srgbClr val="063D5E"/>
                </a:solidFill>
                <a:latin typeface="Arial Black"/>
                <a:cs typeface="Arial Black"/>
              </a:rPr>
              <a:t> </a:t>
            </a:r>
            <a:r>
              <a:rPr sz="2400" spc="-163">
                <a:solidFill>
                  <a:srgbClr val="063D5E"/>
                </a:solidFill>
                <a:latin typeface="Arial Black"/>
                <a:cs typeface="Arial Black"/>
              </a:rPr>
              <a:t>Experience</a:t>
            </a:r>
            <a:r>
              <a:rPr sz="2400" spc="-110">
                <a:solidFill>
                  <a:srgbClr val="063D5E"/>
                </a:solidFill>
                <a:latin typeface="Arial Black"/>
                <a:cs typeface="Arial Black"/>
              </a:rPr>
              <a:t> </a:t>
            </a:r>
            <a:r>
              <a:rPr sz="2400" spc="-22">
                <a:solidFill>
                  <a:srgbClr val="063D5E"/>
                </a:solidFill>
                <a:latin typeface="Arial Black"/>
                <a:cs typeface="Arial Black"/>
              </a:rPr>
              <a:t>of </a:t>
            </a:r>
            <a:r>
              <a:rPr sz="2400" spc="-84">
                <a:solidFill>
                  <a:srgbClr val="063D5E"/>
                </a:solidFill>
                <a:latin typeface="Arial Black"/>
                <a:cs typeface="Arial Black"/>
              </a:rPr>
              <a:t>Intimate</a:t>
            </a:r>
            <a:r>
              <a:rPr sz="2400" spc="-124">
                <a:solidFill>
                  <a:srgbClr val="063D5E"/>
                </a:solidFill>
                <a:latin typeface="Arial Black"/>
                <a:cs typeface="Arial Black"/>
              </a:rPr>
              <a:t> </a:t>
            </a:r>
            <a:r>
              <a:rPr sz="2400" spc="-84">
                <a:solidFill>
                  <a:srgbClr val="063D5E"/>
                </a:solidFill>
                <a:latin typeface="Arial Black"/>
                <a:cs typeface="Arial Black"/>
              </a:rPr>
              <a:t>Partner</a:t>
            </a:r>
            <a:r>
              <a:rPr sz="2400" spc="-124">
                <a:solidFill>
                  <a:srgbClr val="063D5E"/>
                </a:solidFill>
                <a:latin typeface="Arial Black"/>
                <a:cs typeface="Arial Black"/>
              </a:rPr>
              <a:t> </a:t>
            </a:r>
            <a:r>
              <a:rPr sz="2400" spc="-35">
                <a:solidFill>
                  <a:srgbClr val="063D5E"/>
                </a:solidFill>
                <a:latin typeface="Arial Black"/>
                <a:cs typeface="Arial Black"/>
              </a:rPr>
              <a:t>Violence</a:t>
            </a:r>
            <a:endParaRPr sz="2400">
              <a:latin typeface="Arial Black"/>
              <a:cs typeface="Arial Black"/>
            </a:endParaRPr>
          </a:p>
          <a:p>
            <a:pPr marL="11206" marR="288007">
              <a:lnSpc>
                <a:spcPct val="120800"/>
              </a:lnSpc>
              <a:spcBef>
                <a:spcPts val="1094"/>
              </a:spcBef>
            </a:pPr>
            <a:r>
              <a:rPr sz="1400" spc="-40">
                <a:solidFill>
                  <a:srgbClr val="242424"/>
                </a:solidFill>
                <a:latin typeface="Lucida Sans"/>
                <a:cs typeface="Lucida Sans"/>
              </a:rPr>
              <a:t>The</a:t>
            </a:r>
            <a:r>
              <a:rPr sz="1400" spc="-49">
                <a:solidFill>
                  <a:srgbClr val="242424"/>
                </a:solidFill>
                <a:latin typeface="Lucida Sans"/>
                <a:cs typeface="Lucida Sans"/>
              </a:rPr>
              <a:t> </a:t>
            </a:r>
            <a:r>
              <a:rPr sz="1400" spc="-18">
                <a:solidFill>
                  <a:srgbClr val="242424"/>
                </a:solidFill>
                <a:latin typeface="Lucida Sans"/>
                <a:cs typeface="Lucida Sans"/>
              </a:rPr>
              <a:t>prevalence</a:t>
            </a:r>
            <a:r>
              <a:rPr sz="1400" spc="-40">
                <a:solidFill>
                  <a:srgbClr val="242424"/>
                </a:solidFill>
                <a:latin typeface="Lucida Sans"/>
                <a:cs typeface="Lucida Sans"/>
              </a:rPr>
              <a:t> </a:t>
            </a:r>
            <a:r>
              <a:rPr sz="1400" spc="-26">
                <a:solidFill>
                  <a:srgbClr val="242424"/>
                </a:solidFill>
                <a:latin typeface="Lucida Sans"/>
                <a:cs typeface="Lucida Sans"/>
              </a:rPr>
              <a:t>of</a:t>
            </a:r>
            <a:r>
              <a:rPr sz="1400" spc="-40">
                <a:solidFill>
                  <a:srgbClr val="242424"/>
                </a:solidFill>
                <a:latin typeface="Lucida Sans"/>
                <a:cs typeface="Lucida Sans"/>
              </a:rPr>
              <a:t> </a:t>
            </a:r>
            <a:r>
              <a:rPr sz="1400" spc="-22">
                <a:solidFill>
                  <a:srgbClr val="242424"/>
                </a:solidFill>
                <a:latin typeface="Lucida Sans"/>
                <a:cs typeface="Lucida Sans"/>
              </a:rPr>
              <a:t>intimate</a:t>
            </a:r>
            <a:r>
              <a:rPr sz="1400" spc="-40">
                <a:solidFill>
                  <a:srgbClr val="242424"/>
                </a:solidFill>
                <a:latin typeface="Lucida Sans"/>
                <a:cs typeface="Lucida Sans"/>
              </a:rPr>
              <a:t> </a:t>
            </a:r>
            <a:r>
              <a:rPr sz="1400" spc="-9">
                <a:solidFill>
                  <a:srgbClr val="242424"/>
                </a:solidFill>
                <a:latin typeface="Lucida Sans"/>
                <a:cs typeface="Lucida Sans"/>
              </a:rPr>
              <a:t>partner</a:t>
            </a:r>
            <a:r>
              <a:rPr sz="1400" spc="-40">
                <a:solidFill>
                  <a:srgbClr val="242424"/>
                </a:solidFill>
                <a:latin typeface="Lucida Sans"/>
                <a:cs typeface="Lucida Sans"/>
              </a:rPr>
              <a:t> </a:t>
            </a:r>
            <a:r>
              <a:rPr sz="1400" spc="-26">
                <a:solidFill>
                  <a:srgbClr val="242424"/>
                </a:solidFill>
                <a:latin typeface="Lucida Sans"/>
                <a:cs typeface="Lucida Sans"/>
              </a:rPr>
              <a:t>violence</a:t>
            </a:r>
            <a:r>
              <a:rPr sz="1400" spc="-40">
                <a:solidFill>
                  <a:srgbClr val="242424"/>
                </a:solidFill>
                <a:latin typeface="Lucida Sans"/>
                <a:cs typeface="Lucida Sans"/>
              </a:rPr>
              <a:t> </a:t>
            </a:r>
            <a:r>
              <a:rPr sz="1400" spc="-22">
                <a:solidFill>
                  <a:srgbClr val="242424"/>
                </a:solidFill>
                <a:latin typeface="Lucida Sans"/>
                <a:cs typeface="Lucida Sans"/>
              </a:rPr>
              <a:t>(IPV)</a:t>
            </a:r>
            <a:r>
              <a:rPr sz="1400" spc="-35">
                <a:solidFill>
                  <a:srgbClr val="242424"/>
                </a:solidFill>
                <a:latin typeface="Lucida Sans"/>
                <a:cs typeface="Lucida Sans"/>
              </a:rPr>
              <a:t> </a:t>
            </a:r>
            <a:r>
              <a:rPr sz="1400" spc="-9">
                <a:solidFill>
                  <a:srgbClr val="242424"/>
                </a:solidFill>
                <a:latin typeface="Lucida Sans"/>
                <a:cs typeface="Lucida Sans"/>
              </a:rPr>
              <a:t>varied </a:t>
            </a:r>
            <a:r>
              <a:rPr sz="1400" spc="-31">
                <a:solidFill>
                  <a:srgbClr val="242424"/>
                </a:solidFill>
                <a:latin typeface="Lucida Sans"/>
                <a:cs typeface="Lucida Sans"/>
              </a:rPr>
              <a:t>among</a:t>
            </a:r>
            <a:r>
              <a:rPr sz="1400" spc="-26">
                <a:solidFill>
                  <a:srgbClr val="242424"/>
                </a:solidFill>
                <a:latin typeface="Lucida Sans"/>
                <a:cs typeface="Lucida Sans"/>
              </a:rPr>
              <a:t> demographic</a:t>
            </a:r>
            <a:r>
              <a:rPr sz="1400" spc="-22">
                <a:solidFill>
                  <a:srgbClr val="242424"/>
                </a:solidFill>
                <a:latin typeface="Lucida Sans"/>
                <a:cs typeface="Lucida Sans"/>
              </a:rPr>
              <a:t> </a:t>
            </a:r>
            <a:r>
              <a:rPr sz="1400" spc="-9">
                <a:solidFill>
                  <a:srgbClr val="242424"/>
                </a:solidFill>
                <a:latin typeface="Lucida Sans"/>
                <a:cs typeface="Lucida Sans"/>
              </a:rPr>
              <a:t>groups.</a:t>
            </a:r>
            <a:endParaRPr sz="1400">
              <a:latin typeface="Lucida Sans"/>
              <a:cs typeface="Lucida Sans"/>
            </a:endParaRPr>
          </a:p>
          <a:p>
            <a:pPr marL="263352" marR="18491" indent="-151287">
              <a:lnSpc>
                <a:spcPct val="120800"/>
              </a:lnSpc>
              <a:spcBef>
                <a:spcPts val="794"/>
              </a:spcBef>
              <a:buClr>
                <a:srgbClr val="004C97"/>
              </a:buClr>
              <a:buFont typeface="Arial Black"/>
              <a:buChar char="•"/>
              <a:tabLst>
                <a:tab pos="263352" algn="l"/>
              </a:tabLst>
            </a:pPr>
            <a:r>
              <a:rPr sz="1400">
                <a:solidFill>
                  <a:srgbClr val="242424"/>
                </a:solidFill>
                <a:latin typeface="Lucida Sans"/>
                <a:cs typeface="Lucida Sans"/>
              </a:rPr>
              <a:t>LGB+</a:t>
            </a:r>
            <a:r>
              <a:rPr sz="1400" spc="-57">
                <a:solidFill>
                  <a:srgbClr val="242424"/>
                </a:solidFill>
                <a:latin typeface="Lucida Sans"/>
                <a:cs typeface="Lucida Sans"/>
              </a:rPr>
              <a:t> </a:t>
            </a:r>
            <a:r>
              <a:rPr sz="1400" spc="-22">
                <a:solidFill>
                  <a:srgbClr val="242424"/>
                </a:solidFill>
                <a:latin typeface="Lucida Sans"/>
                <a:cs typeface="Lucida Sans"/>
              </a:rPr>
              <a:t>students</a:t>
            </a:r>
            <a:r>
              <a:rPr sz="1400" spc="-53">
                <a:solidFill>
                  <a:srgbClr val="242424"/>
                </a:solidFill>
                <a:latin typeface="Lucida Sans"/>
                <a:cs typeface="Lucida Sans"/>
              </a:rPr>
              <a:t> </a:t>
            </a:r>
            <a:r>
              <a:rPr sz="1400" spc="-9">
                <a:solidFill>
                  <a:srgbClr val="242424"/>
                </a:solidFill>
                <a:latin typeface="Lucida Sans"/>
                <a:cs typeface="Lucida Sans"/>
              </a:rPr>
              <a:t>(18%)</a:t>
            </a:r>
            <a:r>
              <a:rPr sz="1400" spc="-53">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9">
                <a:solidFill>
                  <a:srgbClr val="242424"/>
                </a:solidFill>
                <a:latin typeface="Lucida Sans"/>
                <a:cs typeface="Lucida Sans"/>
              </a:rPr>
              <a:t>more</a:t>
            </a:r>
            <a:r>
              <a:rPr sz="1400" spc="-53">
                <a:solidFill>
                  <a:srgbClr val="242424"/>
                </a:solidFill>
                <a:latin typeface="Lucida Sans"/>
                <a:cs typeface="Lucida Sans"/>
              </a:rPr>
              <a:t> </a:t>
            </a:r>
            <a:r>
              <a:rPr sz="1400" spc="-40">
                <a:solidFill>
                  <a:srgbClr val="242424"/>
                </a:solidFill>
                <a:latin typeface="Lucida Sans"/>
                <a:cs typeface="Lucida Sans"/>
              </a:rPr>
              <a:t>likely</a:t>
            </a:r>
            <a:r>
              <a:rPr sz="1400" spc="-53">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22">
                <a:solidFill>
                  <a:srgbClr val="242424"/>
                </a:solidFill>
                <a:latin typeface="Lucida Sans"/>
                <a:cs typeface="Lucida Sans"/>
              </a:rPr>
              <a:t>experience</a:t>
            </a:r>
            <a:r>
              <a:rPr sz="1400" spc="-53">
                <a:solidFill>
                  <a:srgbClr val="242424"/>
                </a:solidFill>
                <a:latin typeface="Lucida Sans"/>
                <a:cs typeface="Lucida Sans"/>
              </a:rPr>
              <a:t> </a:t>
            </a:r>
            <a:r>
              <a:rPr sz="1400" spc="-22">
                <a:solidFill>
                  <a:srgbClr val="242424"/>
                </a:solidFill>
                <a:latin typeface="Lucida Sans"/>
                <a:cs typeface="Lucida Sans"/>
              </a:rPr>
              <a:t>IPV </a:t>
            </a:r>
            <a:r>
              <a:rPr sz="1400" spc="-18">
                <a:solidFill>
                  <a:srgbClr val="242424"/>
                </a:solidFill>
                <a:latin typeface="Lucida Sans"/>
                <a:cs typeface="Lucida Sans"/>
              </a:rPr>
              <a:t>than</a:t>
            </a:r>
            <a:r>
              <a:rPr sz="1400" spc="-44">
                <a:solidFill>
                  <a:srgbClr val="242424"/>
                </a:solidFill>
                <a:latin typeface="Lucida Sans"/>
                <a:cs typeface="Lucida Sans"/>
              </a:rPr>
              <a:t> </a:t>
            </a:r>
            <a:r>
              <a:rPr sz="1400" spc="-35">
                <a:solidFill>
                  <a:srgbClr val="242424"/>
                </a:solidFill>
                <a:latin typeface="Lucida Sans"/>
                <a:cs typeface="Lucida Sans"/>
              </a:rPr>
              <a:t>straight</a:t>
            </a:r>
            <a:r>
              <a:rPr sz="1400" spc="-40">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18">
                <a:solidFill>
                  <a:srgbClr val="242424"/>
                </a:solidFill>
                <a:latin typeface="Lucida Sans"/>
                <a:cs typeface="Lucida Sans"/>
              </a:rPr>
              <a:t>(10%)</a:t>
            </a:r>
            <a:endParaRPr sz="1400">
              <a:latin typeface="Lucida Sans"/>
              <a:cs typeface="Lucida Sans"/>
            </a:endParaRPr>
          </a:p>
          <a:p>
            <a:pPr marL="263352" marR="80687" indent="-151287">
              <a:lnSpc>
                <a:spcPct val="120800"/>
              </a:lnSpc>
              <a:spcBef>
                <a:spcPts val="529"/>
              </a:spcBef>
              <a:buClr>
                <a:srgbClr val="004C97"/>
              </a:buClr>
              <a:buFont typeface="Arial Black"/>
              <a:buChar char="•"/>
              <a:tabLst>
                <a:tab pos="263352" algn="l"/>
              </a:tabLst>
            </a:pPr>
            <a:r>
              <a:rPr sz="1400" spc="-18">
                <a:solidFill>
                  <a:srgbClr val="242424"/>
                </a:solidFill>
                <a:latin typeface="Lucida Sans"/>
                <a:cs typeface="Lucida Sans"/>
              </a:rPr>
              <a:t>Students</a:t>
            </a:r>
            <a:r>
              <a:rPr sz="1400" spc="-49">
                <a:solidFill>
                  <a:srgbClr val="242424"/>
                </a:solidFill>
                <a:latin typeface="Lucida Sans"/>
                <a:cs typeface="Lucida Sans"/>
              </a:rPr>
              <a:t> </a:t>
            </a:r>
            <a:r>
              <a:rPr sz="1400" spc="-22">
                <a:solidFill>
                  <a:srgbClr val="242424"/>
                </a:solidFill>
                <a:latin typeface="Lucida Sans"/>
                <a:cs typeface="Lucida Sans"/>
              </a:rPr>
              <a:t>with</a:t>
            </a:r>
            <a:r>
              <a:rPr sz="1400" spc="-44">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35">
                <a:solidFill>
                  <a:srgbClr val="242424"/>
                </a:solidFill>
                <a:latin typeface="Lucida Sans"/>
                <a:cs typeface="Lucida Sans"/>
              </a:rPr>
              <a:t>disability</a:t>
            </a:r>
            <a:r>
              <a:rPr sz="1400" spc="-49">
                <a:solidFill>
                  <a:srgbClr val="242424"/>
                </a:solidFill>
                <a:latin typeface="Lucida Sans"/>
                <a:cs typeface="Lucida Sans"/>
              </a:rPr>
              <a:t> </a:t>
            </a:r>
            <a:r>
              <a:rPr sz="1400" spc="-9">
                <a:solidFill>
                  <a:srgbClr val="242424"/>
                </a:solidFill>
                <a:latin typeface="Lucida Sans"/>
                <a:cs typeface="Lucida Sans"/>
              </a:rPr>
              <a:t>(17%)</a:t>
            </a:r>
            <a:r>
              <a:rPr sz="1400" spc="-44">
                <a:solidFill>
                  <a:srgbClr val="242424"/>
                </a:solidFill>
                <a:latin typeface="Lucida Sans"/>
                <a:cs typeface="Lucida Sans"/>
              </a:rPr>
              <a:t> </a:t>
            </a:r>
            <a:r>
              <a:rPr sz="1400">
                <a:solidFill>
                  <a:srgbClr val="242424"/>
                </a:solidFill>
                <a:latin typeface="Lucida Sans"/>
                <a:cs typeface="Lucida Sans"/>
              </a:rPr>
              <a:t>were</a:t>
            </a:r>
            <a:r>
              <a:rPr sz="1400" spc="-44">
                <a:solidFill>
                  <a:srgbClr val="242424"/>
                </a:solidFill>
                <a:latin typeface="Lucida Sans"/>
                <a:cs typeface="Lucida Sans"/>
              </a:rPr>
              <a:t> </a:t>
            </a:r>
            <a:r>
              <a:rPr sz="1400" spc="-9">
                <a:solidFill>
                  <a:srgbClr val="242424"/>
                </a:solidFill>
                <a:latin typeface="Lucida Sans"/>
                <a:cs typeface="Lucida Sans"/>
              </a:rPr>
              <a:t>more</a:t>
            </a:r>
            <a:r>
              <a:rPr sz="1400" spc="-49">
                <a:solidFill>
                  <a:srgbClr val="242424"/>
                </a:solidFill>
                <a:latin typeface="Lucida Sans"/>
                <a:cs typeface="Lucida Sans"/>
              </a:rPr>
              <a:t> </a:t>
            </a:r>
            <a:r>
              <a:rPr sz="1400" spc="-40">
                <a:solidFill>
                  <a:srgbClr val="242424"/>
                </a:solidFill>
                <a:latin typeface="Lucida Sans"/>
                <a:cs typeface="Lucida Sans"/>
              </a:rPr>
              <a:t>likely</a:t>
            </a:r>
            <a:r>
              <a:rPr sz="1400" spc="-44">
                <a:solidFill>
                  <a:srgbClr val="242424"/>
                </a:solidFill>
                <a:latin typeface="Lucida Sans"/>
                <a:cs typeface="Lucida Sans"/>
              </a:rPr>
              <a:t> </a:t>
            </a:r>
            <a:r>
              <a:rPr sz="1400" spc="-22">
                <a:solidFill>
                  <a:srgbClr val="242424"/>
                </a:solidFill>
                <a:latin typeface="Lucida Sans"/>
                <a:cs typeface="Lucida Sans"/>
              </a:rPr>
              <a:t>to experience</a:t>
            </a:r>
            <a:r>
              <a:rPr sz="1400" spc="-44">
                <a:solidFill>
                  <a:srgbClr val="242424"/>
                </a:solidFill>
                <a:latin typeface="Lucida Sans"/>
                <a:cs typeface="Lucida Sans"/>
              </a:rPr>
              <a:t> </a:t>
            </a:r>
            <a:r>
              <a:rPr sz="1400" spc="-9">
                <a:solidFill>
                  <a:srgbClr val="242424"/>
                </a:solidFill>
                <a:latin typeface="Lucida Sans"/>
                <a:cs typeface="Lucida Sans"/>
              </a:rPr>
              <a:t>IPV</a:t>
            </a:r>
            <a:r>
              <a:rPr sz="1400" spc="-44">
                <a:solidFill>
                  <a:srgbClr val="242424"/>
                </a:solidFill>
                <a:latin typeface="Lucida Sans"/>
                <a:cs typeface="Lucida Sans"/>
              </a:rPr>
              <a:t> </a:t>
            </a:r>
            <a:r>
              <a:rPr sz="1400" spc="-18">
                <a:solidFill>
                  <a:srgbClr val="242424"/>
                </a:solidFill>
                <a:latin typeface="Lucida Sans"/>
                <a:cs typeface="Lucida Sans"/>
              </a:rPr>
              <a:t>than</a:t>
            </a:r>
            <a:r>
              <a:rPr sz="1400" spc="-49">
                <a:solidFill>
                  <a:srgbClr val="242424"/>
                </a:solidFill>
                <a:latin typeface="Lucida Sans"/>
                <a:cs typeface="Lucida Sans"/>
              </a:rPr>
              <a:t> </a:t>
            </a:r>
            <a:r>
              <a:rPr sz="1400" spc="-22">
                <a:solidFill>
                  <a:srgbClr val="242424"/>
                </a:solidFill>
                <a:latin typeface="Lucida Sans"/>
                <a:cs typeface="Lucida Sans"/>
              </a:rPr>
              <a:t>students</a:t>
            </a:r>
            <a:r>
              <a:rPr sz="1400" spc="-44">
                <a:solidFill>
                  <a:srgbClr val="242424"/>
                </a:solidFill>
                <a:latin typeface="Lucida Sans"/>
                <a:cs typeface="Lucida Sans"/>
              </a:rPr>
              <a:t> </a:t>
            </a:r>
            <a:r>
              <a:rPr sz="1400" spc="-22">
                <a:solidFill>
                  <a:srgbClr val="242424"/>
                </a:solidFill>
                <a:latin typeface="Lucida Sans"/>
                <a:cs typeface="Lucida Sans"/>
              </a:rPr>
              <a:t>without</a:t>
            </a:r>
            <a:r>
              <a:rPr sz="1400" spc="-44">
                <a:solidFill>
                  <a:srgbClr val="242424"/>
                </a:solidFill>
                <a:latin typeface="Lucida Sans"/>
                <a:cs typeface="Lucida Sans"/>
              </a:rPr>
              <a:t> </a:t>
            </a:r>
            <a:r>
              <a:rPr sz="1400">
                <a:solidFill>
                  <a:srgbClr val="242424"/>
                </a:solidFill>
                <a:latin typeface="Lucida Sans"/>
                <a:cs typeface="Lucida Sans"/>
              </a:rPr>
              <a:t>a</a:t>
            </a:r>
            <a:r>
              <a:rPr sz="1400" spc="-40">
                <a:solidFill>
                  <a:srgbClr val="242424"/>
                </a:solidFill>
                <a:latin typeface="Lucida Sans"/>
                <a:cs typeface="Lucida Sans"/>
              </a:rPr>
              <a:t> </a:t>
            </a:r>
            <a:r>
              <a:rPr sz="1400" spc="-35">
                <a:solidFill>
                  <a:srgbClr val="242424"/>
                </a:solidFill>
                <a:latin typeface="Lucida Sans"/>
                <a:cs typeface="Lucida Sans"/>
              </a:rPr>
              <a:t>disability</a:t>
            </a:r>
            <a:r>
              <a:rPr sz="1400" spc="-44">
                <a:solidFill>
                  <a:srgbClr val="242424"/>
                </a:solidFill>
                <a:latin typeface="Lucida Sans"/>
                <a:cs typeface="Lucida Sans"/>
              </a:rPr>
              <a:t> </a:t>
            </a:r>
            <a:r>
              <a:rPr sz="1400" spc="-9">
                <a:solidFill>
                  <a:srgbClr val="242424"/>
                </a:solidFill>
                <a:latin typeface="Lucida Sans"/>
                <a:cs typeface="Lucida Sans"/>
              </a:rPr>
              <a:t>(12%)</a:t>
            </a:r>
            <a:endParaRPr sz="1400">
              <a:latin typeface="Lucida Sans"/>
              <a:cs typeface="Lucida Sans"/>
            </a:endParaRPr>
          </a:p>
          <a:p>
            <a:pPr marL="263352" marR="284645" indent="-151287">
              <a:lnSpc>
                <a:spcPct val="120800"/>
              </a:lnSpc>
              <a:spcBef>
                <a:spcPts val="529"/>
              </a:spcBef>
              <a:buClr>
                <a:srgbClr val="004C97"/>
              </a:buClr>
              <a:buFont typeface="Arial Black"/>
              <a:buChar char="•"/>
              <a:tabLst>
                <a:tab pos="263352" algn="l"/>
              </a:tabLst>
            </a:pPr>
            <a:r>
              <a:rPr sz="1400" spc="-9">
                <a:solidFill>
                  <a:srgbClr val="242424"/>
                </a:solidFill>
                <a:latin typeface="Lucida Sans"/>
                <a:cs typeface="Lucida Sans"/>
              </a:rPr>
              <a:t>Pell-Grant</a:t>
            </a:r>
            <a:r>
              <a:rPr sz="1400" spc="-49">
                <a:solidFill>
                  <a:srgbClr val="242424"/>
                </a:solidFill>
                <a:latin typeface="Lucida Sans"/>
                <a:cs typeface="Lucida Sans"/>
              </a:rPr>
              <a:t> </a:t>
            </a:r>
            <a:r>
              <a:rPr sz="1400" spc="-26">
                <a:solidFill>
                  <a:srgbClr val="242424"/>
                </a:solidFill>
                <a:latin typeface="Lucida Sans"/>
                <a:cs typeface="Lucida Sans"/>
              </a:rPr>
              <a:t>recipients</a:t>
            </a:r>
            <a:r>
              <a:rPr sz="1400" spc="-44">
                <a:solidFill>
                  <a:srgbClr val="242424"/>
                </a:solidFill>
                <a:latin typeface="Lucida Sans"/>
                <a:cs typeface="Lucida Sans"/>
              </a:rPr>
              <a:t> </a:t>
            </a:r>
            <a:r>
              <a:rPr sz="1400" spc="-9">
                <a:solidFill>
                  <a:srgbClr val="242424"/>
                </a:solidFill>
                <a:latin typeface="Lucida Sans"/>
                <a:cs typeface="Lucida Sans"/>
              </a:rPr>
              <a:t>(17%)</a:t>
            </a:r>
            <a:r>
              <a:rPr sz="1400" spc="-44">
                <a:solidFill>
                  <a:srgbClr val="242424"/>
                </a:solidFill>
                <a:latin typeface="Lucida Sans"/>
                <a:cs typeface="Lucida Sans"/>
              </a:rPr>
              <a:t> </a:t>
            </a:r>
            <a:r>
              <a:rPr sz="1400">
                <a:solidFill>
                  <a:srgbClr val="242424"/>
                </a:solidFill>
                <a:latin typeface="Lucida Sans"/>
                <a:cs typeface="Lucida Sans"/>
              </a:rPr>
              <a:t>were</a:t>
            </a:r>
            <a:r>
              <a:rPr sz="1400" spc="-44">
                <a:solidFill>
                  <a:srgbClr val="242424"/>
                </a:solidFill>
                <a:latin typeface="Lucida Sans"/>
                <a:cs typeface="Lucida Sans"/>
              </a:rPr>
              <a:t> </a:t>
            </a:r>
            <a:r>
              <a:rPr sz="1400" spc="-9">
                <a:solidFill>
                  <a:srgbClr val="242424"/>
                </a:solidFill>
                <a:latin typeface="Lucida Sans"/>
                <a:cs typeface="Lucida Sans"/>
              </a:rPr>
              <a:t>more</a:t>
            </a:r>
            <a:r>
              <a:rPr sz="1400" spc="-44">
                <a:solidFill>
                  <a:srgbClr val="242424"/>
                </a:solidFill>
                <a:latin typeface="Lucida Sans"/>
                <a:cs typeface="Lucida Sans"/>
              </a:rPr>
              <a:t> </a:t>
            </a:r>
            <a:r>
              <a:rPr sz="1400" spc="-40">
                <a:solidFill>
                  <a:srgbClr val="242424"/>
                </a:solidFill>
                <a:latin typeface="Lucida Sans"/>
                <a:cs typeface="Lucida Sans"/>
              </a:rPr>
              <a:t>likely</a:t>
            </a:r>
            <a:r>
              <a:rPr sz="1400" spc="-44">
                <a:solidFill>
                  <a:srgbClr val="242424"/>
                </a:solidFill>
                <a:latin typeface="Lucida Sans"/>
                <a:cs typeface="Lucida Sans"/>
              </a:rPr>
              <a:t> </a:t>
            </a:r>
            <a:r>
              <a:rPr sz="1400" spc="-22">
                <a:solidFill>
                  <a:srgbClr val="242424"/>
                </a:solidFill>
                <a:latin typeface="Lucida Sans"/>
                <a:cs typeface="Lucida Sans"/>
              </a:rPr>
              <a:t>to experience</a:t>
            </a:r>
            <a:r>
              <a:rPr sz="1400" spc="-44">
                <a:solidFill>
                  <a:srgbClr val="242424"/>
                </a:solidFill>
                <a:latin typeface="Lucida Sans"/>
                <a:cs typeface="Lucida Sans"/>
              </a:rPr>
              <a:t> </a:t>
            </a:r>
            <a:r>
              <a:rPr sz="1400" spc="-9">
                <a:solidFill>
                  <a:srgbClr val="242424"/>
                </a:solidFill>
                <a:latin typeface="Lucida Sans"/>
                <a:cs typeface="Lucida Sans"/>
              </a:rPr>
              <a:t>IPV</a:t>
            </a:r>
            <a:r>
              <a:rPr sz="1400" spc="-40">
                <a:solidFill>
                  <a:srgbClr val="242424"/>
                </a:solidFill>
                <a:latin typeface="Lucida Sans"/>
                <a:cs typeface="Lucida Sans"/>
              </a:rPr>
              <a:t> </a:t>
            </a:r>
            <a:r>
              <a:rPr sz="1400" spc="-18">
                <a:solidFill>
                  <a:srgbClr val="242424"/>
                </a:solidFill>
                <a:latin typeface="Lucida Sans"/>
                <a:cs typeface="Lucida Sans"/>
              </a:rPr>
              <a:t>than</a:t>
            </a:r>
            <a:r>
              <a:rPr sz="1400" spc="-40">
                <a:solidFill>
                  <a:srgbClr val="242424"/>
                </a:solidFill>
                <a:latin typeface="Lucida Sans"/>
                <a:cs typeface="Lucida Sans"/>
              </a:rPr>
              <a:t> </a:t>
            </a:r>
            <a:r>
              <a:rPr sz="1400" spc="-18">
                <a:solidFill>
                  <a:srgbClr val="242424"/>
                </a:solidFill>
                <a:latin typeface="Lucida Sans"/>
                <a:cs typeface="Lucida Sans"/>
              </a:rPr>
              <a:t>non-</a:t>
            </a:r>
            <a:r>
              <a:rPr sz="1400" spc="-9">
                <a:solidFill>
                  <a:srgbClr val="242424"/>
                </a:solidFill>
                <a:latin typeface="Lucida Sans"/>
                <a:cs typeface="Lucida Sans"/>
              </a:rPr>
              <a:t>Pell</a:t>
            </a:r>
            <a:r>
              <a:rPr sz="1400" spc="-40">
                <a:solidFill>
                  <a:srgbClr val="242424"/>
                </a:solidFill>
                <a:latin typeface="Lucida Sans"/>
                <a:cs typeface="Lucida Sans"/>
              </a:rPr>
              <a:t> </a:t>
            </a:r>
            <a:r>
              <a:rPr sz="1400" spc="-9">
                <a:solidFill>
                  <a:srgbClr val="242424"/>
                </a:solidFill>
                <a:latin typeface="Lucida Sans"/>
                <a:cs typeface="Lucida Sans"/>
              </a:rPr>
              <a:t>Grant</a:t>
            </a:r>
            <a:r>
              <a:rPr sz="1400" spc="-40">
                <a:solidFill>
                  <a:srgbClr val="242424"/>
                </a:solidFill>
                <a:latin typeface="Lucida Sans"/>
                <a:cs typeface="Lucida Sans"/>
              </a:rPr>
              <a:t> </a:t>
            </a:r>
            <a:r>
              <a:rPr sz="1400" spc="-26">
                <a:solidFill>
                  <a:srgbClr val="242424"/>
                </a:solidFill>
                <a:latin typeface="Lucida Sans"/>
                <a:cs typeface="Lucida Sans"/>
              </a:rPr>
              <a:t>recipients</a:t>
            </a:r>
            <a:r>
              <a:rPr sz="1400" spc="-44">
                <a:solidFill>
                  <a:srgbClr val="242424"/>
                </a:solidFill>
                <a:latin typeface="Lucida Sans"/>
                <a:cs typeface="Lucida Sans"/>
              </a:rPr>
              <a:t> </a:t>
            </a:r>
            <a:r>
              <a:rPr sz="1400" spc="-9">
                <a:solidFill>
                  <a:srgbClr val="242424"/>
                </a:solidFill>
                <a:latin typeface="Lucida Sans"/>
                <a:cs typeface="Lucida Sans"/>
              </a:rPr>
              <a:t>(11%)</a:t>
            </a:r>
            <a:endParaRPr sz="1400">
              <a:latin typeface="Lucida Sans"/>
              <a:cs typeface="Lucida Sans"/>
            </a:endParaRPr>
          </a:p>
        </p:txBody>
      </p:sp>
      <p:grpSp>
        <p:nvGrpSpPr>
          <p:cNvPr id="7" name="object 7"/>
          <p:cNvGrpSpPr/>
          <p:nvPr/>
        </p:nvGrpSpPr>
        <p:grpSpPr>
          <a:xfrm>
            <a:off x="7751221" y="1065567"/>
            <a:ext cx="2109507" cy="4437529"/>
            <a:chOff x="6905116" y="1207642"/>
            <a:chExt cx="2390775" cy="5029200"/>
          </a:xfrm>
        </p:grpSpPr>
        <p:sp>
          <p:nvSpPr>
            <p:cNvPr id="8" name="object 8"/>
            <p:cNvSpPr/>
            <p:nvPr/>
          </p:nvSpPr>
          <p:spPr>
            <a:xfrm>
              <a:off x="6909879" y="1207642"/>
              <a:ext cx="0" cy="5029200"/>
            </a:xfrm>
            <a:custGeom>
              <a:avLst/>
              <a:gdLst/>
              <a:ahLst/>
              <a:cxnLst/>
              <a:rect l="l" t="t" r="r" b="b"/>
              <a:pathLst>
                <a:path h="5029200">
                  <a:moveTo>
                    <a:pt x="0" y="0"/>
                  </a:moveTo>
                  <a:lnTo>
                    <a:pt x="0" y="5029200"/>
                  </a:lnTo>
                </a:path>
              </a:pathLst>
            </a:custGeom>
            <a:ln w="9525">
              <a:solidFill>
                <a:srgbClr val="8A8A8A"/>
              </a:solidFill>
            </a:ln>
          </p:spPr>
          <p:txBody>
            <a:bodyPr wrap="square" lIns="0" tIns="0" rIns="0" bIns="0" rtlCol="0"/>
            <a:lstStyle/>
            <a:p>
              <a:endParaRPr sz="1588"/>
            </a:p>
          </p:txBody>
        </p:sp>
        <p:sp>
          <p:nvSpPr>
            <p:cNvPr id="9" name="object 9"/>
            <p:cNvSpPr/>
            <p:nvPr/>
          </p:nvSpPr>
          <p:spPr>
            <a:xfrm>
              <a:off x="6914641" y="1412950"/>
              <a:ext cx="2381250" cy="1741805"/>
            </a:xfrm>
            <a:custGeom>
              <a:avLst/>
              <a:gdLst/>
              <a:ahLst/>
              <a:cxnLst/>
              <a:rect l="l" t="t" r="r" b="b"/>
              <a:pathLst>
                <a:path w="2381250" h="1741805">
                  <a:moveTo>
                    <a:pt x="2247900" y="1436916"/>
                  </a:moveTo>
                  <a:lnTo>
                    <a:pt x="0" y="1436916"/>
                  </a:lnTo>
                  <a:lnTo>
                    <a:pt x="0" y="1741716"/>
                  </a:lnTo>
                  <a:lnTo>
                    <a:pt x="2247900" y="1741716"/>
                  </a:lnTo>
                  <a:lnTo>
                    <a:pt x="2247900" y="1436916"/>
                  </a:lnTo>
                  <a:close/>
                </a:path>
                <a:path w="2381250" h="1741805">
                  <a:moveTo>
                    <a:pt x="2247900" y="718464"/>
                  </a:moveTo>
                  <a:lnTo>
                    <a:pt x="0" y="718464"/>
                  </a:lnTo>
                  <a:lnTo>
                    <a:pt x="0" y="1023264"/>
                  </a:lnTo>
                  <a:lnTo>
                    <a:pt x="2247900" y="1023264"/>
                  </a:lnTo>
                  <a:lnTo>
                    <a:pt x="2247900" y="718464"/>
                  </a:lnTo>
                  <a:close/>
                </a:path>
                <a:path w="2381250" h="1741805">
                  <a:moveTo>
                    <a:pt x="2381250" y="0"/>
                  </a:moveTo>
                  <a:lnTo>
                    <a:pt x="0" y="0"/>
                  </a:lnTo>
                  <a:lnTo>
                    <a:pt x="0" y="304800"/>
                  </a:lnTo>
                  <a:lnTo>
                    <a:pt x="2381250" y="304800"/>
                  </a:lnTo>
                  <a:lnTo>
                    <a:pt x="2381250" y="0"/>
                  </a:lnTo>
                  <a:close/>
                </a:path>
              </a:pathLst>
            </a:custGeom>
            <a:solidFill>
              <a:srgbClr val="073C5D"/>
            </a:solidFill>
          </p:spPr>
          <p:txBody>
            <a:bodyPr wrap="square" lIns="0" tIns="0" rIns="0" bIns="0" rtlCol="0"/>
            <a:lstStyle/>
            <a:p>
              <a:endParaRPr sz="1588"/>
            </a:p>
          </p:txBody>
        </p:sp>
        <p:sp>
          <p:nvSpPr>
            <p:cNvPr id="10" name="object 10"/>
            <p:cNvSpPr/>
            <p:nvPr/>
          </p:nvSpPr>
          <p:spPr>
            <a:xfrm>
              <a:off x="6914642" y="3568319"/>
              <a:ext cx="1714500" cy="304800"/>
            </a:xfrm>
            <a:custGeom>
              <a:avLst/>
              <a:gdLst/>
              <a:ahLst/>
              <a:cxnLst/>
              <a:rect l="l" t="t" r="r" b="b"/>
              <a:pathLst>
                <a:path w="1714500" h="304800">
                  <a:moveTo>
                    <a:pt x="0" y="0"/>
                  </a:moveTo>
                  <a:lnTo>
                    <a:pt x="0" y="304800"/>
                  </a:lnTo>
                  <a:lnTo>
                    <a:pt x="1714500" y="304800"/>
                  </a:lnTo>
                  <a:lnTo>
                    <a:pt x="1714500" y="0"/>
                  </a:lnTo>
                  <a:lnTo>
                    <a:pt x="0" y="0"/>
                  </a:lnTo>
                  <a:close/>
                </a:path>
              </a:pathLst>
            </a:custGeom>
            <a:solidFill>
              <a:srgbClr val="AC4E25"/>
            </a:solidFill>
          </p:spPr>
          <p:txBody>
            <a:bodyPr wrap="square" lIns="0" tIns="0" rIns="0" bIns="0" rtlCol="0"/>
            <a:lstStyle/>
            <a:p>
              <a:endParaRPr sz="1588"/>
            </a:p>
          </p:txBody>
        </p:sp>
        <p:sp>
          <p:nvSpPr>
            <p:cNvPr id="11" name="object 11"/>
            <p:cNvSpPr/>
            <p:nvPr/>
          </p:nvSpPr>
          <p:spPr>
            <a:xfrm>
              <a:off x="6914641" y="4286783"/>
              <a:ext cx="1581150" cy="1741805"/>
            </a:xfrm>
            <a:custGeom>
              <a:avLst/>
              <a:gdLst/>
              <a:ahLst/>
              <a:cxnLst/>
              <a:rect l="l" t="t" r="r" b="b"/>
              <a:pathLst>
                <a:path w="1581150" h="1741804">
                  <a:moveTo>
                    <a:pt x="1314450" y="1436916"/>
                  </a:moveTo>
                  <a:lnTo>
                    <a:pt x="0" y="1436916"/>
                  </a:lnTo>
                  <a:lnTo>
                    <a:pt x="0" y="1741716"/>
                  </a:lnTo>
                  <a:lnTo>
                    <a:pt x="1314450" y="1741716"/>
                  </a:lnTo>
                  <a:lnTo>
                    <a:pt x="1314450" y="1436916"/>
                  </a:lnTo>
                  <a:close/>
                </a:path>
                <a:path w="1581150" h="1741804">
                  <a:moveTo>
                    <a:pt x="1447800" y="718451"/>
                  </a:moveTo>
                  <a:lnTo>
                    <a:pt x="0" y="718451"/>
                  </a:lnTo>
                  <a:lnTo>
                    <a:pt x="0" y="1023251"/>
                  </a:lnTo>
                  <a:lnTo>
                    <a:pt x="1447800" y="1023251"/>
                  </a:lnTo>
                  <a:lnTo>
                    <a:pt x="1447800" y="718451"/>
                  </a:lnTo>
                  <a:close/>
                </a:path>
                <a:path w="1581150" h="1741804">
                  <a:moveTo>
                    <a:pt x="1581150" y="0"/>
                  </a:moveTo>
                  <a:lnTo>
                    <a:pt x="0" y="0"/>
                  </a:lnTo>
                  <a:lnTo>
                    <a:pt x="0" y="304800"/>
                  </a:lnTo>
                  <a:lnTo>
                    <a:pt x="1581150" y="304800"/>
                  </a:lnTo>
                  <a:lnTo>
                    <a:pt x="1581150" y="0"/>
                  </a:lnTo>
                  <a:close/>
                </a:path>
              </a:pathLst>
            </a:custGeom>
            <a:solidFill>
              <a:srgbClr val="073C5D"/>
            </a:solidFill>
          </p:spPr>
          <p:txBody>
            <a:bodyPr wrap="square" lIns="0" tIns="0" rIns="0" bIns="0" rtlCol="0"/>
            <a:lstStyle/>
            <a:p>
              <a:endParaRPr sz="1588"/>
            </a:p>
          </p:txBody>
        </p:sp>
      </p:grpSp>
      <p:sp>
        <p:nvSpPr>
          <p:cNvPr id="12" name="object 12"/>
          <p:cNvSpPr txBox="1"/>
          <p:nvPr/>
        </p:nvSpPr>
        <p:spPr>
          <a:xfrm>
            <a:off x="7352067" y="596719"/>
            <a:ext cx="2339228" cy="310115"/>
          </a:xfrm>
          <a:prstGeom prst="rect">
            <a:avLst/>
          </a:prstGeom>
        </p:spPr>
        <p:txBody>
          <a:bodyPr vert="horz" wrap="square" lIns="0" tIns="11206" rIns="0" bIns="0" rtlCol="0">
            <a:spAutoFit/>
          </a:bodyPr>
          <a:lstStyle/>
          <a:p>
            <a:pPr marL="372055" marR="4483" indent="-361409">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36</a:t>
            </a:r>
            <a:r>
              <a:rPr sz="971" spc="-49">
                <a:solidFill>
                  <a:srgbClr val="585858"/>
                </a:solidFill>
                <a:latin typeface="Arial Black"/>
                <a:cs typeface="Arial Black"/>
              </a:rPr>
              <a:t> </a:t>
            </a:r>
            <a:r>
              <a:rPr sz="971" spc="-71">
                <a:solidFill>
                  <a:srgbClr val="585858"/>
                </a:solidFill>
                <a:latin typeface="Arial Black"/>
                <a:cs typeface="Arial Black"/>
              </a:rPr>
              <a:t>Prevalence</a:t>
            </a:r>
            <a:r>
              <a:rPr sz="971" spc="-53">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40">
                <a:solidFill>
                  <a:srgbClr val="585858"/>
                </a:solidFill>
                <a:latin typeface="Arial Black"/>
                <a:cs typeface="Arial Black"/>
              </a:rPr>
              <a:t>intimate</a:t>
            </a:r>
            <a:r>
              <a:rPr sz="971" spc="-53">
                <a:solidFill>
                  <a:srgbClr val="585858"/>
                </a:solidFill>
                <a:latin typeface="Arial Black"/>
                <a:cs typeface="Arial Black"/>
              </a:rPr>
              <a:t> </a:t>
            </a:r>
            <a:r>
              <a:rPr sz="971" spc="-18">
                <a:solidFill>
                  <a:srgbClr val="585858"/>
                </a:solidFill>
                <a:latin typeface="Arial Black"/>
                <a:cs typeface="Arial Black"/>
              </a:rPr>
              <a:t>partner </a:t>
            </a:r>
            <a:r>
              <a:rPr sz="971" spc="-66">
                <a:solidFill>
                  <a:srgbClr val="585858"/>
                </a:solidFill>
                <a:latin typeface="Arial Black"/>
                <a:cs typeface="Arial Black"/>
              </a:rPr>
              <a:t>violence</a:t>
            </a:r>
            <a:r>
              <a:rPr sz="971" spc="-53">
                <a:solidFill>
                  <a:srgbClr val="585858"/>
                </a:solidFill>
                <a:latin typeface="Arial Black"/>
                <a:cs typeface="Arial Black"/>
              </a:rPr>
              <a:t> </a:t>
            </a:r>
            <a:r>
              <a:rPr sz="971" spc="-49">
                <a:solidFill>
                  <a:srgbClr val="585858"/>
                </a:solidFill>
                <a:latin typeface="Arial Black"/>
                <a:cs typeface="Arial Black"/>
              </a:rPr>
              <a:t>by</a:t>
            </a:r>
            <a:r>
              <a:rPr sz="971" spc="-53">
                <a:solidFill>
                  <a:srgbClr val="585858"/>
                </a:solidFill>
                <a:latin typeface="Arial Black"/>
                <a:cs typeface="Arial Black"/>
              </a:rPr>
              <a:t> </a:t>
            </a:r>
            <a:r>
              <a:rPr sz="971" spc="-9">
                <a:solidFill>
                  <a:srgbClr val="585858"/>
                </a:solidFill>
                <a:latin typeface="Arial Black"/>
                <a:cs typeface="Arial Black"/>
              </a:rPr>
              <a:t>demographics</a:t>
            </a:r>
            <a:endParaRPr sz="971">
              <a:latin typeface="Arial Black"/>
              <a:cs typeface="Arial Black"/>
            </a:endParaRPr>
          </a:p>
        </p:txBody>
      </p:sp>
      <p:sp>
        <p:nvSpPr>
          <p:cNvPr id="13" name="object 13"/>
          <p:cNvSpPr txBox="1"/>
          <p:nvPr/>
        </p:nvSpPr>
        <p:spPr>
          <a:xfrm>
            <a:off x="9883139" y="130123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18%</a:t>
            </a:r>
            <a:endParaRPr sz="882">
              <a:latin typeface="Arial"/>
              <a:cs typeface="Arial"/>
            </a:endParaRPr>
          </a:p>
        </p:txBody>
      </p:sp>
      <p:sp>
        <p:nvSpPr>
          <p:cNvPr id="14" name="object 14"/>
          <p:cNvSpPr txBox="1"/>
          <p:nvPr/>
        </p:nvSpPr>
        <p:spPr>
          <a:xfrm>
            <a:off x="9765478" y="193156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17%</a:t>
            </a:r>
            <a:endParaRPr sz="882">
              <a:latin typeface="Arial"/>
              <a:cs typeface="Arial"/>
            </a:endParaRPr>
          </a:p>
        </p:txBody>
      </p:sp>
      <p:sp>
        <p:nvSpPr>
          <p:cNvPr id="15" name="object 15"/>
          <p:cNvSpPr txBox="1"/>
          <p:nvPr/>
        </p:nvSpPr>
        <p:spPr>
          <a:xfrm>
            <a:off x="9765478" y="256189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17%</a:t>
            </a:r>
            <a:endParaRPr sz="882">
              <a:latin typeface="Arial"/>
              <a:cs typeface="Arial"/>
            </a:endParaRPr>
          </a:p>
        </p:txBody>
      </p:sp>
      <p:sp>
        <p:nvSpPr>
          <p:cNvPr id="16" name="object 16"/>
          <p:cNvSpPr txBox="1"/>
          <p:nvPr/>
        </p:nvSpPr>
        <p:spPr>
          <a:xfrm>
            <a:off x="9294831" y="320062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13%</a:t>
            </a:r>
            <a:endParaRPr sz="882">
              <a:latin typeface="Arial"/>
              <a:cs typeface="Arial"/>
            </a:endParaRPr>
          </a:p>
        </p:txBody>
      </p:sp>
      <p:sp>
        <p:nvSpPr>
          <p:cNvPr id="17" name="object 17"/>
          <p:cNvSpPr txBox="1"/>
          <p:nvPr/>
        </p:nvSpPr>
        <p:spPr>
          <a:xfrm>
            <a:off x="9177169" y="383095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12%</a:t>
            </a:r>
            <a:endParaRPr sz="882">
              <a:latin typeface="Arial"/>
              <a:cs typeface="Arial"/>
            </a:endParaRPr>
          </a:p>
        </p:txBody>
      </p:sp>
      <p:sp>
        <p:nvSpPr>
          <p:cNvPr id="18" name="object 18"/>
          <p:cNvSpPr txBox="1"/>
          <p:nvPr/>
        </p:nvSpPr>
        <p:spPr>
          <a:xfrm>
            <a:off x="9059507" y="4469693"/>
            <a:ext cx="238685"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19" name="object 19"/>
          <p:cNvSpPr txBox="1"/>
          <p:nvPr/>
        </p:nvSpPr>
        <p:spPr>
          <a:xfrm>
            <a:off x="8941845" y="510002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20" name="object 20"/>
          <p:cNvSpPr txBox="1"/>
          <p:nvPr/>
        </p:nvSpPr>
        <p:spPr>
          <a:xfrm>
            <a:off x="7365290" y="1307951"/>
            <a:ext cx="271743"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LGB+</a:t>
            </a:r>
            <a:endParaRPr sz="794">
              <a:latin typeface="Lucida Sans"/>
              <a:cs typeface="Lucida Sans"/>
            </a:endParaRPr>
          </a:p>
        </p:txBody>
      </p:sp>
      <p:sp>
        <p:nvSpPr>
          <p:cNvPr id="21" name="object 21"/>
          <p:cNvSpPr txBox="1"/>
          <p:nvPr/>
        </p:nvSpPr>
        <p:spPr>
          <a:xfrm>
            <a:off x="7186556" y="1938282"/>
            <a:ext cx="4504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Disability</a:t>
            </a:r>
            <a:endParaRPr sz="794">
              <a:latin typeface="Lucida Sans"/>
              <a:cs typeface="Lucida Sans"/>
            </a:endParaRPr>
          </a:p>
        </p:txBody>
      </p:sp>
      <p:sp>
        <p:nvSpPr>
          <p:cNvPr id="22" name="object 22"/>
          <p:cNvSpPr txBox="1"/>
          <p:nvPr/>
        </p:nvSpPr>
        <p:spPr>
          <a:xfrm>
            <a:off x="7151929" y="2577017"/>
            <a:ext cx="485215"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Pell</a:t>
            </a:r>
            <a:r>
              <a:rPr sz="794" spc="-53">
                <a:solidFill>
                  <a:srgbClr val="585858"/>
                </a:solidFill>
                <a:latin typeface="Lucida Sans"/>
                <a:cs typeface="Lucida Sans"/>
              </a:rPr>
              <a:t> </a:t>
            </a:r>
            <a:r>
              <a:rPr sz="794" spc="-9">
                <a:solidFill>
                  <a:srgbClr val="585858"/>
                </a:solidFill>
                <a:latin typeface="Lucida Sans"/>
                <a:cs typeface="Lucida Sans"/>
              </a:rPr>
              <a:t>Grant</a:t>
            </a:r>
            <a:endParaRPr sz="794">
              <a:latin typeface="Lucida Sans"/>
              <a:cs typeface="Lucida Sans"/>
            </a:endParaRPr>
          </a:p>
        </p:txBody>
      </p:sp>
      <p:sp>
        <p:nvSpPr>
          <p:cNvPr id="23" name="object 23"/>
          <p:cNvSpPr txBox="1"/>
          <p:nvPr/>
        </p:nvSpPr>
        <p:spPr>
          <a:xfrm>
            <a:off x="7280573" y="3207348"/>
            <a:ext cx="356347"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Overall</a:t>
            </a:r>
            <a:endParaRPr sz="794">
              <a:latin typeface="Lucida Sans"/>
              <a:cs typeface="Lucida Sans"/>
            </a:endParaRPr>
          </a:p>
        </p:txBody>
      </p:sp>
      <p:sp>
        <p:nvSpPr>
          <p:cNvPr id="24" name="object 24"/>
          <p:cNvSpPr txBox="1"/>
          <p:nvPr/>
        </p:nvSpPr>
        <p:spPr>
          <a:xfrm>
            <a:off x="6967257" y="3837679"/>
            <a:ext cx="670112"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a:t>
            </a:r>
            <a:r>
              <a:rPr sz="794" spc="-22">
                <a:solidFill>
                  <a:srgbClr val="585858"/>
                </a:solidFill>
                <a:latin typeface="Lucida Sans"/>
                <a:cs typeface="Lucida Sans"/>
              </a:rPr>
              <a:t>disability</a:t>
            </a:r>
            <a:endParaRPr sz="794">
              <a:latin typeface="Lucida Sans"/>
              <a:cs typeface="Lucida Sans"/>
            </a:endParaRPr>
          </a:p>
        </p:txBody>
      </p:sp>
      <p:sp>
        <p:nvSpPr>
          <p:cNvPr id="25" name="object 25"/>
          <p:cNvSpPr txBox="1"/>
          <p:nvPr/>
        </p:nvSpPr>
        <p:spPr>
          <a:xfrm>
            <a:off x="6920865" y="4476414"/>
            <a:ext cx="716616"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Non-Pell</a:t>
            </a:r>
            <a:r>
              <a:rPr sz="794" spc="-31">
                <a:solidFill>
                  <a:srgbClr val="585858"/>
                </a:solidFill>
                <a:latin typeface="Lucida Sans"/>
                <a:cs typeface="Lucida Sans"/>
              </a:rPr>
              <a:t> </a:t>
            </a:r>
            <a:r>
              <a:rPr sz="794" spc="-9">
                <a:solidFill>
                  <a:srgbClr val="585858"/>
                </a:solidFill>
                <a:latin typeface="Lucida Sans"/>
                <a:cs typeface="Lucida Sans"/>
              </a:rPr>
              <a:t>Grant</a:t>
            </a:r>
            <a:endParaRPr sz="794">
              <a:latin typeface="Lucida Sans"/>
              <a:cs typeface="Lucida Sans"/>
            </a:endParaRPr>
          </a:p>
        </p:txBody>
      </p:sp>
      <p:sp>
        <p:nvSpPr>
          <p:cNvPr id="26" name="object 26"/>
          <p:cNvSpPr txBox="1"/>
          <p:nvPr/>
        </p:nvSpPr>
        <p:spPr>
          <a:xfrm>
            <a:off x="7247964" y="5106745"/>
            <a:ext cx="389404"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Straight</a:t>
            </a:r>
            <a:endParaRPr sz="794">
              <a:latin typeface="Lucida Sans"/>
              <a:cs typeface="Lucida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02953"/>
            <a:ext cx="12191999" cy="282800"/>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3" name="object 3"/>
          <p:cNvSpPr txBox="1"/>
          <p:nvPr/>
        </p:nvSpPr>
        <p:spPr>
          <a:xfrm>
            <a:off x="646536" y="546725"/>
            <a:ext cx="3235699" cy="201367"/>
          </a:xfrm>
          <a:prstGeom prst="rect">
            <a:avLst/>
          </a:prstGeom>
        </p:spPr>
        <p:txBody>
          <a:bodyPr vert="horz" wrap="square" lIns="0" tIns="11206" rIns="0" bIns="0" rtlCol="0">
            <a:spAutoFit/>
          </a:bodyPr>
          <a:lstStyle/>
          <a:p>
            <a:pPr marL="11206">
              <a:spcBef>
                <a:spcPts val="88"/>
              </a:spcBef>
            </a:pPr>
            <a:r>
              <a:rPr sz="1235" spc="-119">
                <a:solidFill>
                  <a:srgbClr val="B6B6B6"/>
                </a:solidFill>
                <a:latin typeface="Arial Black"/>
                <a:cs typeface="Arial Black"/>
              </a:rPr>
              <a:t>INTIMATE</a:t>
            </a:r>
            <a:r>
              <a:rPr sz="1235" spc="-57">
                <a:solidFill>
                  <a:srgbClr val="B6B6B6"/>
                </a:solidFill>
                <a:latin typeface="Arial Black"/>
                <a:cs typeface="Arial Black"/>
              </a:rPr>
              <a:t> </a:t>
            </a:r>
            <a:r>
              <a:rPr sz="1235" spc="-146">
                <a:solidFill>
                  <a:srgbClr val="B6B6B6"/>
                </a:solidFill>
                <a:latin typeface="Arial Black"/>
                <a:cs typeface="Arial Black"/>
              </a:rPr>
              <a:t>PARTNER</a:t>
            </a:r>
            <a:r>
              <a:rPr sz="1235" spc="-53">
                <a:solidFill>
                  <a:srgbClr val="B6B6B6"/>
                </a:solidFill>
                <a:latin typeface="Arial Black"/>
                <a:cs typeface="Arial Black"/>
              </a:rPr>
              <a:t> </a:t>
            </a:r>
            <a:r>
              <a:rPr sz="1235" spc="-137">
                <a:solidFill>
                  <a:srgbClr val="B6B6B6"/>
                </a:solidFill>
                <a:latin typeface="Arial Black"/>
                <a:cs typeface="Arial Black"/>
              </a:rPr>
              <a:t>VIOLENCE</a:t>
            </a:r>
            <a:r>
              <a:rPr sz="1235" spc="-57">
                <a:solidFill>
                  <a:srgbClr val="B6B6B6"/>
                </a:solidFill>
                <a:latin typeface="Arial Black"/>
                <a:cs typeface="Arial Black"/>
              </a:rPr>
              <a:t> </a:t>
            </a:r>
            <a:r>
              <a:rPr sz="1235" spc="331">
                <a:solidFill>
                  <a:srgbClr val="B6B6B6"/>
                </a:solidFill>
                <a:latin typeface="Arial Black"/>
                <a:cs typeface="Arial Black"/>
              </a:rPr>
              <a:t>|</a:t>
            </a:r>
            <a:r>
              <a:rPr sz="1235" spc="-71">
                <a:solidFill>
                  <a:srgbClr val="B6B6B6"/>
                </a:solidFill>
                <a:latin typeface="Arial Black"/>
                <a:cs typeface="Arial Black"/>
              </a:rPr>
              <a:t> </a:t>
            </a:r>
            <a:r>
              <a:rPr sz="1235" spc="-9">
                <a:solidFill>
                  <a:srgbClr val="B6B6B6"/>
                </a:solidFill>
                <a:latin typeface="Lucida Sans"/>
                <a:cs typeface="Lucida Sans"/>
              </a:rPr>
              <a:t>Reporting</a:t>
            </a:r>
            <a:endParaRPr sz="1235">
              <a:latin typeface="Lucida Sans"/>
              <a:cs typeface="Lucida Sans"/>
            </a:endParaRPr>
          </a:p>
        </p:txBody>
      </p:sp>
      <p:sp>
        <p:nvSpPr>
          <p:cNvPr id="4" name="object 4" descr="$PPTXTitle"/>
          <p:cNvSpPr txBox="1">
            <a:spLocks noGrp="1"/>
          </p:cNvSpPr>
          <p:nvPr>
            <p:ph type="title"/>
          </p:nvPr>
        </p:nvSpPr>
        <p:spPr>
          <a:xfrm>
            <a:off x="646536" y="916264"/>
            <a:ext cx="4608362" cy="790439"/>
          </a:xfrm>
          <a:prstGeom prst="rect">
            <a:avLst/>
          </a:prstGeom>
        </p:spPr>
        <p:txBody>
          <a:bodyPr vert="horz" wrap="square" lIns="0" tIns="11206" rIns="0" bIns="0" rtlCol="0" anchor="ctr">
            <a:spAutoFit/>
          </a:bodyPr>
          <a:lstStyle/>
          <a:p>
            <a:pPr marL="11206" marR="4483">
              <a:lnSpc>
                <a:spcPct val="108300"/>
              </a:lnSpc>
              <a:spcBef>
                <a:spcPts val="88"/>
              </a:spcBef>
            </a:pPr>
            <a:r>
              <a:rPr sz="2400" spc="-110">
                <a:solidFill>
                  <a:srgbClr val="063D5E"/>
                </a:solidFill>
                <a:latin typeface="Arial Black" panose="020B0A04020102020204" pitchFamily="34" charset="0"/>
              </a:rPr>
              <a:t>Reporting</a:t>
            </a:r>
            <a:r>
              <a:rPr sz="2400" spc="-137">
                <a:solidFill>
                  <a:srgbClr val="063D5E"/>
                </a:solidFill>
                <a:latin typeface="Arial Black" panose="020B0A04020102020204" pitchFamily="34" charset="0"/>
              </a:rPr>
              <a:t> </a:t>
            </a:r>
            <a:r>
              <a:rPr sz="2400" spc="-71">
                <a:solidFill>
                  <a:srgbClr val="063D5E"/>
                </a:solidFill>
                <a:latin typeface="Arial Black" panose="020B0A04020102020204" pitchFamily="34" charset="0"/>
              </a:rPr>
              <a:t>of</a:t>
            </a:r>
            <a:r>
              <a:rPr sz="2400" spc="-132">
                <a:solidFill>
                  <a:srgbClr val="063D5E"/>
                </a:solidFill>
                <a:latin typeface="Arial Black" panose="020B0A04020102020204" pitchFamily="34" charset="0"/>
              </a:rPr>
              <a:t> </a:t>
            </a:r>
            <a:r>
              <a:rPr sz="2400" spc="-62">
                <a:solidFill>
                  <a:srgbClr val="063D5E"/>
                </a:solidFill>
                <a:latin typeface="Arial Black" panose="020B0A04020102020204" pitchFamily="34" charset="0"/>
              </a:rPr>
              <a:t>Intimate </a:t>
            </a:r>
            <a:r>
              <a:rPr sz="2400" spc="-84">
                <a:solidFill>
                  <a:srgbClr val="063D5E"/>
                </a:solidFill>
                <a:latin typeface="Arial Black" panose="020B0A04020102020204" pitchFamily="34" charset="0"/>
              </a:rPr>
              <a:t>Partner</a:t>
            </a:r>
            <a:r>
              <a:rPr sz="2400" spc="-124">
                <a:solidFill>
                  <a:srgbClr val="063D5E"/>
                </a:solidFill>
                <a:latin typeface="Arial Black" panose="020B0A04020102020204" pitchFamily="34" charset="0"/>
              </a:rPr>
              <a:t> </a:t>
            </a:r>
            <a:r>
              <a:rPr sz="2400" spc="-44">
                <a:solidFill>
                  <a:srgbClr val="063D5E"/>
                </a:solidFill>
                <a:latin typeface="Arial Black" panose="020B0A04020102020204" pitchFamily="34" charset="0"/>
              </a:rPr>
              <a:t>Violence</a:t>
            </a:r>
          </a:p>
        </p:txBody>
      </p:sp>
      <p:sp>
        <p:nvSpPr>
          <p:cNvPr id="5" name="object 5"/>
          <p:cNvSpPr txBox="1"/>
          <p:nvPr/>
        </p:nvSpPr>
        <p:spPr>
          <a:xfrm>
            <a:off x="646536" y="1963767"/>
            <a:ext cx="5436824" cy="507542"/>
          </a:xfrm>
          <a:prstGeom prst="rect">
            <a:avLst/>
          </a:prstGeom>
        </p:spPr>
        <p:txBody>
          <a:bodyPr vert="horz" wrap="square" lIns="0" tIns="11206" rIns="0" bIns="0" rtlCol="0">
            <a:spAutoFit/>
          </a:bodyPr>
          <a:lstStyle/>
          <a:p>
            <a:pPr marL="11206" marR="4483">
              <a:lnSpc>
                <a:spcPct val="120800"/>
              </a:lnSpc>
              <a:spcBef>
                <a:spcPts val="88"/>
              </a:spcBef>
            </a:pPr>
            <a:r>
              <a:rPr sz="1400" spc="-18">
                <a:solidFill>
                  <a:srgbClr val="242424"/>
                </a:solidFill>
                <a:latin typeface="Lucida Sans"/>
                <a:cs typeface="Lucida Sans"/>
              </a:rPr>
              <a:t>Students</a:t>
            </a:r>
            <a:r>
              <a:rPr sz="1400" spc="-40">
                <a:solidFill>
                  <a:srgbClr val="242424"/>
                </a:solidFill>
                <a:latin typeface="Lucida Sans"/>
                <a:cs typeface="Lucida Sans"/>
              </a:rPr>
              <a:t> </a:t>
            </a:r>
            <a:r>
              <a:rPr sz="1400" spc="-9">
                <a:solidFill>
                  <a:srgbClr val="242424"/>
                </a:solidFill>
                <a:latin typeface="Lucida Sans"/>
                <a:cs typeface="Lucida Sans"/>
              </a:rPr>
              <a:t>who</a:t>
            </a:r>
            <a:r>
              <a:rPr sz="1400" spc="-40">
                <a:solidFill>
                  <a:srgbClr val="242424"/>
                </a:solidFill>
                <a:latin typeface="Lucida Sans"/>
                <a:cs typeface="Lucida Sans"/>
              </a:rPr>
              <a:t> </a:t>
            </a:r>
            <a:r>
              <a:rPr sz="1400" spc="-22">
                <a:solidFill>
                  <a:srgbClr val="242424"/>
                </a:solidFill>
                <a:latin typeface="Lucida Sans"/>
                <a:cs typeface="Lucida Sans"/>
              </a:rPr>
              <a:t>experienced</a:t>
            </a:r>
            <a:r>
              <a:rPr sz="1400" spc="-40">
                <a:solidFill>
                  <a:srgbClr val="242424"/>
                </a:solidFill>
                <a:latin typeface="Lucida Sans"/>
                <a:cs typeface="Lucida Sans"/>
              </a:rPr>
              <a:t> </a:t>
            </a:r>
            <a:r>
              <a:rPr sz="1400" spc="-22">
                <a:solidFill>
                  <a:srgbClr val="242424"/>
                </a:solidFill>
                <a:latin typeface="Lucida Sans"/>
                <a:cs typeface="Lucida Sans"/>
              </a:rPr>
              <a:t>intimate</a:t>
            </a:r>
            <a:r>
              <a:rPr sz="1400" spc="-40">
                <a:solidFill>
                  <a:srgbClr val="242424"/>
                </a:solidFill>
                <a:latin typeface="Lucida Sans"/>
                <a:cs typeface="Lucida Sans"/>
              </a:rPr>
              <a:t> </a:t>
            </a:r>
            <a:r>
              <a:rPr sz="1400" spc="-9">
                <a:solidFill>
                  <a:srgbClr val="242424"/>
                </a:solidFill>
                <a:latin typeface="Lucida Sans"/>
                <a:cs typeface="Lucida Sans"/>
              </a:rPr>
              <a:t>partner</a:t>
            </a:r>
            <a:r>
              <a:rPr sz="1400" spc="-35">
                <a:solidFill>
                  <a:srgbClr val="242424"/>
                </a:solidFill>
                <a:latin typeface="Lucida Sans"/>
                <a:cs typeface="Lucida Sans"/>
              </a:rPr>
              <a:t> </a:t>
            </a:r>
            <a:r>
              <a:rPr sz="1400" spc="-26">
                <a:solidFill>
                  <a:srgbClr val="242424"/>
                </a:solidFill>
                <a:latin typeface="Lucida Sans"/>
                <a:cs typeface="Lucida Sans"/>
              </a:rPr>
              <a:t>violence</a:t>
            </a:r>
            <a:r>
              <a:rPr sz="1400" spc="-40">
                <a:solidFill>
                  <a:srgbClr val="242424"/>
                </a:solidFill>
                <a:latin typeface="Lucida Sans"/>
                <a:cs typeface="Lucida Sans"/>
              </a:rPr>
              <a:t> </a:t>
            </a:r>
            <a:r>
              <a:rPr sz="1400" spc="-22">
                <a:solidFill>
                  <a:srgbClr val="242424"/>
                </a:solidFill>
                <a:latin typeface="Lucida Sans"/>
                <a:cs typeface="Lucida Sans"/>
              </a:rPr>
              <a:t>in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22">
                <a:solidFill>
                  <a:srgbClr val="242424"/>
                </a:solidFill>
                <a:latin typeface="Lucida Sans"/>
                <a:cs typeface="Lucida Sans"/>
              </a:rPr>
              <a:t>past</a:t>
            </a:r>
            <a:r>
              <a:rPr sz="1400" spc="-53">
                <a:solidFill>
                  <a:srgbClr val="242424"/>
                </a:solidFill>
                <a:latin typeface="Lucida Sans"/>
                <a:cs typeface="Lucida Sans"/>
              </a:rPr>
              <a:t> </a:t>
            </a:r>
            <a:r>
              <a:rPr sz="1400">
                <a:solidFill>
                  <a:srgbClr val="242424"/>
                </a:solidFill>
                <a:latin typeface="Lucida Sans"/>
                <a:cs typeface="Lucida Sans"/>
              </a:rPr>
              <a:t>year</a:t>
            </a:r>
            <a:r>
              <a:rPr sz="1400" spc="-53">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26">
                <a:solidFill>
                  <a:srgbClr val="242424"/>
                </a:solidFill>
                <a:latin typeface="Lucida Sans"/>
                <a:cs typeface="Lucida Sans"/>
              </a:rPr>
              <a:t>asked</a:t>
            </a:r>
            <a:r>
              <a:rPr sz="1400" spc="-53">
                <a:solidFill>
                  <a:srgbClr val="242424"/>
                </a:solidFill>
                <a:latin typeface="Lucida Sans"/>
                <a:cs typeface="Lucida Sans"/>
              </a:rPr>
              <a:t> </a:t>
            </a:r>
            <a:r>
              <a:rPr sz="1400" spc="-44">
                <a:solidFill>
                  <a:srgbClr val="242424"/>
                </a:solidFill>
                <a:latin typeface="Lucida Sans"/>
                <a:cs typeface="Lucida Sans"/>
              </a:rPr>
              <a:t>if</a:t>
            </a:r>
            <a:r>
              <a:rPr sz="1400" spc="-53">
                <a:solidFill>
                  <a:srgbClr val="242424"/>
                </a:solidFill>
                <a:latin typeface="Lucida Sans"/>
                <a:cs typeface="Lucida Sans"/>
              </a:rPr>
              <a:t> </a:t>
            </a:r>
            <a:r>
              <a:rPr sz="1400" spc="-18">
                <a:solidFill>
                  <a:srgbClr val="242424"/>
                </a:solidFill>
                <a:latin typeface="Lucida Sans"/>
                <a:cs typeface="Lucida Sans"/>
              </a:rPr>
              <a:t>they</a:t>
            </a:r>
            <a:r>
              <a:rPr sz="1400" spc="-53">
                <a:solidFill>
                  <a:srgbClr val="242424"/>
                </a:solidFill>
                <a:latin typeface="Lucida Sans"/>
                <a:cs typeface="Lucida Sans"/>
              </a:rPr>
              <a:t> </a:t>
            </a:r>
            <a:r>
              <a:rPr sz="1400" spc="-26">
                <a:solidFill>
                  <a:srgbClr val="242424"/>
                </a:solidFill>
                <a:latin typeface="Lucida Sans"/>
                <a:cs typeface="Lucida Sans"/>
              </a:rPr>
              <a:t>told</a:t>
            </a:r>
            <a:r>
              <a:rPr sz="1400" spc="-49">
                <a:solidFill>
                  <a:srgbClr val="242424"/>
                </a:solidFill>
                <a:latin typeface="Lucida Sans"/>
                <a:cs typeface="Lucida Sans"/>
              </a:rPr>
              <a:t> </a:t>
            </a:r>
            <a:r>
              <a:rPr sz="1400" spc="-18">
                <a:solidFill>
                  <a:srgbClr val="242424"/>
                </a:solidFill>
                <a:latin typeface="Lucida Sans"/>
                <a:cs typeface="Lucida Sans"/>
              </a:rPr>
              <a:t>someone</a:t>
            </a:r>
            <a:r>
              <a:rPr sz="1400" spc="-53">
                <a:solidFill>
                  <a:srgbClr val="242424"/>
                </a:solidFill>
                <a:latin typeface="Lucida Sans"/>
                <a:cs typeface="Lucida Sans"/>
              </a:rPr>
              <a:t> </a:t>
            </a:r>
            <a:r>
              <a:rPr sz="1400" spc="-18">
                <a:solidFill>
                  <a:srgbClr val="242424"/>
                </a:solidFill>
                <a:latin typeface="Lucida Sans"/>
                <a:cs typeface="Lucida Sans"/>
              </a:rPr>
              <a:t>about</a:t>
            </a:r>
            <a:r>
              <a:rPr sz="1400" spc="-53">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incident.</a:t>
            </a:r>
            <a:endParaRPr sz="1400">
              <a:latin typeface="Lucida Sans"/>
              <a:cs typeface="Lucida Sans"/>
            </a:endParaRPr>
          </a:p>
        </p:txBody>
      </p:sp>
      <p:sp>
        <p:nvSpPr>
          <p:cNvPr id="6" name="object 6"/>
          <p:cNvSpPr txBox="1"/>
          <p:nvPr/>
        </p:nvSpPr>
        <p:spPr>
          <a:xfrm>
            <a:off x="646536" y="2933372"/>
            <a:ext cx="5467492" cy="1767630"/>
          </a:xfrm>
          <a:prstGeom prst="rect">
            <a:avLst/>
          </a:prstGeom>
        </p:spPr>
        <p:txBody>
          <a:bodyPr vert="horz" wrap="square" lIns="0" tIns="11206" rIns="0" bIns="0" rtlCol="0">
            <a:spAutoFit/>
          </a:bodyPr>
          <a:lstStyle/>
          <a:p>
            <a:pPr marL="11206" marR="4483" algn="just">
              <a:lnSpc>
                <a:spcPct val="120800"/>
              </a:lnSpc>
              <a:spcBef>
                <a:spcPts val="88"/>
              </a:spcBef>
            </a:pPr>
            <a:r>
              <a:rPr sz="1400" spc="-9">
                <a:solidFill>
                  <a:srgbClr val="242424"/>
                </a:solidFill>
                <a:latin typeface="Lucida Sans"/>
                <a:cs typeface="Lucida Sans"/>
              </a:rPr>
              <a:t>While</a:t>
            </a:r>
            <a:r>
              <a:rPr sz="1400" spc="-49">
                <a:solidFill>
                  <a:srgbClr val="242424"/>
                </a:solidFill>
                <a:latin typeface="Lucida Sans"/>
                <a:cs typeface="Lucida Sans"/>
              </a:rPr>
              <a:t> </a:t>
            </a:r>
            <a:r>
              <a:rPr sz="1400" spc="-26">
                <a:solidFill>
                  <a:srgbClr val="242424"/>
                </a:solidFill>
                <a:latin typeface="Lucida Sans"/>
                <a:cs typeface="Lucida Sans"/>
              </a:rPr>
              <a:t>most</a:t>
            </a:r>
            <a:r>
              <a:rPr sz="1400" spc="-44">
                <a:solidFill>
                  <a:srgbClr val="242424"/>
                </a:solidFill>
                <a:latin typeface="Lucida Sans"/>
                <a:cs typeface="Lucida Sans"/>
              </a:rPr>
              <a:t> </a:t>
            </a:r>
            <a:r>
              <a:rPr sz="1400" spc="-26">
                <a:solidFill>
                  <a:srgbClr val="242424"/>
                </a:solidFill>
                <a:latin typeface="Lucida Sans"/>
                <a:cs typeface="Lucida Sans"/>
              </a:rPr>
              <a:t>students</a:t>
            </a:r>
            <a:r>
              <a:rPr sz="1400" spc="-53">
                <a:solidFill>
                  <a:srgbClr val="242424"/>
                </a:solidFill>
                <a:latin typeface="Lucida Sans"/>
                <a:cs typeface="Lucida Sans"/>
              </a:rPr>
              <a:t> </a:t>
            </a:r>
            <a:r>
              <a:rPr sz="1400" spc="-26">
                <a:latin typeface="Lucida Sans"/>
                <a:cs typeface="Lucida Sans"/>
              </a:rPr>
              <a:t>told</a:t>
            </a:r>
            <a:r>
              <a:rPr sz="1400" spc="-44">
                <a:latin typeface="Lucida Sans"/>
                <a:cs typeface="Lucida Sans"/>
              </a:rPr>
              <a:t> </a:t>
            </a:r>
            <a:r>
              <a:rPr sz="1400">
                <a:latin typeface="Lucida Sans"/>
                <a:cs typeface="Lucida Sans"/>
              </a:rPr>
              <a:t>a</a:t>
            </a:r>
            <a:r>
              <a:rPr sz="1400" spc="-44">
                <a:latin typeface="Lucida Sans"/>
                <a:cs typeface="Lucida Sans"/>
              </a:rPr>
              <a:t> </a:t>
            </a:r>
            <a:r>
              <a:rPr sz="1400" spc="-26">
                <a:latin typeface="Lucida Sans"/>
                <a:cs typeface="Lucida Sans"/>
              </a:rPr>
              <a:t>friend,</a:t>
            </a:r>
            <a:r>
              <a:rPr sz="1400" spc="-44">
                <a:latin typeface="Lucida Sans"/>
                <a:cs typeface="Lucida Sans"/>
              </a:rPr>
              <a:t> </a:t>
            </a:r>
            <a:r>
              <a:rPr sz="1400" spc="-22">
                <a:latin typeface="Lucida Sans"/>
                <a:cs typeface="Lucida Sans"/>
              </a:rPr>
              <a:t>roommate,</a:t>
            </a:r>
            <a:r>
              <a:rPr sz="1400" spc="-44">
                <a:latin typeface="Lucida Sans"/>
                <a:cs typeface="Lucida Sans"/>
              </a:rPr>
              <a:t> </a:t>
            </a:r>
            <a:r>
              <a:rPr sz="1400">
                <a:latin typeface="Lucida Sans"/>
                <a:cs typeface="Lucida Sans"/>
              </a:rPr>
              <a:t>or</a:t>
            </a:r>
            <a:r>
              <a:rPr sz="1400" spc="-44">
                <a:latin typeface="Lucida Sans"/>
                <a:cs typeface="Lucida Sans"/>
              </a:rPr>
              <a:t> </a:t>
            </a:r>
            <a:r>
              <a:rPr sz="1400" spc="-9">
                <a:latin typeface="Lucida Sans"/>
                <a:cs typeface="Lucida Sans"/>
              </a:rPr>
              <a:t>family member</a:t>
            </a:r>
            <a:r>
              <a:rPr sz="1400" spc="-49">
                <a:latin typeface="Lucida Sans"/>
                <a:cs typeface="Lucida Sans"/>
              </a:rPr>
              <a:t> </a:t>
            </a:r>
            <a:r>
              <a:rPr sz="1400" spc="-26">
                <a:latin typeface="Lucida Sans"/>
                <a:cs typeface="Lucida Sans"/>
              </a:rPr>
              <a:t>(</a:t>
            </a:r>
            <a:r>
              <a:rPr sz="1400" spc="-26">
                <a:solidFill>
                  <a:srgbClr val="242424"/>
                </a:solidFill>
                <a:latin typeface="Lucida Sans"/>
                <a:cs typeface="Lucida Sans"/>
              </a:rPr>
              <a:t>57%),</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26">
                <a:solidFill>
                  <a:srgbClr val="242424"/>
                </a:solidFill>
                <a:latin typeface="Lucida Sans"/>
                <a:cs typeface="Lucida Sans"/>
              </a:rPr>
              <a:t>majority</a:t>
            </a:r>
            <a:r>
              <a:rPr sz="1400" spc="-44">
                <a:solidFill>
                  <a:srgbClr val="242424"/>
                </a:solidFill>
                <a:latin typeface="Lucida Sans"/>
                <a:cs typeface="Lucida Sans"/>
              </a:rPr>
              <a:t> </a:t>
            </a:r>
            <a:r>
              <a:rPr sz="1400" spc="-31">
                <a:solidFill>
                  <a:srgbClr val="242424"/>
                </a:solidFill>
                <a:latin typeface="Lucida Sans"/>
                <a:cs typeface="Lucida Sans"/>
              </a:rPr>
              <a:t>did</a:t>
            </a:r>
            <a:r>
              <a:rPr sz="1400" spc="-49">
                <a:solidFill>
                  <a:srgbClr val="242424"/>
                </a:solidFill>
                <a:latin typeface="Lucida Sans"/>
                <a:cs typeface="Lucida Sans"/>
              </a:rPr>
              <a:t> </a:t>
            </a:r>
            <a:r>
              <a:rPr sz="1400" spc="-18">
                <a:solidFill>
                  <a:srgbClr val="242424"/>
                </a:solidFill>
                <a:latin typeface="Lucida Sans"/>
                <a:cs typeface="Lucida Sans"/>
              </a:rPr>
              <a:t>not</a:t>
            </a:r>
            <a:r>
              <a:rPr sz="1400" spc="-49">
                <a:solidFill>
                  <a:srgbClr val="242424"/>
                </a:solidFill>
                <a:latin typeface="Lucida Sans"/>
                <a:cs typeface="Lucida Sans"/>
              </a:rPr>
              <a:t> </a:t>
            </a:r>
            <a:r>
              <a:rPr sz="1400" spc="-9">
                <a:solidFill>
                  <a:srgbClr val="242424"/>
                </a:solidFill>
                <a:latin typeface="Lucida Sans"/>
                <a:cs typeface="Lucida Sans"/>
              </a:rPr>
              <a:t>report</a:t>
            </a:r>
            <a:r>
              <a:rPr sz="1400" spc="-44">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26">
                <a:solidFill>
                  <a:srgbClr val="242424"/>
                </a:solidFill>
                <a:latin typeface="Lucida Sans"/>
                <a:cs typeface="Lucida Sans"/>
              </a:rPr>
              <a:t>incident</a:t>
            </a:r>
            <a:r>
              <a:rPr sz="1400" spc="-49">
                <a:solidFill>
                  <a:srgbClr val="242424"/>
                </a:solidFill>
                <a:latin typeface="Lucida Sans"/>
                <a:cs typeface="Lucida Sans"/>
              </a:rPr>
              <a:t> </a:t>
            </a:r>
            <a:r>
              <a:rPr sz="1400" spc="-22">
                <a:solidFill>
                  <a:srgbClr val="242424"/>
                </a:solidFill>
                <a:latin typeface="Lucida Sans"/>
                <a:cs typeface="Lucida Sans"/>
              </a:rPr>
              <a:t>to </a:t>
            </a:r>
            <a:r>
              <a:rPr sz="1400" spc="-9">
                <a:solidFill>
                  <a:srgbClr val="242424"/>
                </a:solidFill>
                <a:latin typeface="Lucida Sans"/>
                <a:cs typeface="Lucida Sans"/>
              </a:rPr>
              <a:t>the</a:t>
            </a:r>
            <a:r>
              <a:rPr sz="1400" spc="-71">
                <a:solidFill>
                  <a:srgbClr val="242424"/>
                </a:solidFill>
                <a:latin typeface="Lucida Sans"/>
                <a:cs typeface="Lucida Sans"/>
              </a:rPr>
              <a:t> </a:t>
            </a:r>
            <a:r>
              <a:rPr sz="1400" spc="-9">
                <a:solidFill>
                  <a:srgbClr val="242424"/>
                </a:solidFill>
                <a:latin typeface="Lucida Sans"/>
                <a:cs typeface="Lucida Sans"/>
              </a:rPr>
              <a:t>school.</a:t>
            </a:r>
            <a:endParaRPr sz="1400">
              <a:latin typeface="Lucida Sans"/>
              <a:cs typeface="Lucida Sans"/>
            </a:endParaRPr>
          </a:p>
          <a:p>
            <a:pPr marL="262792" indent="-150727">
              <a:spcBef>
                <a:spcPts val="794"/>
              </a:spcBef>
              <a:buClr>
                <a:srgbClr val="004C97"/>
              </a:buClr>
              <a:buChar char="•"/>
              <a:tabLst>
                <a:tab pos="262792" algn="l"/>
              </a:tabLst>
            </a:pPr>
            <a:r>
              <a:rPr sz="1400" spc="-110">
                <a:solidFill>
                  <a:srgbClr val="2C88B0"/>
                </a:solidFill>
                <a:latin typeface="Arial Black"/>
                <a:cs typeface="Arial Black"/>
              </a:rPr>
              <a:t>4%</a:t>
            </a:r>
            <a:r>
              <a:rPr sz="1400" spc="-57">
                <a:solidFill>
                  <a:srgbClr val="2C88B0"/>
                </a:solidFill>
                <a:latin typeface="Arial Black"/>
                <a:cs typeface="Arial Black"/>
              </a:rPr>
              <a:t> </a:t>
            </a:r>
            <a:r>
              <a:rPr sz="1400" spc="-22">
                <a:latin typeface="Lucida Sans"/>
                <a:cs typeface="Lucida Sans"/>
              </a:rPr>
              <a:t>contacted</a:t>
            </a:r>
            <a:r>
              <a:rPr sz="1400" spc="-35">
                <a:latin typeface="Lucida Sans"/>
                <a:cs typeface="Lucida Sans"/>
              </a:rPr>
              <a:t> </a:t>
            </a:r>
            <a:r>
              <a:rPr sz="1400" spc="-18">
                <a:latin typeface="Lucida Sans"/>
                <a:cs typeface="Lucida Sans"/>
              </a:rPr>
              <a:t>Student</a:t>
            </a:r>
            <a:r>
              <a:rPr sz="1400" spc="-35">
                <a:latin typeface="Lucida Sans"/>
                <a:cs typeface="Lucida Sans"/>
              </a:rPr>
              <a:t> </a:t>
            </a:r>
            <a:r>
              <a:rPr sz="1400" spc="-18">
                <a:latin typeface="Lucida Sans"/>
                <a:cs typeface="Lucida Sans"/>
              </a:rPr>
              <a:t>Health</a:t>
            </a:r>
            <a:r>
              <a:rPr sz="1400" spc="-35">
                <a:latin typeface="Lucida Sans"/>
                <a:cs typeface="Lucida Sans"/>
              </a:rPr>
              <a:t> </a:t>
            </a:r>
            <a:r>
              <a:rPr sz="1400">
                <a:latin typeface="Lucida Sans"/>
                <a:cs typeface="Lucida Sans"/>
              </a:rPr>
              <a:t>&amp;</a:t>
            </a:r>
            <a:r>
              <a:rPr sz="1400" spc="-35">
                <a:latin typeface="Lucida Sans"/>
                <a:cs typeface="Lucida Sans"/>
              </a:rPr>
              <a:t> Counseling </a:t>
            </a:r>
            <a:r>
              <a:rPr sz="1400" spc="-9">
                <a:latin typeface="Lucida Sans"/>
                <a:cs typeface="Lucida Sans"/>
              </a:rPr>
              <a:t>(SHAC)</a:t>
            </a:r>
            <a:endParaRPr sz="1400">
              <a:latin typeface="Lucida Sans"/>
              <a:cs typeface="Lucida Sans"/>
            </a:endParaRPr>
          </a:p>
          <a:p>
            <a:pPr marL="262792" indent="-150727">
              <a:spcBef>
                <a:spcPts val="1059"/>
              </a:spcBef>
              <a:buClr>
                <a:srgbClr val="063D5E"/>
              </a:buClr>
              <a:buChar char="•"/>
              <a:tabLst>
                <a:tab pos="262792" algn="l"/>
              </a:tabLst>
            </a:pPr>
            <a:r>
              <a:rPr sz="1400" spc="-110">
                <a:solidFill>
                  <a:srgbClr val="2C88B0"/>
                </a:solidFill>
                <a:latin typeface="Arial Black"/>
                <a:cs typeface="Arial Black"/>
              </a:rPr>
              <a:t>3%</a:t>
            </a:r>
            <a:r>
              <a:rPr sz="1400" spc="-71">
                <a:solidFill>
                  <a:srgbClr val="2C88B0"/>
                </a:solidFill>
                <a:latin typeface="Arial Black"/>
                <a:cs typeface="Arial Black"/>
              </a:rPr>
              <a:t> </a:t>
            </a:r>
            <a:r>
              <a:rPr sz="1400" spc="-22">
                <a:latin typeface="Lucida Sans"/>
                <a:cs typeface="Lucida Sans"/>
              </a:rPr>
              <a:t>contacted</a:t>
            </a:r>
            <a:r>
              <a:rPr sz="1400" spc="-53">
                <a:latin typeface="Lucida Sans"/>
                <a:cs typeface="Lucida Sans"/>
              </a:rPr>
              <a:t> </a:t>
            </a:r>
            <a:r>
              <a:rPr sz="1400" spc="-9">
                <a:latin typeface="Lucida Sans"/>
                <a:cs typeface="Lucida Sans"/>
              </a:rPr>
              <a:t>another</a:t>
            </a:r>
            <a:r>
              <a:rPr sz="1400" spc="-53">
                <a:latin typeface="Lucida Sans"/>
                <a:cs typeface="Lucida Sans"/>
              </a:rPr>
              <a:t> </a:t>
            </a:r>
            <a:r>
              <a:rPr sz="1400" spc="-22">
                <a:latin typeface="Lucida Sans"/>
                <a:cs typeface="Lucida Sans"/>
              </a:rPr>
              <a:t>campus</a:t>
            </a:r>
            <a:r>
              <a:rPr sz="1400" spc="-49">
                <a:latin typeface="Lucida Sans"/>
                <a:cs typeface="Lucida Sans"/>
              </a:rPr>
              <a:t> </a:t>
            </a:r>
            <a:r>
              <a:rPr sz="1400" spc="-9">
                <a:latin typeface="Lucida Sans"/>
                <a:cs typeface="Lucida Sans"/>
              </a:rPr>
              <a:t>employee</a:t>
            </a:r>
            <a:endParaRPr sz="1400">
              <a:latin typeface="Lucida Sans"/>
              <a:cs typeface="Lucida Sans"/>
            </a:endParaRPr>
          </a:p>
          <a:p>
            <a:pPr marL="263352" marR="341798" indent="-151287">
              <a:lnSpc>
                <a:spcPct val="120800"/>
              </a:lnSpc>
              <a:spcBef>
                <a:spcPts val="529"/>
              </a:spcBef>
              <a:buClr>
                <a:srgbClr val="004C97"/>
              </a:buClr>
              <a:buChar char="•"/>
              <a:tabLst>
                <a:tab pos="263352" algn="l"/>
              </a:tabLst>
            </a:pPr>
            <a:r>
              <a:rPr sz="1400" spc="-110">
                <a:solidFill>
                  <a:srgbClr val="2C88B0"/>
                </a:solidFill>
                <a:latin typeface="Arial Black"/>
                <a:cs typeface="Arial Black"/>
              </a:rPr>
              <a:t>1%</a:t>
            </a:r>
            <a:r>
              <a:rPr sz="1400" spc="-62">
                <a:solidFill>
                  <a:srgbClr val="2C88B0"/>
                </a:solidFill>
                <a:latin typeface="Arial Black"/>
                <a:cs typeface="Arial Black"/>
              </a:rPr>
              <a:t> </a:t>
            </a:r>
            <a:r>
              <a:rPr sz="1400" spc="-22">
                <a:latin typeface="Lucida Sans"/>
                <a:cs typeface="Lucida Sans"/>
              </a:rPr>
              <a:t>contacted</a:t>
            </a:r>
            <a:r>
              <a:rPr sz="1400" spc="-40">
                <a:latin typeface="Lucida Sans"/>
                <a:cs typeface="Lucida Sans"/>
              </a:rPr>
              <a:t> </a:t>
            </a:r>
            <a:r>
              <a:rPr sz="1400" spc="-22">
                <a:latin typeface="Lucida Sans"/>
                <a:cs typeface="Lucida Sans"/>
              </a:rPr>
              <a:t>University</a:t>
            </a:r>
            <a:r>
              <a:rPr sz="1400" spc="-40">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40">
                <a:latin typeface="Lucida Sans"/>
                <a:cs typeface="Lucida Sans"/>
              </a:rPr>
              <a:t> </a:t>
            </a:r>
            <a:r>
              <a:rPr sz="1400" spc="-31">
                <a:latin typeface="Lucida Sans"/>
                <a:cs typeface="Lucida Sans"/>
              </a:rPr>
              <a:t>Mexico</a:t>
            </a:r>
            <a:r>
              <a:rPr sz="1400" spc="-40">
                <a:latin typeface="Lucida Sans"/>
                <a:cs typeface="Lucida Sans"/>
              </a:rPr>
              <a:t> </a:t>
            </a:r>
            <a:r>
              <a:rPr sz="1400" spc="-9">
                <a:latin typeface="Lucida Sans"/>
                <a:cs typeface="Lucida Sans"/>
              </a:rPr>
              <a:t>Police </a:t>
            </a:r>
            <a:r>
              <a:rPr sz="1400" spc="-18">
                <a:latin typeface="Lucida Sans"/>
                <a:cs typeface="Lucida Sans"/>
              </a:rPr>
              <a:t>Department</a:t>
            </a:r>
            <a:r>
              <a:rPr sz="1400" spc="4">
                <a:latin typeface="Lucida Sans"/>
                <a:cs typeface="Lucida Sans"/>
              </a:rPr>
              <a:t> </a:t>
            </a:r>
            <a:r>
              <a:rPr sz="1400" spc="-9">
                <a:latin typeface="Lucida Sans"/>
                <a:cs typeface="Lucida Sans"/>
              </a:rPr>
              <a:t>(UNMPD)</a:t>
            </a:r>
            <a:endParaRPr sz="1400">
              <a:latin typeface="Lucida Sans"/>
              <a:cs typeface="Lucida Sans"/>
            </a:endParaRPr>
          </a:p>
        </p:txBody>
      </p:sp>
      <p:grpSp>
        <p:nvGrpSpPr>
          <p:cNvPr id="7" name="object 7"/>
          <p:cNvGrpSpPr/>
          <p:nvPr/>
        </p:nvGrpSpPr>
        <p:grpSpPr>
          <a:xfrm>
            <a:off x="8082467" y="1567211"/>
            <a:ext cx="1983441" cy="4059891"/>
            <a:chOff x="7280529" y="1776172"/>
            <a:chExt cx="2247900" cy="4601210"/>
          </a:xfrm>
        </p:grpSpPr>
        <p:sp>
          <p:nvSpPr>
            <p:cNvPr id="8" name="object 8"/>
            <p:cNvSpPr/>
            <p:nvPr/>
          </p:nvSpPr>
          <p:spPr>
            <a:xfrm>
              <a:off x="7285291" y="1776172"/>
              <a:ext cx="0" cy="4601210"/>
            </a:xfrm>
            <a:custGeom>
              <a:avLst/>
              <a:gdLst/>
              <a:ahLst/>
              <a:cxnLst/>
              <a:rect l="l" t="t" r="r" b="b"/>
              <a:pathLst>
                <a:path h="4601210">
                  <a:moveTo>
                    <a:pt x="0" y="0"/>
                  </a:moveTo>
                  <a:lnTo>
                    <a:pt x="0" y="4601116"/>
                  </a:lnTo>
                </a:path>
              </a:pathLst>
            </a:custGeom>
            <a:ln w="9525">
              <a:solidFill>
                <a:srgbClr val="8A8A8A"/>
              </a:solidFill>
            </a:ln>
          </p:spPr>
          <p:txBody>
            <a:bodyPr wrap="square" lIns="0" tIns="0" rIns="0" bIns="0" rtlCol="0"/>
            <a:lstStyle/>
            <a:p>
              <a:endParaRPr sz="1588"/>
            </a:p>
          </p:txBody>
        </p:sp>
        <p:sp>
          <p:nvSpPr>
            <p:cNvPr id="9" name="object 9"/>
            <p:cNvSpPr/>
            <p:nvPr/>
          </p:nvSpPr>
          <p:spPr>
            <a:xfrm>
              <a:off x="7290042" y="1976373"/>
              <a:ext cx="2238375" cy="4194175"/>
            </a:xfrm>
            <a:custGeom>
              <a:avLst/>
              <a:gdLst/>
              <a:ahLst/>
              <a:cxnLst/>
              <a:rect l="l" t="t" r="r" b="b"/>
              <a:pathLst>
                <a:path w="2238375" h="4194175">
                  <a:moveTo>
                    <a:pt x="38100" y="3450831"/>
                  </a:moveTo>
                  <a:lnTo>
                    <a:pt x="0" y="3450831"/>
                  </a:lnTo>
                  <a:lnTo>
                    <a:pt x="0" y="4193870"/>
                  </a:lnTo>
                  <a:lnTo>
                    <a:pt x="38100" y="4193870"/>
                  </a:lnTo>
                  <a:lnTo>
                    <a:pt x="38100" y="3450831"/>
                  </a:lnTo>
                  <a:close/>
                </a:path>
                <a:path w="2238375" h="4194175">
                  <a:moveTo>
                    <a:pt x="114300" y="2300554"/>
                  </a:moveTo>
                  <a:lnTo>
                    <a:pt x="0" y="2300554"/>
                  </a:lnTo>
                  <a:lnTo>
                    <a:pt x="0" y="3043593"/>
                  </a:lnTo>
                  <a:lnTo>
                    <a:pt x="114300" y="3043593"/>
                  </a:lnTo>
                  <a:lnTo>
                    <a:pt x="114300" y="2300554"/>
                  </a:lnTo>
                  <a:close/>
                </a:path>
                <a:path w="2238375" h="4194175">
                  <a:moveTo>
                    <a:pt x="161925" y="1150277"/>
                  </a:moveTo>
                  <a:lnTo>
                    <a:pt x="0" y="1150277"/>
                  </a:lnTo>
                  <a:lnTo>
                    <a:pt x="0" y="1893316"/>
                  </a:lnTo>
                  <a:lnTo>
                    <a:pt x="161925" y="1893316"/>
                  </a:lnTo>
                  <a:lnTo>
                    <a:pt x="161925" y="1150277"/>
                  </a:lnTo>
                  <a:close/>
                </a:path>
                <a:path w="2238375" h="4194175">
                  <a:moveTo>
                    <a:pt x="2238375" y="0"/>
                  </a:moveTo>
                  <a:lnTo>
                    <a:pt x="0" y="0"/>
                  </a:lnTo>
                  <a:lnTo>
                    <a:pt x="0" y="743038"/>
                  </a:lnTo>
                  <a:lnTo>
                    <a:pt x="2238375" y="743038"/>
                  </a:lnTo>
                  <a:lnTo>
                    <a:pt x="2238375" y="0"/>
                  </a:lnTo>
                  <a:close/>
                </a:path>
              </a:pathLst>
            </a:custGeom>
            <a:solidFill>
              <a:srgbClr val="2D89B0"/>
            </a:solidFill>
          </p:spPr>
          <p:txBody>
            <a:bodyPr wrap="square" lIns="0" tIns="0" rIns="0" bIns="0" rtlCol="0"/>
            <a:lstStyle/>
            <a:p>
              <a:endParaRPr sz="1588"/>
            </a:p>
          </p:txBody>
        </p:sp>
      </p:grpSp>
      <p:sp>
        <p:nvSpPr>
          <p:cNvPr id="10" name="object 10"/>
          <p:cNvSpPr txBox="1"/>
          <p:nvPr/>
        </p:nvSpPr>
        <p:spPr>
          <a:xfrm>
            <a:off x="7770047" y="1098308"/>
            <a:ext cx="1601321" cy="310115"/>
          </a:xfrm>
          <a:prstGeom prst="rect">
            <a:avLst/>
          </a:prstGeom>
        </p:spPr>
        <p:txBody>
          <a:bodyPr vert="horz" wrap="square" lIns="0" tIns="11206" rIns="0" bIns="0" rtlCol="0">
            <a:spAutoFit/>
          </a:bodyPr>
          <a:lstStyle/>
          <a:p>
            <a:pPr marL="11206" marR="4483" indent="200595">
              <a:spcBef>
                <a:spcPts val="88"/>
              </a:spcBef>
            </a:pPr>
            <a:r>
              <a:rPr sz="971" spc="-79">
                <a:solidFill>
                  <a:srgbClr val="585858"/>
                </a:solidFill>
                <a:latin typeface="Arial Black"/>
                <a:cs typeface="Arial Black"/>
              </a:rPr>
              <a:t>Fig.</a:t>
            </a:r>
            <a:r>
              <a:rPr sz="971" spc="-49">
                <a:solidFill>
                  <a:srgbClr val="585858"/>
                </a:solidFill>
                <a:latin typeface="Arial Black"/>
                <a:cs typeface="Arial Black"/>
              </a:rPr>
              <a:t> </a:t>
            </a:r>
            <a:r>
              <a:rPr sz="971" spc="-101">
                <a:solidFill>
                  <a:srgbClr val="585858"/>
                </a:solidFill>
                <a:latin typeface="Arial Black"/>
                <a:cs typeface="Arial Black"/>
              </a:rPr>
              <a:t>37</a:t>
            </a:r>
            <a:r>
              <a:rPr sz="971" spc="-44">
                <a:solidFill>
                  <a:srgbClr val="585858"/>
                </a:solidFill>
                <a:latin typeface="Arial Black"/>
                <a:cs typeface="Arial Black"/>
              </a:rPr>
              <a:t> </a:t>
            </a:r>
            <a:r>
              <a:rPr sz="971" spc="-57">
                <a:solidFill>
                  <a:srgbClr val="585858"/>
                </a:solidFill>
                <a:latin typeface="Arial Black"/>
                <a:cs typeface="Arial Black"/>
              </a:rPr>
              <a:t>Reporting</a:t>
            </a:r>
            <a:r>
              <a:rPr sz="971" spc="-40">
                <a:solidFill>
                  <a:srgbClr val="585858"/>
                </a:solidFill>
                <a:latin typeface="Arial Black"/>
                <a:cs typeface="Arial Black"/>
              </a:rPr>
              <a:t> </a:t>
            </a:r>
            <a:r>
              <a:rPr sz="971" spc="-22">
                <a:solidFill>
                  <a:srgbClr val="585858"/>
                </a:solidFill>
                <a:latin typeface="Arial Black"/>
                <a:cs typeface="Arial Black"/>
              </a:rPr>
              <a:t>of </a:t>
            </a:r>
            <a:r>
              <a:rPr sz="971" spc="-40">
                <a:solidFill>
                  <a:srgbClr val="585858"/>
                </a:solidFill>
                <a:latin typeface="Arial Black"/>
                <a:cs typeface="Arial Black"/>
              </a:rPr>
              <a:t>intimate </a:t>
            </a:r>
            <a:r>
              <a:rPr sz="971" spc="-35">
                <a:solidFill>
                  <a:srgbClr val="585858"/>
                </a:solidFill>
                <a:latin typeface="Arial Black"/>
                <a:cs typeface="Arial Black"/>
              </a:rPr>
              <a:t>partner </a:t>
            </a:r>
            <a:r>
              <a:rPr sz="971" spc="-57">
                <a:solidFill>
                  <a:srgbClr val="585858"/>
                </a:solidFill>
                <a:latin typeface="Arial Black"/>
                <a:cs typeface="Arial Black"/>
              </a:rPr>
              <a:t>violence</a:t>
            </a:r>
            <a:endParaRPr sz="971">
              <a:latin typeface="Arial Black"/>
              <a:cs typeface="Arial Black"/>
            </a:endParaRPr>
          </a:p>
        </p:txBody>
      </p:sp>
      <p:sp>
        <p:nvSpPr>
          <p:cNvPr id="11" name="object 11"/>
          <p:cNvSpPr txBox="1"/>
          <p:nvPr/>
        </p:nvSpPr>
        <p:spPr>
          <a:xfrm>
            <a:off x="10088320" y="198782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57%</a:t>
            </a:r>
            <a:endParaRPr sz="882">
              <a:latin typeface="Arial"/>
              <a:cs typeface="Arial"/>
            </a:endParaRPr>
          </a:p>
        </p:txBody>
      </p:sp>
      <p:sp>
        <p:nvSpPr>
          <p:cNvPr id="12" name="object 12"/>
          <p:cNvSpPr txBox="1"/>
          <p:nvPr/>
        </p:nvSpPr>
        <p:spPr>
          <a:xfrm>
            <a:off x="8256158" y="300487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a:t>
            </a:r>
            <a:endParaRPr sz="882">
              <a:latin typeface="Arial"/>
              <a:cs typeface="Arial"/>
            </a:endParaRPr>
          </a:p>
        </p:txBody>
      </p:sp>
      <p:sp>
        <p:nvSpPr>
          <p:cNvPr id="13" name="object 13"/>
          <p:cNvSpPr txBox="1"/>
          <p:nvPr/>
        </p:nvSpPr>
        <p:spPr>
          <a:xfrm>
            <a:off x="8214136" y="402192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14" name="object 14"/>
          <p:cNvSpPr txBox="1"/>
          <p:nvPr/>
        </p:nvSpPr>
        <p:spPr>
          <a:xfrm>
            <a:off x="8146901" y="5030576"/>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a:t>
            </a:r>
            <a:endParaRPr sz="882">
              <a:latin typeface="Arial"/>
              <a:cs typeface="Arial"/>
            </a:endParaRPr>
          </a:p>
        </p:txBody>
      </p:sp>
      <p:sp>
        <p:nvSpPr>
          <p:cNvPr id="15" name="object 15"/>
          <p:cNvSpPr txBox="1"/>
          <p:nvPr/>
        </p:nvSpPr>
        <p:spPr>
          <a:xfrm>
            <a:off x="6975101" y="1916319"/>
            <a:ext cx="993401" cy="282800"/>
          </a:xfrm>
          <a:prstGeom prst="rect">
            <a:avLst/>
          </a:prstGeom>
        </p:spPr>
        <p:txBody>
          <a:bodyPr vert="horz" wrap="square" lIns="0" tIns="11206" rIns="0" bIns="0" rtlCol="0">
            <a:spAutoFit/>
          </a:bodyPr>
          <a:lstStyle/>
          <a:p>
            <a:pPr marR="4483" algn="r">
              <a:spcBef>
                <a:spcPts val="88"/>
              </a:spcBef>
            </a:pPr>
            <a:r>
              <a:rPr sz="882" spc="-26">
                <a:solidFill>
                  <a:srgbClr val="585858"/>
                </a:solidFill>
                <a:latin typeface="Lucida Sans"/>
                <a:cs typeface="Lucida Sans"/>
              </a:rPr>
              <a:t>Friend,</a:t>
            </a:r>
            <a:r>
              <a:rPr sz="882" spc="-22">
                <a:solidFill>
                  <a:srgbClr val="585858"/>
                </a:solidFill>
                <a:latin typeface="Lucida Sans"/>
                <a:cs typeface="Lucida Sans"/>
              </a:rPr>
              <a:t> </a:t>
            </a:r>
            <a:r>
              <a:rPr sz="882" spc="-9">
                <a:solidFill>
                  <a:srgbClr val="585858"/>
                </a:solidFill>
                <a:latin typeface="Lucida Sans"/>
                <a:cs typeface="Lucida Sans"/>
              </a:rPr>
              <a:t>roommate,</a:t>
            </a:r>
            <a:endParaRPr sz="882">
              <a:latin typeface="Lucida Sans"/>
              <a:cs typeface="Lucida Sans"/>
            </a:endParaRPr>
          </a:p>
          <a:p>
            <a:pPr marR="4483" algn="r"/>
            <a:r>
              <a:rPr sz="882" spc="-9">
                <a:solidFill>
                  <a:srgbClr val="585858"/>
                </a:solidFill>
                <a:latin typeface="Lucida Sans"/>
                <a:cs typeface="Lucida Sans"/>
              </a:rPr>
              <a:t>or</a:t>
            </a:r>
            <a:r>
              <a:rPr sz="882" spc="-57">
                <a:solidFill>
                  <a:srgbClr val="585858"/>
                </a:solidFill>
                <a:latin typeface="Lucida Sans"/>
                <a:cs typeface="Lucida Sans"/>
              </a:rPr>
              <a:t> </a:t>
            </a:r>
            <a:r>
              <a:rPr sz="882" spc="-9">
                <a:solidFill>
                  <a:srgbClr val="585858"/>
                </a:solidFill>
                <a:latin typeface="Lucida Sans"/>
                <a:cs typeface="Lucida Sans"/>
              </a:rPr>
              <a:t>family</a:t>
            </a:r>
            <a:endParaRPr sz="882">
              <a:latin typeface="Lucida Sans"/>
              <a:cs typeface="Lucida Sans"/>
            </a:endParaRPr>
          </a:p>
        </p:txBody>
      </p:sp>
      <p:sp>
        <p:nvSpPr>
          <p:cNvPr id="16" name="object 16"/>
          <p:cNvSpPr txBox="1"/>
          <p:nvPr/>
        </p:nvSpPr>
        <p:spPr>
          <a:xfrm>
            <a:off x="6986196" y="2933372"/>
            <a:ext cx="983316" cy="282800"/>
          </a:xfrm>
          <a:prstGeom prst="rect">
            <a:avLst/>
          </a:prstGeom>
        </p:spPr>
        <p:txBody>
          <a:bodyPr vert="horz" wrap="square" lIns="0" tIns="11206" rIns="0" bIns="0" rtlCol="0">
            <a:spAutoFit/>
          </a:bodyPr>
          <a:lstStyle/>
          <a:p>
            <a:pPr marL="11206" marR="4483" indent="65558">
              <a:spcBef>
                <a:spcPts val="88"/>
              </a:spcBef>
            </a:pPr>
            <a:r>
              <a:rPr sz="882" spc="-9">
                <a:solidFill>
                  <a:srgbClr val="585858"/>
                </a:solidFill>
                <a:latin typeface="Lucida Sans"/>
                <a:cs typeface="Lucida Sans"/>
              </a:rPr>
              <a:t>Student</a:t>
            </a:r>
            <a:r>
              <a:rPr sz="882" spc="-40">
                <a:solidFill>
                  <a:srgbClr val="585858"/>
                </a:solidFill>
                <a:latin typeface="Lucida Sans"/>
                <a:cs typeface="Lucida Sans"/>
              </a:rPr>
              <a:t> </a:t>
            </a:r>
            <a:r>
              <a:rPr sz="882" spc="-18">
                <a:solidFill>
                  <a:srgbClr val="585858"/>
                </a:solidFill>
                <a:latin typeface="Lucida Sans"/>
                <a:cs typeface="Lucida Sans"/>
              </a:rPr>
              <a:t>Health</a:t>
            </a:r>
            <a:r>
              <a:rPr sz="882" spc="-35">
                <a:solidFill>
                  <a:srgbClr val="585858"/>
                </a:solidFill>
                <a:latin typeface="Lucida Sans"/>
                <a:cs typeface="Lucida Sans"/>
              </a:rPr>
              <a:t> </a:t>
            </a:r>
            <a:r>
              <a:rPr sz="882" spc="-44">
                <a:solidFill>
                  <a:srgbClr val="585858"/>
                </a:solidFill>
                <a:latin typeface="Lucida Sans"/>
                <a:cs typeface="Lucida Sans"/>
              </a:rPr>
              <a:t>&amp; </a:t>
            </a:r>
            <a:r>
              <a:rPr sz="882" spc="-31">
                <a:solidFill>
                  <a:srgbClr val="585858"/>
                </a:solidFill>
                <a:latin typeface="Lucida Sans"/>
                <a:cs typeface="Lucida Sans"/>
              </a:rPr>
              <a:t>Counseling</a:t>
            </a:r>
            <a:r>
              <a:rPr sz="882" spc="-18">
                <a:solidFill>
                  <a:srgbClr val="585858"/>
                </a:solidFill>
                <a:latin typeface="Lucida Sans"/>
                <a:cs typeface="Lucida Sans"/>
              </a:rPr>
              <a:t> </a:t>
            </a:r>
            <a:r>
              <a:rPr sz="882" spc="-31">
                <a:solidFill>
                  <a:srgbClr val="585858"/>
                </a:solidFill>
                <a:latin typeface="Lucida Sans"/>
                <a:cs typeface="Lucida Sans"/>
              </a:rPr>
              <a:t>(SHAC)</a:t>
            </a:r>
            <a:endParaRPr sz="882">
              <a:latin typeface="Lucida Sans"/>
              <a:cs typeface="Lucida Sans"/>
            </a:endParaRPr>
          </a:p>
        </p:txBody>
      </p:sp>
      <p:sp>
        <p:nvSpPr>
          <p:cNvPr id="17" name="object 17"/>
          <p:cNvSpPr txBox="1"/>
          <p:nvPr/>
        </p:nvSpPr>
        <p:spPr>
          <a:xfrm>
            <a:off x="6978464" y="4017669"/>
            <a:ext cx="99004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Another</a:t>
            </a:r>
            <a:r>
              <a:rPr sz="882" spc="-13">
                <a:solidFill>
                  <a:srgbClr val="585858"/>
                </a:solidFill>
                <a:latin typeface="Lucida Sans"/>
                <a:cs typeface="Lucida Sans"/>
              </a:rPr>
              <a:t> </a:t>
            </a:r>
            <a:r>
              <a:rPr sz="882" spc="-9">
                <a:solidFill>
                  <a:srgbClr val="585858"/>
                </a:solidFill>
                <a:latin typeface="Lucida Sans"/>
                <a:cs typeface="Lucida Sans"/>
              </a:rPr>
              <a:t>employee</a:t>
            </a:r>
            <a:endParaRPr sz="882">
              <a:latin typeface="Lucida Sans"/>
              <a:cs typeface="Lucida Sans"/>
            </a:endParaRPr>
          </a:p>
        </p:txBody>
      </p:sp>
      <p:sp>
        <p:nvSpPr>
          <p:cNvPr id="18" name="object 18"/>
          <p:cNvSpPr txBox="1"/>
          <p:nvPr/>
        </p:nvSpPr>
        <p:spPr>
          <a:xfrm>
            <a:off x="7026535" y="4832993"/>
            <a:ext cx="942415" cy="554285"/>
          </a:xfrm>
          <a:prstGeom prst="rect">
            <a:avLst/>
          </a:prstGeom>
        </p:spPr>
        <p:txBody>
          <a:bodyPr vert="horz" wrap="square" lIns="0" tIns="11206" rIns="0" bIns="0" rtlCol="0">
            <a:spAutoFit/>
          </a:bodyPr>
          <a:lstStyle/>
          <a:p>
            <a:pPr marL="220768" marR="4483" indent="-210122" algn="r">
              <a:spcBef>
                <a:spcPts val="88"/>
              </a:spcBef>
            </a:pPr>
            <a:r>
              <a:rPr sz="882" spc="-22">
                <a:solidFill>
                  <a:srgbClr val="585858"/>
                </a:solidFill>
                <a:latin typeface="Lucida Sans"/>
                <a:cs typeface="Lucida Sans"/>
              </a:rPr>
              <a:t>University</a:t>
            </a:r>
            <a:r>
              <a:rPr sz="882" spc="-18">
                <a:solidFill>
                  <a:srgbClr val="585858"/>
                </a:solidFill>
                <a:latin typeface="Lucida Sans"/>
                <a:cs typeface="Lucida Sans"/>
              </a:rPr>
              <a:t> of </a:t>
            </a:r>
            <a:r>
              <a:rPr sz="882" spc="-22">
                <a:solidFill>
                  <a:srgbClr val="585858"/>
                </a:solidFill>
                <a:latin typeface="Lucida Sans"/>
                <a:cs typeface="Lucida Sans"/>
              </a:rPr>
              <a:t>New </a:t>
            </a:r>
            <a:r>
              <a:rPr sz="882" spc="-26">
                <a:solidFill>
                  <a:srgbClr val="585858"/>
                </a:solidFill>
                <a:latin typeface="Lucida Sans"/>
                <a:cs typeface="Lucida Sans"/>
              </a:rPr>
              <a:t>Mexico</a:t>
            </a:r>
            <a:r>
              <a:rPr sz="882" spc="-31">
                <a:solidFill>
                  <a:srgbClr val="585858"/>
                </a:solidFill>
                <a:latin typeface="Lucida Sans"/>
                <a:cs typeface="Lucida Sans"/>
              </a:rPr>
              <a:t> </a:t>
            </a:r>
            <a:r>
              <a:rPr sz="882" spc="-18">
                <a:solidFill>
                  <a:srgbClr val="585858"/>
                </a:solidFill>
                <a:latin typeface="Lucida Sans"/>
                <a:cs typeface="Lucida Sans"/>
              </a:rPr>
              <a:t>Police </a:t>
            </a:r>
            <a:r>
              <a:rPr sz="882" spc="-9">
                <a:solidFill>
                  <a:srgbClr val="585858"/>
                </a:solidFill>
                <a:latin typeface="Lucida Sans"/>
                <a:cs typeface="Lucida Sans"/>
              </a:rPr>
              <a:t>Department (UNMPD)</a:t>
            </a:r>
            <a:endParaRPr sz="882">
              <a:latin typeface="Lucida Sans"/>
              <a:cs typeface="Lucida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7" y="113"/>
            <a:ext cx="5572011" cy="6603066"/>
            <a:chOff x="5623051" y="127"/>
            <a:chExt cx="6314946" cy="7483475"/>
          </a:xfrm>
        </p:grpSpPr>
        <p:sp>
          <p:nvSpPr>
            <p:cNvPr id="3" name="object 3"/>
            <p:cNvSpPr/>
            <p:nvPr/>
          </p:nvSpPr>
          <p:spPr>
            <a:xfrm>
              <a:off x="5623051" y="127"/>
              <a:ext cx="6314946"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314374" y="1590437"/>
              <a:ext cx="0" cy="4097020"/>
            </a:xfrm>
            <a:custGeom>
              <a:avLst/>
              <a:gdLst/>
              <a:ahLst/>
              <a:cxnLst/>
              <a:rect l="l" t="t" r="r" b="b"/>
              <a:pathLst>
                <a:path h="4097020">
                  <a:moveTo>
                    <a:pt x="0" y="0"/>
                  </a:moveTo>
                  <a:lnTo>
                    <a:pt x="0" y="4096836"/>
                  </a:lnTo>
                </a:path>
              </a:pathLst>
            </a:custGeom>
            <a:ln w="9525">
              <a:solidFill>
                <a:srgbClr val="8A8A8A"/>
              </a:solidFill>
            </a:ln>
          </p:spPr>
          <p:txBody>
            <a:bodyPr wrap="square" lIns="0" tIns="0" rIns="0" bIns="0" rtlCol="0"/>
            <a:lstStyle/>
            <a:p>
              <a:endParaRPr sz="1588"/>
            </a:p>
          </p:txBody>
        </p:sp>
      </p:grpSp>
      <p:sp>
        <p:nvSpPr>
          <p:cNvPr id="5" name="object 5"/>
          <p:cNvSpPr txBox="1"/>
          <p:nvPr/>
        </p:nvSpPr>
        <p:spPr>
          <a:xfrm>
            <a:off x="660400" y="1204632"/>
            <a:ext cx="5147384" cy="1954989"/>
          </a:xfrm>
          <a:prstGeom prst="rect">
            <a:avLst/>
          </a:prstGeom>
        </p:spPr>
        <p:txBody>
          <a:bodyPr vert="horz" wrap="square" lIns="0" tIns="11206" rIns="0" bIns="0" rtlCol="0">
            <a:spAutoFit/>
          </a:bodyPr>
          <a:lstStyle/>
          <a:p>
            <a:pPr marL="11206" marR="741309">
              <a:lnSpc>
                <a:spcPct val="108300"/>
              </a:lnSpc>
              <a:spcBef>
                <a:spcPts val="88"/>
              </a:spcBef>
            </a:pPr>
            <a:r>
              <a:rPr sz="2400" spc="-212">
                <a:solidFill>
                  <a:srgbClr val="063D5E"/>
                </a:solidFill>
                <a:latin typeface="Arial Black"/>
                <a:cs typeface="Arial Black"/>
              </a:rPr>
              <a:t>11%</a:t>
            </a:r>
            <a:r>
              <a:rPr sz="2400" spc="-154">
                <a:solidFill>
                  <a:srgbClr val="063D5E"/>
                </a:solidFill>
                <a:latin typeface="Arial Black"/>
                <a:cs typeface="Arial Black"/>
              </a:rPr>
              <a:t> </a:t>
            </a:r>
            <a:r>
              <a:rPr sz="2400" spc="-71">
                <a:solidFill>
                  <a:srgbClr val="063D5E"/>
                </a:solidFill>
                <a:latin typeface="Arial Black"/>
                <a:cs typeface="Arial Black"/>
              </a:rPr>
              <a:t>of</a:t>
            </a:r>
            <a:r>
              <a:rPr sz="2400" spc="-150">
                <a:solidFill>
                  <a:srgbClr val="063D5E"/>
                </a:solidFill>
                <a:latin typeface="Arial Black"/>
                <a:cs typeface="Arial Black"/>
              </a:rPr>
              <a:t> </a:t>
            </a:r>
            <a:r>
              <a:rPr sz="2400" spc="-9">
                <a:solidFill>
                  <a:srgbClr val="063D5E"/>
                </a:solidFill>
                <a:latin typeface="Arial Black"/>
                <a:cs typeface="Arial Black"/>
              </a:rPr>
              <a:t>Students </a:t>
            </a:r>
            <a:r>
              <a:rPr sz="2400" spc="-154">
                <a:solidFill>
                  <a:srgbClr val="063D5E"/>
                </a:solidFill>
                <a:latin typeface="Arial Black"/>
                <a:cs typeface="Arial Black"/>
              </a:rPr>
              <a:t>Experienced</a:t>
            </a:r>
            <a:r>
              <a:rPr sz="2400" spc="-115">
                <a:solidFill>
                  <a:srgbClr val="063D5E"/>
                </a:solidFill>
                <a:latin typeface="Arial Black"/>
                <a:cs typeface="Arial Black"/>
              </a:rPr>
              <a:t> Stalking</a:t>
            </a:r>
            <a:endParaRPr sz="2400">
              <a:latin typeface="Arial Black"/>
              <a:cs typeface="Arial Black"/>
            </a:endParaRPr>
          </a:p>
          <a:p>
            <a:pPr marL="11206" marR="4483">
              <a:lnSpc>
                <a:spcPct val="120800"/>
              </a:lnSpc>
              <a:spcBef>
                <a:spcPts val="962"/>
              </a:spcBef>
            </a:pPr>
            <a:r>
              <a:rPr sz="1400" spc="-18">
                <a:solidFill>
                  <a:srgbClr val="242424"/>
                </a:solidFill>
                <a:latin typeface="Lucida Sans"/>
                <a:cs typeface="Lucida Sans"/>
              </a:rPr>
              <a:t>Students</a:t>
            </a:r>
            <a:r>
              <a:rPr sz="1400" spc="-40">
                <a:solidFill>
                  <a:srgbClr val="242424"/>
                </a:solidFill>
                <a:latin typeface="Lucida Sans"/>
                <a:cs typeface="Lucida Sans"/>
              </a:rPr>
              <a:t> </a:t>
            </a:r>
            <a:r>
              <a:rPr sz="1400">
                <a:solidFill>
                  <a:srgbClr val="242424"/>
                </a:solidFill>
                <a:latin typeface="Lucida Sans"/>
                <a:cs typeface="Lucida Sans"/>
              </a:rPr>
              <a:t>were</a:t>
            </a:r>
            <a:r>
              <a:rPr sz="1400" spc="-40">
                <a:solidFill>
                  <a:srgbClr val="242424"/>
                </a:solidFill>
                <a:latin typeface="Lucida Sans"/>
                <a:cs typeface="Lucida Sans"/>
              </a:rPr>
              <a:t> </a:t>
            </a:r>
            <a:r>
              <a:rPr sz="1400" spc="-26">
                <a:solidFill>
                  <a:srgbClr val="242424"/>
                </a:solidFill>
                <a:latin typeface="Lucida Sans"/>
                <a:cs typeface="Lucida Sans"/>
              </a:rPr>
              <a:t>asked</a:t>
            </a:r>
            <a:r>
              <a:rPr sz="1400" spc="-35">
                <a:solidFill>
                  <a:srgbClr val="242424"/>
                </a:solidFill>
                <a:latin typeface="Lucida Sans"/>
                <a:cs typeface="Lucida Sans"/>
              </a:rPr>
              <a:t> </a:t>
            </a:r>
            <a:r>
              <a:rPr sz="1400" spc="-18">
                <a:solidFill>
                  <a:srgbClr val="242424"/>
                </a:solidFill>
                <a:latin typeface="Lucida Sans"/>
                <a:cs typeface="Lucida Sans"/>
              </a:rPr>
              <a:t>about</a:t>
            </a:r>
            <a:r>
              <a:rPr sz="1400" spc="-40">
                <a:solidFill>
                  <a:srgbClr val="242424"/>
                </a:solidFill>
                <a:latin typeface="Lucida Sans"/>
                <a:cs typeface="Lucida Sans"/>
              </a:rPr>
              <a:t> </a:t>
            </a:r>
            <a:r>
              <a:rPr sz="1400" spc="-44">
                <a:solidFill>
                  <a:srgbClr val="242424"/>
                </a:solidFill>
                <a:latin typeface="Lucida Sans"/>
                <a:cs typeface="Lucida Sans"/>
              </a:rPr>
              <a:t>stalking</a:t>
            </a:r>
            <a:r>
              <a:rPr sz="1400" spc="-35">
                <a:solidFill>
                  <a:srgbClr val="242424"/>
                </a:solidFill>
                <a:latin typeface="Lucida Sans"/>
                <a:cs typeface="Lucida Sans"/>
              </a:rPr>
              <a:t> </a:t>
            </a:r>
            <a:r>
              <a:rPr sz="1400" spc="-31">
                <a:solidFill>
                  <a:srgbClr val="242424"/>
                </a:solidFill>
                <a:latin typeface="Lucida Sans"/>
                <a:cs typeface="Lucida Sans"/>
              </a:rPr>
              <a:t>situations</a:t>
            </a:r>
            <a:r>
              <a:rPr sz="1400" spc="-40">
                <a:solidFill>
                  <a:srgbClr val="242424"/>
                </a:solidFill>
                <a:latin typeface="Lucida Sans"/>
                <a:cs typeface="Lucida Sans"/>
              </a:rPr>
              <a:t> </a:t>
            </a:r>
            <a:r>
              <a:rPr sz="1400" spc="-18">
                <a:solidFill>
                  <a:srgbClr val="242424"/>
                </a:solidFill>
                <a:latin typeface="Lucida Sans"/>
                <a:cs typeface="Lucida Sans"/>
              </a:rPr>
              <a:t>when someone</a:t>
            </a:r>
            <a:r>
              <a:rPr sz="1400" spc="-53">
                <a:solidFill>
                  <a:srgbClr val="242424"/>
                </a:solidFill>
                <a:latin typeface="Lucida Sans"/>
                <a:cs typeface="Lucida Sans"/>
              </a:rPr>
              <a:t> </a:t>
            </a:r>
            <a:r>
              <a:rPr sz="1400" spc="-18">
                <a:solidFill>
                  <a:srgbClr val="242424"/>
                </a:solidFill>
                <a:latin typeface="Lucida Sans"/>
                <a:cs typeface="Lucida Sans"/>
              </a:rPr>
              <a:t>acted</a:t>
            </a:r>
            <a:r>
              <a:rPr sz="1400" spc="-53">
                <a:solidFill>
                  <a:srgbClr val="242424"/>
                </a:solidFill>
                <a:latin typeface="Lucida Sans"/>
                <a:cs typeface="Lucida Sans"/>
              </a:rPr>
              <a:t> </a:t>
            </a:r>
            <a:r>
              <a:rPr sz="1400" spc="-35">
                <a:solidFill>
                  <a:srgbClr val="242424"/>
                </a:solidFill>
                <a:latin typeface="Lucida Sans"/>
                <a:cs typeface="Lucida Sans"/>
              </a:rPr>
              <a:t>in</a:t>
            </a:r>
            <a:r>
              <a:rPr sz="1400" spc="-53">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9">
                <a:solidFill>
                  <a:srgbClr val="242424"/>
                </a:solidFill>
                <a:latin typeface="Lucida Sans"/>
                <a:cs typeface="Lucida Sans"/>
              </a:rPr>
              <a:t>way</a:t>
            </a:r>
            <a:r>
              <a:rPr sz="1400" spc="-49">
                <a:solidFill>
                  <a:srgbClr val="242424"/>
                </a:solidFill>
                <a:latin typeface="Lucida Sans"/>
                <a:cs typeface="Lucida Sans"/>
              </a:rPr>
              <a:t> </a:t>
            </a:r>
            <a:r>
              <a:rPr sz="1400" spc="-18">
                <a:solidFill>
                  <a:srgbClr val="242424"/>
                </a:solidFill>
                <a:latin typeface="Lucida Sans"/>
                <a:cs typeface="Lucida Sans"/>
              </a:rPr>
              <a:t>that</a:t>
            </a:r>
            <a:r>
              <a:rPr sz="1400" spc="-53">
                <a:solidFill>
                  <a:srgbClr val="242424"/>
                </a:solidFill>
                <a:latin typeface="Lucida Sans"/>
                <a:cs typeface="Lucida Sans"/>
              </a:rPr>
              <a:t> </a:t>
            </a:r>
            <a:r>
              <a:rPr sz="1400" spc="-9">
                <a:solidFill>
                  <a:srgbClr val="242424"/>
                </a:solidFill>
                <a:latin typeface="Lucida Sans"/>
                <a:cs typeface="Lucida Sans"/>
              </a:rPr>
              <a:t>seemed</a:t>
            </a:r>
            <a:r>
              <a:rPr sz="1400" spc="-53">
                <a:solidFill>
                  <a:srgbClr val="242424"/>
                </a:solidFill>
                <a:latin typeface="Lucida Sans"/>
                <a:cs typeface="Lucida Sans"/>
              </a:rPr>
              <a:t> </a:t>
            </a:r>
            <a:r>
              <a:rPr sz="1400" spc="-26">
                <a:solidFill>
                  <a:srgbClr val="242424"/>
                </a:solidFill>
                <a:latin typeface="Lucida Sans"/>
                <a:cs typeface="Lucida Sans"/>
              </a:rPr>
              <a:t>obsessive</a:t>
            </a:r>
            <a:r>
              <a:rPr sz="1400" spc="-53">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18">
                <a:solidFill>
                  <a:srgbClr val="242424"/>
                </a:solidFill>
                <a:latin typeface="Lucida Sans"/>
                <a:cs typeface="Lucida Sans"/>
              </a:rPr>
              <a:t>made </a:t>
            </a:r>
            <a:r>
              <a:rPr sz="1400" spc="-9">
                <a:solidFill>
                  <a:srgbClr val="242424"/>
                </a:solidFill>
                <a:latin typeface="Lucida Sans"/>
                <a:cs typeface="Lucida Sans"/>
              </a:rPr>
              <a:t>them</a:t>
            </a:r>
            <a:r>
              <a:rPr sz="1400" spc="-53">
                <a:solidFill>
                  <a:srgbClr val="242424"/>
                </a:solidFill>
                <a:latin typeface="Lucida Sans"/>
                <a:cs typeface="Lucida Sans"/>
              </a:rPr>
              <a:t> </a:t>
            </a:r>
            <a:r>
              <a:rPr sz="1400" spc="-18">
                <a:solidFill>
                  <a:srgbClr val="242424"/>
                </a:solidFill>
                <a:latin typeface="Lucida Sans"/>
                <a:cs typeface="Lucida Sans"/>
              </a:rPr>
              <a:t>concerned</a:t>
            </a:r>
            <a:r>
              <a:rPr sz="1400" spc="-53">
                <a:solidFill>
                  <a:srgbClr val="242424"/>
                </a:solidFill>
                <a:latin typeface="Lucida Sans"/>
                <a:cs typeface="Lucida Sans"/>
              </a:rPr>
              <a:t> </a:t>
            </a:r>
            <a:r>
              <a:rPr sz="1400" spc="-18">
                <a:solidFill>
                  <a:srgbClr val="242424"/>
                </a:solidFill>
                <a:latin typeface="Lucida Sans"/>
                <a:cs typeface="Lucida Sans"/>
              </a:rPr>
              <a:t>for</a:t>
            </a:r>
            <a:r>
              <a:rPr sz="1400" spc="-53">
                <a:solidFill>
                  <a:srgbClr val="242424"/>
                </a:solidFill>
                <a:latin typeface="Lucida Sans"/>
                <a:cs typeface="Lucida Sans"/>
              </a:rPr>
              <a:t> </a:t>
            </a:r>
            <a:r>
              <a:rPr sz="1400" spc="-18">
                <a:solidFill>
                  <a:srgbClr val="242424"/>
                </a:solidFill>
                <a:latin typeface="Lucida Sans"/>
                <a:cs typeface="Lucida Sans"/>
              </a:rPr>
              <a:t>their</a:t>
            </a:r>
            <a:r>
              <a:rPr sz="1400" spc="-53">
                <a:solidFill>
                  <a:srgbClr val="242424"/>
                </a:solidFill>
                <a:latin typeface="Lucida Sans"/>
                <a:cs typeface="Lucida Sans"/>
              </a:rPr>
              <a:t> </a:t>
            </a:r>
            <a:r>
              <a:rPr sz="1400" spc="-22">
                <a:solidFill>
                  <a:srgbClr val="242424"/>
                </a:solidFill>
                <a:latin typeface="Lucida Sans"/>
                <a:cs typeface="Lucida Sans"/>
              </a:rPr>
              <a:t>safety</a:t>
            </a:r>
            <a:r>
              <a:rPr sz="1400" spc="-49">
                <a:solidFill>
                  <a:srgbClr val="242424"/>
                </a:solidFill>
                <a:latin typeface="Lucida Sans"/>
                <a:cs typeface="Lucida Sans"/>
              </a:rPr>
              <a:t> </a:t>
            </a:r>
            <a:r>
              <a:rPr sz="1400" spc="-35">
                <a:solidFill>
                  <a:srgbClr val="242424"/>
                </a:solidFill>
                <a:latin typeface="Lucida Sans"/>
                <a:cs typeface="Lucida Sans"/>
              </a:rPr>
              <a:t>in</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22">
                <a:solidFill>
                  <a:srgbClr val="242424"/>
                </a:solidFill>
                <a:latin typeface="Lucida Sans"/>
                <a:cs typeface="Lucida Sans"/>
              </a:rPr>
              <a:t>past</a:t>
            </a:r>
            <a:r>
              <a:rPr sz="1400" spc="-53">
                <a:solidFill>
                  <a:srgbClr val="242424"/>
                </a:solidFill>
                <a:latin typeface="Lucida Sans"/>
                <a:cs typeface="Lucida Sans"/>
              </a:rPr>
              <a:t> </a:t>
            </a:r>
            <a:r>
              <a:rPr sz="1400" spc="-18">
                <a:solidFill>
                  <a:srgbClr val="242424"/>
                </a:solidFill>
                <a:latin typeface="Lucida Sans"/>
                <a:cs typeface="Lucida Sans"/>
              </a:rPr>
              <a:t>year.</a:t>
            </a:r>
            <a:r>
              <a:rPr sz="1400" spc="-53">
                <a:solidFill>
                  <a:srgbClr val="242424"/>
                </a:solidFill>
                <a:latin typeface="Lucida Sans"/>
                <a:cs typeface="Lucida Sans"/>
              </a:rPr>
              <a:t> </a:t>
            </a:r>
            <a:r>
              <a:rPr sz="1400" spc="-9">
                <a:solidFill>
                  <a:srgbClr val="242424"/>
                </a:solidFill>
                <a:latin typeface="Lucida Sans"/>
                <a:cs typeface="Lucida Sans"/>
              </a:rPr>
              <a:t>Overall, </a:t>
            </a:r>
            <a:r>
              <a:rPr sz="1400">
                <a:solidFill>
                  <a:srgbClr val="242424"/>
                </a:solidFill>
                <a:latin typeface="Lucida Sans"/>
                <a:cs typeface="Lucida Sans"/>
              </a:rPr>
              <a:t>11%</a:t>
            </a:r>
            <a:r>
              <a:rPr sz="1400" spc="-53">
                <a:solidFill>
                  <a:srgbClr val="242424"/>
                </a:solidFill>
                <a:latin typeface="Lucida Sans"/>
                <a:cs typeface="Lucida Sans"/>
              </a:rPr>
              <a:t> </a:t>
            </a:r>
            <a:r>
              <a:rPr sz="1400" spc="-26">
                <a:solidFill>
                  <a:srgbClr val="242424"/>
                </a:solidFill>
                <a:latin typeface="Lucida Sans"/>
                <a:cs typeface="Lucida Sans"/>
              </a:rPr>
              <a:t>of</a:t>
            </a:r>
            <a:r>
              <a:rPr sz="1400" spc="-49">
                <a:solidFill>
                  <a:srgbClr val="242424"/>
                </a:solidFill>
                <a:latin typeface="Lucida Sans"/>
                <a:cs typeface="Lucida Sans"/>
              </a:rPr>
              <a:t> </a:t>
            </a:r>
            <a:r>
              <a:rPr sz="1400" spc="-26">
                <a:solidFill>
                  <a:srgbClr val="242424"/>
                </a:solidFill>
                <a:latin typeface="Lucida Sans"/>
                <a:cs typeface="Lucida Sans"/>
              </a:rPr>
              <a:t>participants</a:t>
            </a:r>
            <a:r>
              <a:rPr sz="1400" spc="-49">
                <a:solidFill>
                  <a:srgbClr val="242424"/>
                </a:solidFill>
                <a:latin typeface="Lucida Sans"/>
                <a:cs typeface="Lucida Sans"/>
              </a:rPr>
              <a:t> </a:t>
            </a:r>
            <a:r>
              <a:rPr sz="1400" spc="-22">
                <a:solidFill>
                  <a:srgbClr val="242424"/>
                </a:solidFill>
                <a:latin typeface="Lucida Sans"/>
                <a:cs typeface="Lucida Sans"/>
              </a:rPr>
              <a:t>experienced</a:t>
            </a:r>
            <a:r>
              <a:rPr sz="1400" spc="-53">
                <a:solidFill>
                  <a:srgbClr val="242424"/>
                </a:solidFill>
                <a:latin typeface="Lucida Sans"/>
                <a:cs typeface="Lucida Sans"/>
              </a:rPr>
              <a:t> </a:t>
            </a:r>
            <a:r>
              <a:rPr sz="1400" spc="-9">
                <a:solidFill>
                  <a:srgbClr val="242424"/>
                </a:solidFill>
                <a:latin typeface="Lucida Sans"/>
                <a:cs typeface="Lucida Sans"/>
              </a:rPr>
              <a:t>at</a:t>
            </a:r>
            <a:r>
              <a:rPr sz="1400" spc="-49">
                <a:solidFill>
                  <a:srgbClr val="242424"/>
                </a:solidFill>
                <a:latin typeface="Lucida Sans"/>
                <a:cs typeface="Lucida Sans"/>
              </a:rPr>
              <a:t> </a:t>
            </a:r>
            <a:r>
              <a:rPr sz="1400" spc="-22">
                <a:solidFill>
                  <a:srgbClr val="242424"/>
                </a:solidFill>
                <a:latin typeface="Lucida Sans"/>
                <a:cs typeface="Lucida Sans"/>
              </a:rPr>
              <a:t>least</a:t>
            </a:r>
            <a:r>
              <a:rPr sz="1400" spc="-49">
                <a:solidFill>
                  <a:srgbClr val="242424"/>
                </a:solidFill>
                <a:latin typeface="Lucida Sans"/>
                <a:cs typeface="Lucida Sans"/>
              </a:rPr>
              <a:t> </a:t>
            </a:r>
            <a:r>
              <a:rPr sz="1400">
                <a:solidFill>
                  <a:srgbClr val="242424"/>
                </a:solidFill>
                <a:latin typeface="Lucida Sans"/>
                <a:cs typeface="Lucida Sans"/>
              </a:rPr>
              <a:t>one</a:t>
            </a:r>
            <a:r>
              <a:rPr sz="1400" spc="-49">
                <a:solidFill>
                  <a:srgbClr val="242424"/>
                </a:solidFill>
                <a:latin typeface="Lucida Sans"/>
                <a:cs typeface="Lucida Sans"/>
              </a:rPr>
              <a:t> </a:t>
            </a:r>
            <a:r>
              <a:rPr sz="1400" spc="-18">
                <a:solidFill>
                  <a:srgbClr val="242424"/>
                </a:solidFill>
                <a:latin typeface="Lucida Sans"/>
                <a:cs typeface="Lucida Sans"/>
              </a:rPr>
              <a:t>form</a:t>
            </a:r>
            <a:r>
              <a:rPr sz="1400" spc="-53">
                <a:solidFill>
                  <a:srgbClr val="242424"/>
                </a:solidFill>
                <a:latin typeface="Lucida Sans"/>
                <a:cs typeface="Lucida Sans"/>
              </a:rPr>
              <a:t> </a:t>
            </a:r>
            <a:r>
              <a:rPr sz="1400" spc="-22">
                <a:solidFill>
                  <a:srgbClr val="242424"/>
                </a:solidFill>
                <a:latin typeface="Lucida Sans"/>
                <a:cs typeface="Lucida Sans"/>
              </a:rPr>
              <a:t>of </a:t>
            </a:r>
            <a:r>
              <a:rPr sz="1400" spc="-9">
                <a:solidFill>
                  <a:srgbClr val="242424"/>
                </a:solidFill>
                <a:latin typeface="Lucida Sans"/>
                <a:cs typeface="Lucida Sans"/>
              </a:rPr>
              <a:t>stalking.</a:t>
            </a:r>
            <a:endParaRPr sz="1400">
              <a:latin typeface="Lucida Sans"/>
              <a:cs typeface="Lucida Sans"/>
            </a:endParaRPr>
          </a:p>
        </p:txBody>
      </p:sp>
      <p:sp>
        <p:nvSpPr>
          <p:cNvPr id="6" name="object 6"/>
          <p:cNvSpPr txBox="1"/>
          <p:nvPr/>
        </p:nvSpPr>
        <p:spPr>
          <a:xfrm>
            <a:off x="660400" y="3389192"/>
            <a:ext cx="5435600" cy="2264176"/>
          </a:xfrm>
          <a:prstGeom prst="rect">
            <a:avLst/>
          </a:prstGeom>
        </p:spPr>
        <p:txBody>
          <a:bodyPr vert="horz" wrap="square" lIns="0" tIns="11206" rIns="0" bIns="0" rtlCol="0">
            <a:spAutoFit/>
          </a:bodyPr>
          <a:lstStyle/>
          <a:p>
            <a:pPr marL="11206" marR="98617">
              <a:lnSpc>
                <a:spcPct val="120800"/>
              </a:lnSpc>
              <a:spcBef>
                <a:spcPts val="88"/>
              </a:spcBef>
            </a:pPr>
            <a:r>
              <a:rPr sz="1400" spc="-40">
                <a:solidFill>
                  <a:srgbClr val="242424"/>
                </a:solidFill>
                <a:latin typeface="Lucida Sans"/>
                <a:cs typeface="Lucida Sans"/>
              </a:rPr>
              <a:t>The</a:t>
            </a:r>
            <a:r>
              <a:rPr sz="1400" spc="-35">
                <a:solidFill>
                  <a:srgbClr val="242424"/>
                </a:solidFill>
                <a:latin typeface="Lucida Sans"/>
                <a:cs typeface="Lucida Sans"/>
              </a:rPr>
              <a:t> highest </a:t>
            </a:r>
            <a:r>
              <a:rPr sz="1400" spc="-22">
                <a:solidFill>
                  <a:srgbClr val="242424"/>
                </a:solidFill>
                <a:latin typeface="Lucida Sans"/>
                <a:cs typeface="Lucida Sans"/>
              </a:rPr>
              <a:t>percentage</a:t>
            </a:r>
            <a:r>
              <a:rPr sz="1400" spc="-31">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26">
                <a:solidFill>
                  <a:srgbClr val="242424"/>
                </a:solidFill>
                <a:latin typeface="Lucida Sans"/>
                <a:cs typeface="Lucida Sans"/>
              </a:rPr>
              <a:t>expressed</a:t>
            </a:r>
            <a:r>
              <a:rPr sz="1400" spc="-31">
                <a:solidFill>
                  <a:srgbClr val="242424"/>
                </a:solidFill>
                <a:latin typeface="Lucida Sans"/>
                <a:cs typeface="Lucida Sans"/>
              </a:rPr>
              <a:t> </a:t>
            </a:r>
            <a:r>
              <a:rPr sz="1400" spc="-18">
                <a:solidFill>
                  <a:srgbClr val="242424"/>
                </a:solidFill>
                <a:latin typeface="Lucida Sans"/>
                <a:cs typeface="Lucida Sans"/>
              </a:rPr>
              <a:t>that someone</a:t>
            </a:r>
            <a:r>
              <a:rPr sz="1400" spc="-40">
                <a:solidFill>
                  <a:srgbClr val="242424"/>
                </a:solidFill>
                <a:latin typeface="Lucida Sans"/>
                <a:cs typeface="Lucida Sans"/>
              </a:rPr>
              <a:t> </a:t>
            </a:r>
            <a:r>
              <a:rPr sz="1400" spc="-57">
                <a:solidFill>
                  <a:srgbClr val="2C88B0"/>
                </a:solidFill>
                <a:latin typeface="Arial Black"/>
                <a:cs typeface="Arial Black"/>
              </a:rPr>
              <a:t>repeatedly</a:t>
            </a:r>
            <a:r>
              <a:rPr sz="1400" spc="-53">
                <a:solidFill>
                  <a:srgbClr val="2C88B0"/>
                </a:solidFill>
                <a:latin typeface="Arial Black"/>
                <a:cs typeface="Arial Black"/>
              </a:rPr>
              <a:t> </a:t>
            </a:r>
            <a:r>
              <a:rPr sz="1400" spc="-79">
                <a:solidFill>
                  <a:srgbClr val="2C88B0"/>
                </a:solidFill>
                <a:latin typeface="Arial Black"/>
                <a:cs typeface="Arial Black"/>
              </a:rPr>
              <a:t>called</a:t>
            </a:r>
            <a:r>
              <a:rPr sz="1400" spc="-53">
                <a:solidFill>
                  <a:srgbClr val="2C88B0"/>
                </a:solidFill>
                <a:latin typeface="Arial Black"/>
                <a:cs typeface="Arial Black"/>
              </a:rPr>
              <a:t> </a:t>
            </a:r>
            <a:r>
              <a:rPr sz="1400" spc="-44">
                <a:solidFill>
                  <a:srgbClr val="2C88B0"/>
                </a:solidFill>
                <a:latin typeface="Arial Black"/>
                <a:cs typeface="Arial Black"/>
              </a:rPr>
              <a:t>them</a:t>
            </a:r>
            <a:r>
              <a:rPr sz="1400" spc="-53">
                <a:solidFill>
                  <a:srgbClr val="2C88B0"/>
                </a:solidFill>
                <a:latin typeface="Arial Black"/>
                <a:cs typeface="Arial Black"/>
              </a:rPr>
              <a:t> </a:t>
            </a:r>
            <a:r>
              <a:rPr sz="1400" spc="-31">
                <a:solidFill>
                  <a:srgbClr val="2C88B0"/>
                </a:solidFill>
                <a:latin typeface="Arial Black"/>
                <a:cs typeface="Arial Black"/>
              </a:rPr>
              <a:t>or</a:t>
            </a:r>
            <a:r>
              <a:rPr sz="1400" spc="-49">
                <a:solidFill>
                  <a:srgbClr val="2C88B0"/>
                </a:solidFill>
                <a:latin typeface="Arial Black"/>
                <a:cs typeface="Arial Black"/>
              </a:rPr>
              <a:t> </a:t>
            </a:r>
            <a:r>
              <a:rPr sz="1400" spc="-71">
                <a:solidFill>
                  <a:srgbClr val="2C88B0"/>
                </a:solidFill>
                <a:latin typeface="Arial Black"/>
                <a:cs typeface="Arial Black"/>
              </a:rPr>
              <a:t>sent</a:t>
            </a:r>
            <a:r>
              <a:rPr sz="1400" spc="-53">
                <a:solidFill>
                  <a:srgbClr val="2C88B0"/>
                </a:solidFill>
                <a:latin typeface="Arial Black"/>
                <a:cs typeface="Arial Black"/>
              </a:rPr>
              <a:t> </a:t>
            </a:r>
            <a:r>
              <a:rPr sz="1400" spc="-26">
                <a:solidFill>
                  <a:srgbClr val="2C88B0"/>
                </a:solidFill>
                <a:latin typeface="Arial Black"/>
                <a:cs typeface="Arial Black"/>
              </a:rPr>
              <a:t>unwanted </a:t>
            </a:r>
            <a:r>
              <a:rPr sz="1400" spc="-106">
                <a:solidFill>
                  <a:srgbClr val="2C88B0"/>
                </a:solidFill>
                <a:latin typeface="Arial Black"/>
                <a:cs typeface="Arial Black"/>
              </a:rPr>
              <a:t>messages</a:t>
            </a:r>
            <a:r>
              <a:rPr sz="1400" spc="-22">
                <a:solidFill>
                  <a:srgbClr val="2C88B0"/>
                </a:solidFill>
                <a:latin typeface="Arial Black"/>
                <a:cs typeface="Arial Black"/>
              </a:rPr>
              <a:t> </a:t>
            </a:r>
            <a:r>
              <a:rPr sz="1400" spc="-18">
                <a:solidFill>
                  <a:srgbClr val="2C88B0"/>
                </a:solidFill>
                <a:latin typeface="Arial Black"/>
                <a:cs typeface="Arial Black"/>
              </a:rPr>
              <a:t>(7%)</a:t>
            </a:r>
            <a:r>
              <a:rPr sz="1400" spc="-18">
                <a:solidFill>
                  <a:srgbClr val="242424"/>
                </a:solidFill>
                <a:latin typeface="Lucida Sans"/>
                <a:cs typeface="Lucida Sans"/>
              </a:rPr>
              <a:t>.</a:t>
            </a:r>
            <a:endParaRPr sz="1400">
              <a:latin typeface="Lucida Sans"/>
              <a:cs typeface="Lucida Sans"/>
            </a:endParaRPr>
          </a:p>
          <a:p>
            <a:pPr marL="262792" marR="82928" indent="-151287">
              <a:lnSpc>
                <a:spcPct val="120800"/>
              </a:lnSpc>
              <a:spcBef>
                <a:spcPts val="529"/>
              </a:spcBef>
              <a:buClr>
                <a:srgbClr val="004C97"/>
              </a:buClr>
              <a:buChar char="•"/>
              <a:tabLst>
                <a:tab pos="262792" algn="l"/>
              </a:tabLst>
            </a:pPr>
            <a:r>
              <a:rPr sz="1400" spc="-110">
                <a:solidFill>
                  <a:srgbClr val="2C88B0"/>
                </a:solidFill>
                <a:latin typeface="Arial Black"/>
                <a:cs typeface="Arial Black"/>
              </a:rPr>
              <a:t>4%</a:t>
            </a:r>
            <a:r>
              <a:rPr sz="1400" spc="-66">
                <a:solidFill>
                  <a:srgbClr val="2C88B0"/>
                </a:solidFill>
                <a:latin typeface="Arial Black"/>
                <a:cs typeface="Arial Black"/>
              </a:rPr>
              <a:t> </a:t>
            </a:r>
            <a:r>
              <a:rPr sz="1400" spc="-26">
                <a:solidFill>
                  <a:srgbClr val="242424"/>
                </a:solidFill>
                <a:latin typeface="Lucida Sans"/>
                <a:cs typeface="Lucida Sans"/>
              </a:rPr>
              <a:t>indicated</a:t>
            </a:r>
            <a:r>
              <a:rPr sz="1400" spc="-44">
                <a:solidFill>
                  <a:srgbClr val="242424"/>
                </a:solidFill>
                <a:latin typeface="Lucida Sans"/>
                <a:cs typeface="Lucida Sans"/>
              </a:rPr>
              <a:t> </a:t>
            </a:r>
            <a:r>
              <a:rPr sz="1400" spc="-18">
                <a:solidFill>
                  <a:srgbClr val="242424"/>
                </a:solidFill>
                <a:latin typeface="Lucida Sans"/>
                <a:cs typeface="Lucida Sans"/>
              </a:rPr>
              <a:t>someone</a:t>
            </a:r>
            <a:r>
              <a:rPr sz="1400" spc="-57">
                <a:solidFill>
                  <a:srgbClr val="242424"/>
                </a:solidFill>
                <a:latin typeface="Lucida Sans"/>
                <a:cs typeface="Lucida Sans"/>
              </a:rPr>
              <a:t> </a:t>
            </a:r>
            <a:r>
              <a:rPr sz="1400" spc="-18">
                <a:solidFill>
                  <a:srgbClr val="242424"/>
                </a:solidFill>
                <a:latin typeface="Lucida Sans"/>
                <a:cs typeface="Lucida Sans"/>
              </a:rPr>
              <a:t>waited</a:t>
            </a:r>
            <a:r>
              <a:rPr sz="1400" spc="-44">
                <a:solidFill>
                  <a:srgbClr val="242424"/>
                </a:solidFill>
                <a:latin typeface="Lucida Sans"/>
                <a:cs typeface="Lucida Sans"/>
              </a:rPr>
              <a:t> </a:t>
            </a:r>
            <a:r>
              <a:rPr sz="1400" spc="-18">
                <a:solidFill>
                  <a:srgbClr val="242424"/>
                </a:solidFill>
                <a:latin typeface="Lucida Sans"/>
                <a:cs typeface="Lucida Sans"/>
              </a:rPr>
              <a:t>for</a:t>
            </a:r>
            <a:r>
              <a:rPr sz="1400" spc="-49">
                <a:solidFill>
                  <a:srgbClr val="242424"/>
                </a:solidFill>
                <a:latin typeface="Lucida Sans"/>
                <a:cs typeface="Lucida Sans"/>
              </a:rPr>
              <a:t> </a:t>
            </a:r>
            <a:r>
              <a:rPr sz="1400" spc="-9">
                <a:solidFill>
                  <a:srgbClr val="242424"/>
                </a:solidFill>
                <a:latin typeface="Lucida Sans"/>
                <a:cs typeface="Lucida Sans"/>
              </a:rPr>
              <a:t>them</a:t>
            </a:r>
            <a:r>
              <a:rPr sz="1400" spc="-44">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9">
                <a:solidFill>
                  <a:srgbClr val="242424"/>
                </a:solidFill>
                <a:latin typeface="Lucida Sans"/>
                <a:cs typeface="Lucida Sans"/>
              </a:rPr>
              <a:t>showed up</a:t>
            </a:r>
            <a:r>
              <a:rPr sz="1400" spc="-57">
                <a:solidFill>
                  <a:srgbClr val="242424"/>
                </a:solidFill>
                <a:latin typeface="Lucida Sans"/>
                <a:cs typeface="Lucida Sans"/>
              </a:rPr>
              <a:t> </a:t>
            </a:r>
            <a:r>
              <a:rPr sz="1400" spc="-35">
                <a:solidFill>
                  <a:srgbClr val="242424"/>
                </a:solidFill>
                <a:latin typeface="Lucida Sans"/>
                <a:cs typeface="Lucida Sans"/>
              </a:rPr>
              <a:t>in</a:t>
            </a:r>
            <a:r>
              <a:rPr sz="1400" spc="-57">
                <a:solidFill>
                  <a:srgbClr val="242424"/>
                </a:solidFill>
                <a:latin typeface="Lucida Sans"/>
                <a:cs typeface="Lucida Sans"/>
              </a:rPr>
              <a:t> </a:t>
            </a:r>
            <a:r>
              <a:rPr sz="1400" spc="-26">
                <a:solidFill>
                  <a:srgbClr val="242424"/>
                </a:solidFill>
                <a:latin typeface="Lucida Sans"/>
                <a:cs typeface="Lucida Sans"/>
              </a:rPr>
              <a:t>places</a:t>
            </a:r>
            <a:r>
              <a:rPr sz="1400" spc="-57">
                <a:solidFill>
                  <a:srgbClr val="242424"/>
                </a:solidFill>
                <a:latin typeface="Lucida Sans"/>
                <a:cs typeface="Lucida Sans"/>
              </a:rPr>
              <a:t> </a:t>
            </a:r>
            <a:r>
              <a:rPr sz="1400">
                <a:solidFill>
                  <a:srgbClr val="242424"/>
                </a:solidFill>
                <a:latin typeface="Lucida Sans"/>
                <a:cs typeface="Lucida Sans"/>
              </a:rPr>
              <a:t>when</a:t>
            </a:r>
            <a:r>
              <a:rPr sz="1400" spc="-53">
                <a:solidFill>
                  <a:srgbClr val="242424"/>
                </a:solidFill>
                <a:latin typeface="Lucida Sans"/>
                <a:cs typeface="Lucida Sans"/>
              </a:rPr>
              <a:t> </a:t>
            </a:r>
            <a:r>
              <a:rPr sz="1400" spc="-18">
                <a:solidFill>
                  <a:srgbClr val="242424"/>
                </a:solidFill>
                <a:latin typeface="Lucida Sans"/>
                <a:cs typeface="Lucida Sans"/>
              </a:rPr>
              <a:t>they</a:t>
            </a:r>
            <a:r>
              <a:rPr sz="1400" spc="-57">
                <a:solidFill>
                  <a:srgbClr val="242424"/>
                </a:solidFill>
                <a:latin typeface="Lucida Sans"/>
                <a:cs typeface="Lucida Sans"/>
              </a:rPr>
              <a:t> </a:t>
            </a:r>
            <a:r>
              <a:rPr sz="1400" spc="-49">
                <a:solidFill>
                  <a:srgbClr val="242424"/>
                </a:solidFill>
                <a:latin typeface="Lucida Sans"/>
                <a:cs typeface="Lucida Sans"/>
              </a:rPr>
              <a:t>didn’t</a:t>
            </a:r>
            <a:r>
              <a:rPr sz="1400" spc="-57">
                <a:solidFill>
                  <a:srgbClr val="242424"/>
                </a:solidFill>
                <a:latin typeface="Lucida Sans"/>
                <a:cs typeface="Lucida Sans"/>
              </a:rPr>
              <a:t> </a:t>
            </a:r>
            <a:r>
              <a:rPr sz="1400" spc="-9">
                <a:solidFill>
                  <a:srgbClr val="242424"/>
                </a:solidFill>
                <a:latin typeface="Lucida Sans"/>
                <a:cs typeface="Lucida Sans"/>
              </a:rPr>
              <a:t>want</a:t>
            </a:r>
            <a:r>
              <a:rPr sz="1400" spc="-53">
                <a:solidFill>
                  <a:srgbClr val="242424"/>
                </a:solidFill>
                <a:latin typeface="Lucida Sans"/>
                <a:cs typeface="Lucida Sans"/>
              </a:rPr>
              <a:t> </a:t>
            </a:r>
            <a:r>
              <a:rPr sz="1400" spc="-9">
                <a:solidFill>
                  <a:srgbClr val="242424"/>
                </a:solidFill>
                <a:latin typeface="Lucida Sans"/>
                <a:cs typeface="Lucida Sans"/>
              </a:rPr>
              <a:t>them</a:t>
            </a:r>
            <a:r>
              <a:rPr sz="1400" spc="-57">
                <a:solidFill>
                  <a:srgbClr val="242424"/>
                </a:solidFill>
                <a:latin typeface="Lucida Sans"/>
                <a:cs typeface="Lucida Sans"/>
              </a:rPr>
              <a:t> </a:t>
            </a:r>
            <a:r>
              <a:rPr sz="1400" spc="-18">
                <a:solidFill>
                  <a:srgbClr val="242424"/>
                </a:solidFill>
                <a:latin typeface="Lucida Sans"/>
                <a:cs typeface="Lucida Sans"/>
              </a:rPr>
              <a:t>there</a:t>
            </a:r>
            <a:endParaRPr sz="1400">
              <a:latin typeface="Lucida Sans"/>
              <a:cs typeface="Lucida Sans"/>
            </a:endParaRPr>
          </a:p>
          <a:p>
            <a:pPr marL="262792" marR="4483" indent="-151287">
              <a:lnSpc>
                <a:spcPct val="120800"/>
              </a:lnSpc>
              <a:spcBef>
                <a:spcPts val="529"/>
              </a:spcBef>
              <a:buClr>
                <a:srgbClr val="004C97"/>
              </a:buClr>
              <a:buChar char="•"/>
              <a:tabLst>
                <a:tab pos="262792" algn="l"/>
              </a:tabLst>
            </a:pPr>
            <a:r>
              <a:rPr sz="1400" spc="-110">
                <a:solidFill>
                  <a:srgbClr val="2C88B0"/>
                </a:solidFill>
                <a:latin typeface="Arial Black"/>
                <a:cs typeface="Arial Black"/>
              </a:rPr>
              <a:t>4%</a:t>
            </a:r>
            <a:r>
              <a:rPr sz="1400" spc="-49">
                <a:solidFill>
                  <a:srgbClr val="2C88B0"/>
                </a:solidFill>
                <a:latin typeface="Arial Black"/>
                <a:cs typeface="Arial Black"/>
              </a:rPr>
              <a:t> </a:t>
            </a:r>
            <a:r>
              <a:rPr sz="1400" spc="-26">
                <a:solidFill>
                  <a:srgbClr val="242424"/>
                </a:solidFill>
                <a:latin typeface="Lucida Sans"/>
                <a:cs typeface="Lucida Sans"/>
              </a:rPr>
              <a:t>indicated </a:t>
            </a:r>
            <a:r>
              <a:rPr sz="1400" spc="-18">
                <a:solidFill>
                  <a:srgbClr val="242424"/>
                </a:solidFill>
                <a:latin typeface="Lucida Sans"/>
                <a:cs typeface="Lucida Sans"/>
              </a:rPr>
              <a:t>someone</a:t>
            </a:r>
            <a:r>
              <a:rPr sz="1400" spc="-40">
                <a:solidFill>
                  <a:srgbClr val="242424"/>
                </a:solidFill>
                <a:latin typeface="Lucida Sans"/>
                <a:cs typeface="Lucida Sans"/>
              </a:rPr>
              <a:t> </a:t>
            </a:r>
            <a:r>
              <a:rPr sz="1400" spc="-26">
                <a:solidFill>
                  <a:srgbClr val="242424"/>
                </a:solidFill>
                <a:latin typeface="Lucida Sans"/>
                <a:cs typeface="Lucida Sans"/>
              </a:rPr>
              <a:t>watched,</a:t>
            </a:r>
            <a:r>
              <a:rPr sz="1400" spc="-31">
                <a:solidFill>
                  <a:srgbClr val="242424"/>
                </a:solidFill>
                <a:latin typeface="Lucida Sans"/>
                <a:cs typeface="Lucida Sans"/>
              </a:rPr>
              <a:t> followed,</a:t>
            </a:r>
            <a:r>
              <a:rPr sz="1400" spc="-26">
                <a:solidFill>
                  <a:srgbClr val="242424"/>
                </a:solidFill>
                <a:latin typeface="Lucida Sans"/>
                <a:cs typeface="Lucida Sans"/>
              </a:rPr>
              <a:t> </a:t>
            </a:r>
            <a:r>
              <a:rPr sz="1400" spc="-22">
                <a:solidFill>
                  <a:srgbClr val="242424"/>
                </a:solidFill>
                <a:latin typeface="Lucida Sans"/>
                <a:cs typeface="Lucida Sans"/>
              </a:rPr>
              <a:t>spied</a:t>
            </a:r>
            <a:r>
              <a:rPr sz="1400" spc="-31">
                <a:solidFill>
                  <a:srgbClr val="242424"/>
                </a:solidFill>
                <a:latin typeface="Lucida Sans"/>
                <a:cs typeface="Lucida Sans"/>
              </a:rPr>
              <a:t> </a:t>
            </a:r>
            <a:r>
              <a:rPr sz="1400" spc="-22">
                <a:solidFill>
                  <a:srgbClr val="242424"/>
                </a:solidFill>
                <a:latin typeface="Lucida Sans"/>
                <a:cs typeface="Lucida Sans"/>
              </a:rPr>
              <a:t>on, </a:t>
            </a:r>
            <a:r>
              <a:rPr sz="1400" spc="-31">
                <a:solidFill>
                  <a:srgbClr val="242424"/>
                </a:solidFill>
                <a:latin typeface="Lucida Sans"/>
                <a:cs typeface="Lucida Sans"/>
              </a:rPr>
              <a:t>tracked,</a:t>
            </a:r>
            <a:r>
              <a:rPr sz="1400" spc="-53">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18">
                <a:solidFill>
                  <a:srgbClr val="242424"/>
                </a:solidFill>
                <a:latin typeface="Lucida Sans"/>
                <a:cs typeface="Lucida Sans"/>
              </a:rPr>
              <a:t>monitored</a:t>
            </a:r>
            <a:r>
              <a:rPr sz="1400" spc="-49">
                <a:solidFill>
                  <a:srgbClr val="242424"/>
                </a:solidFill>
                <a:latin typeface="Lucida Sans"/>
                <a:cs typeface="Lucida Sans"/>
              </a:rPr>
              <a:t> </a:t>
            </a:r>
            <a:r>
              <a:rPr sz="1400" spc="-18">
                <a:solidFill>
                  <a:srgbClr val="242424"/>
                </a:solidFill>
                <a:latin typeface="Lucida Sans"/>
                <a:cs typeface="Lucida Sans"/>
              </a:rPr>
              <a:t>them</a:t>
            </a:r>
            <a:endParaRPr sz="1400">
              <a:latin typeface="Lucida Sans"/>
              <a:cs typeface="Lucida Sans"/>
            </a:endParaRPr>
          </a:p>
          <a:p>
            <a:pPr marL="262792" marR="211802" indent="-151287">
              <a:lnSpc>
                <a:spcPct val="120800"/>
              </a:lnSpc>
              <a:spcBef>
                <a:spcPts val="529"/>
              </a:spcBef>
              <a:buClr>
                <a:srgbClr val="004C97"/>
              </a:buClr>
              <a:buChar char="•"/>
              <a:tabLst>
                <a:tab pos="262792" algn="l"/>
              </a:tabLst>
            </a:pPr>
            <a:r>
              <a:rPr sz="1400" spc="-110">
                <a:solidFill>
                  <a:srgbClr val="2C88B0"/>
                </a:solidFill>
                <a:latin typeface="Arial Black"/>
                <a:cs typeface="Arial Black"/>
              </a:rPr>
              <a:t>2%</a:t>
            </a:r>
            <a:r>
              <a:rPr sz="1400" spc="-66">
                <a:solidFill>
                  <a:srgbClr val="2C88B0"/>
                </a:solidFill>
                <a:latin typeface="Arial Black"/>
                <a:cs typeface="Arial Black"/>
              </a:rPr>
              <a:t> </a:t>
            </a:r>
            <a:r>
              <a:rPr sz="1400" spc="-26">
                <a:solidFill>
                  <a:srgbClr val="242424"/>
                </a:solidFill>
                <a:latin typeface="Lucida Sans"/>
                <a:cs typeface="Lucida Sans"/>
              </a:rPr>
              <a:t>indicated</a:t>
            </a:r>
            <a:r>
              <a:rPr sz="1400" spc="-44">
                <a:solidFill>
                  <a:srgbClr val="242424"/>
                </a:solidFill>
                <a:latin typeface="Lucida Sans"/>
                <a:cs typeface="Lucida Sans"/>
              </a:rPr>
              <a:t> </a:t>
            </a:r>
            <a:r>
              <a:rPr sz="1400" spc="-18">
                <a:solidFill>
                  <a:srgbClr val="242424"/>
                </a:solidFill>
                <a:latin typeface="Lucida Sans"/>
                <a:cs typeface="Lucida Sans"/>
              </a:rPr>
              <a:t>someone</a:t>
            </a:r>
            <a:r>
              <a:rPr sz="1400" spc="-57">
                <a:solidFill>
                  <a:srgbClr val="242424"/>
                </a:solidFill>
                <a:latin typeface="Lucida Sans"/>
                <a:cs typeface="Lucida Sans"/>
              </a:rPr>
              <a:t> </a:t>
            </a:r>
            <a:r>
              <a:rPr sz="1400" spc="-26">
                <a:solidFill>
                  <a:srgbClr val="242424"/>
                </a:solidFill>
                <a:latin typeface="Lucida Sans"/>
                <a:cs typeface="Lucida Sans"/>
              </a:rPr>
              <a:t>left</a:t>
            </a:r>
            <a:r>
              <a:rPr sz="1400" spc="-44">
                <a:solidFill>
                  <a:srgbClr val="242424"/>
                </a:solidFill>
                <a:latin typeface="Lucida Sans"/>
                <a:cs typeface="Lucida Sans"/>
              </a:rPr>
              <a:t> </a:t>
            </a:r>
            <a:r>
              <a:rPr sz="1400" spc="-9">
                <a:solidFill>
                  <a:srgbClr val="242424"/>
                </a:solidFill>
                <a:latin typeface="Lucida Sans"/>
                <a:cs typeface="Lucida Sans"/>
              </a:rPr>
              <a:t>them</a:t>
            </a:r>
            <a:r>
              <a:rPr sz="1400" spc="-49">
                <a:solidFill>
                  <a:srgbClr val="242424"/>
                </a:solidFill>
                <a:latin typeface="Lucida Sans"/>
                <a:cs typeface="Lucida Sans"/>
              </a:rPr>
              <a:t> </a:t>
            </a:r>
            <a:r>
              <a:rPr sz="1400" spc="-9">
                <a:solidFill>
                  <a:srgbClr val="242424"/>
                </a:solidFill>
                <a:latin typeface="Lucida Sans"/>
                <a:cs typeface="Lucida Sans"/>
              </a:rPr>
              <a:t>unwanted</a:t>
            </a:r>
            <a:r>
              <a:rPr sz="1400" spc="-44">
                <a:solidFill>
                  <a:srgbClr val="242424"/>
                </a:solidFill>
                <a:latin typeface="Lucida Sans"/>
                <a:cs typeface="Lucida Sans"/>
              </a:rPr>
              <a:t> </a:t>
            </a:r>
            <a:r>
              <a:rPr sz="1400" spc="-35">
                <a:solidFill>
                  <a:srgbClr val="242424"/>
                </a:solidFill>
                <a:latin typeface="Lucida Sans"/>
                <a:cs typeface="Lucida Sans"/>
              </a:rPr>
              <a:t>gifts, </a:t>
            </a:r>
            <a:r>
              <a:rPr sz="1400" spc="-31">
                <a:solidFill>
                  <a:srgbClr val="242424"/>
                </a:solidFill>
                <a:latin typeface="Lucida Sans"/>
                <a:cs typeface="Lucida Sans"/>
              </a:rPr>
              <a:t>flowers,</a:t>
            </a:r>
            <a:r>
              <a:rPr sz="1400" spc="-53">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9">
                <a:solidFill>
                  <a:srgbClr val="242424"/>
                </a:solidFill>
                <a:latin typeface="Lucida Sans"/>
                <a:cs typeface="Lucida Sans"/>
              </a:rPr>
              <a:t>other</a:t>
            </a:r>
            <a:r>
              <a:rPr sz="1400" spc="-53">
                <a:solidFill>
                  <a:srgbClr val="242424"/>
                </a:solidFill>
                <a:latin typeface="Lucida Sans"/>
                <a:cs typeface="Lucida Sans"/>
              </a:rPr>
              <a:t> </a:t>
            </a:r>
            <a:r>
              <a:rPr sz="1400" spc="-18">
                <a:solidFill>
                  <a:srgbClr val="242424"/>
                </a:solidFill>
                <a:latin typeface="Lucida Sans"/>
                <a:cs typeface="Lucida Sans"/>
              </a:rPr>
              <a:t>items</a:t>
            </a:r>
            <a:endParaRPr sz="1400">
              <a:latin typeface="Lucida Sans"/>
              <a:cs typeface="Lucida Sans"/>
            </a:endParaRPr>
          </a:p>
        </p:txBody>
      </p:sp>
      <p:sp>
        <p:nvSpPr>
          <p:cNvPr id="7" name="object 7"/>
          <p:cNvSpPr txBox="1"/>
          <p:nvPr/>
        </p:nvSpPr>
        <p:spPr>
          <a:xfrm>
            <a:off x="660400" y="732989"/>
            <a:ext cx="1760444" cy="201367"/>
          </a:xfrm>
          <a:prstGeom prst="rect">
            <a:avLst/>
          </a:prstGeom>
        </p:spPr>
        <p:txBody>
          <a:bodyPr vert="horz" wrap="square" lIns="0" tIns="11206" rIns="0" bIns="0" rtlCol="0">
            <a:spAutoFit/>
          </a:bodyPr>
          <a:lstStyle/>
          <a:p>
            <a:pPr marL="11206">
              <a:spcBef>
                <a:spcPts val="88"/>
              </a:spcBef>
            </a:pPr>
            <a:r>
              <a:rPr sz="1235" spc="-146">
                <a:solidFill>
                  <a:srgbClr val="B6B6B6"/>
                </a:solidFill>
                <a:latin typeface="Arial Black"/>
                <a:cs typeface="Arial Black"/>
              </a:rPr>
              <a:t>STALKING</a:t>
            </a:r>
            <a:r>
              <a:rPr sz="1235" spc="-66">
                <a:solidFill>
                  <a:srgbClr val="B6B6B6"/>
                </a:solidFill>
                <a:latin typeface="Arial Black"/>
                <a:cs typeface="Arial Black"/>
              </a:rPr>
              <a:t> </a:t>
            </a:r>
            <a:r>
              <a:rPr sz="1235" spc="331">
                <a:solidFill>
                  <a:srgbClr val="B6B6B6"/>
                </a:solidFill>
                <a:latin typeface="Arial Black"/>
                <a:cs typeface="Arial Black"/>
              </a:rPr>
              <a:t>|</a:t>
            </a:r>
            <a:r>
              <a:rPr sz="1235" spc="-66">
                <a:solidFill>
                  <a:srgbClr val="B6B6B6"/>
                </a:solidFill>
                <a:latin typeface="Arial Black"/>
                <a:cs typeface="Arial Black"/>
              </a:rPr>
              <a:t> </a:t>
            </a:r>
            <a:r>
              <a:rPr sz="1235" spc="-9">
                <a:solidFill>
                  <a:srgbClr val="B6B6B6"/>
                </a:solidFill>
                <a:latin typeface="Lucida Sans"/>
                <a:cs typeface="Lucida Sans"/>
              </a:rPr>
              <a:t>Prevalence</a:t>
            </a:r>
            <a:endParaRPr sz="1235">
              <a:latin typeface="Lucida Sans"/>
              <a:cs typeface="Lucida Sans"/>
            </a:endParaRPr>
          </a:p>
        </p:txBody>
      </p:sp>
      <p:sp>
        <p:nvSpPr>
          <p:cNvPr id="8" name="object 8"/>
          <p:cNvSpPr/>
          <p:nvPr/>
        </p:nvSpPr>
        <p:spPr>
          <a:xfrm>
            <a:off x="8116532" y="1564313"/>
            <a:ext cx="1479176" cy="580465"/>
          </a:xfrm>
          <a:custGeom>
            <a:avLst/>
            <a:gdLst/>
            <a:ahLst/>
            <a:cxnLst/>
            <a:rect l="l" t="t" r="r" b="b"/>
            <a:pathLst>
              <a:path w="1676400" h="657860">
                <a:moveTo>
                  <a:pt x="0" y="0"/>
                </a:moveTo>
                <a:lnTo>
                  <a:pt x="0" y="657399"/>
                </a:lnTo>
                <a:lnTo>
                  <a:pt x="1676400" y="657399"/>
                </a:lnTo>
                <a:lnTo>
                  <a:pt x="1676400"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116532" y="2468028"/>
            <a:ext cx="832037" cy="580465"/>
          </a:xfrm>
          <a:custGeom>
            <a:avLst/>
            <a:gdLst/>
            <a:ahLst/>
            <a:cxnLst/>
            <a:rect l="l" t="t" r="r" b="b"/>
            <a:pathLst>
              <a:path w="942975" h="657860">
                <a:moveTo>
                  <a:pt x="0" y="0"/>
                </a:moveTo>
                <a:lnTo>
                  <a:pt x="0" y="657399"/>
                </a:lnTo>
                <a:lnTo>
                  <a:pt x="942975" y="657399"/>
                </a:lnTo>
                <a:lnTo>
                  <a:pt x="942975"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116532" y="3371741"/>
            <a:ext cx="773206" cy="580465"/>
          </a:xfrm>
          <a:custGeom>
            <a:avLst/>
            <a:gdLst/>
            <a:ahLst/>
            <a:cxnLst/>
            <a:rect l="l" t="t" r="r" b="b"/>
            <a:pathLst>
              <a:path w="876300" h="657860">
                <a:moveTo>
                  <a:pt x="0" y="0"/>
                </a:moveTo>
                <a:lnTo>
                  <a:pt x="0" y="657399"/>
                </a:lnTo>
                <a:lnTo>
                  <a:pt x="876300" y="657399"/>
                </a:lnTo>
                <a:lnTo>
                  <a:pt x="876300" y="0"/>
                </a:lnTo>
                <a:lnTo>
                  <a:pt x="0" y="0"/>
                </a:lnTo>
                <a:close/>
              </a:path>
            </a:pathLst>
          </a:custGeom>
          <a:solidFill>
            <a:srgbClr val="2D89B0"/>
          </a:solidFill>
        </p:spPr>
        <p:txBody>
          <a:bodyPr wrap="square" lIns="0" tIns="0" rIns="0" bIns="0" rtlCol="0"/>
          <a:lstStyle/>
          <a:p>
            <a:endParaRPr sz="1588"/>
          </a:p>
        </p:txBody>
      </p:sp>
      <p:sp>
        <p:nvSpPr>
          <p:cNvPr id="11" name="object 11"/>
          <p:cNvSpPr/>
          <p:nvPr/>
        </p:nvSpPr>
        <p:spPr>
          <a:xfrm>
            <a:off x="8116532" y="4275455"/>
            <a:ext cx="336176" cy="580465"/>
          </a:xfrm>
          <a:custGeom>
            <a:avLst/>
            <a:gdLst/>
            <a:ahLst/>
            <a:cxnLst/>
            <a:rect l="l" t="t" r="r" b="b"/>
            <a:pathLst>
              <a:path w="381000" h="657860">
                <a:moveTo>
                  <a:pt x="0" y="0"/>
                </a:moveTo>
                <a:lnTo>
                  <a:pt x="0" y="657399"/>
                </a:lnTo>
                <a:lnTo>
                  <a:pt x="380999" y="657399"/>
                </a:lnTo>
                <a:lnTo>
                  <a:pt x="380999" y="0"/>
                </a:lnTo>
                <a:lnTo>
                  <a:pt x="0" y="0"/>
                </a:lnTo>
                <a:close/>
              </a:path>
            </a:pathLst>
          </a:custGeom>
          <a:solidFill>
            <a:srgbClr val="2D89B0"/>
          </a:solidFill>
        </p:spPr>
        <p:txBody>
          <a:bodyPr wrap="square" lIns="0" tIns="0" rIns="0" bIns="0" rtlCol="0"/>
          <a:lstStyle/>
          <a:p>
            <a:endParaRPr sz="1588"/>
          </a:p>
        </p:txBody>
      </p:sp>
      <p:sp>
        <p:nvSpPr>
          <p:cNvPr id="12" name="object 12"/>
          <p:cNvSpPr txBox="1"/>
          <p:nvPr/>
        </p:nvSpPr>
        <p:spPr>
          <a:xfrm>
            <a:off x="7602407" y="934356"/>
            <a:ext cx="1795181" cy="310115"/>
          </a:xfrm>
          <a:prstGeom prst="rect">
            <a:avLst/>
          </a:prstGeom>
        </p:spPr>
        <p:txBody>
          <a:bodyPr vert="horz" wrap="square" lIns="0" tIns="11206" rIns="0" bIns="0" rtlCol="0">
            <a:spAutoFit/>
          </a:bodyPr>
          <a:lstStyle/>
          <a:p>
            <a:pPr marL="533428" marR="4483" indent="-522782">
              <a:spcBef>
                <a:spcPts val="88"/>
              </a:spcBef>
            </a:pPr>
            <a:r>
              <a:rPr sz="971" spc="-79">
                <a:solidFill>
                  <a:srgbClr val="585858"/>
                </a:solidFill>
                <a:latin typeface="Arial Black"/>
                <a:cs typeface="Arial Black"/>
              </a:rPr>
              <a:t>Fig.</a:t>
            </a:r>
            <a:r>
              <a:rPr sz="971" spc="-57">
                <a:solidFill>
                  <a:srgbClr val="585858"/>
                </a:solidFill>
                <a:latin typeface="Arial Black"/>
                <a:cs typeface="Arial Black"/>
              </a:rPr>
              <a:t> </a:t>
            </a:r>
            <a:r>
              <a:rPr sz="971" spc="-101">
                <a:solidFill>
                  <a:srgbClr val="585858"/>
                </a:solidFill>
                <a:latin typeface="Arial Black"/>
                <a:cs typeface="Arial Black"/>
              </a:rPr>
              <a:t>38</a:t>
            </a:r>
            <a:r>
              <a:rPr sz="971" spc="-53">
                <a:solidFill>
                  <a:srgbClr val="585858"/>
                </a:solidFill>
                <a:latin typeface="Arial Black"/>
                <a:cs typeface="Arial Black"/>
              </a:rPr>
              <a:t> </a:t>
            </a:r>
            <a:r>
              <a:rPr sz="971" spc="-71">
                <a:solidFill>
                  <a:srgbClr val="585858"/>
                </a:solidFill>
                <a:latin typeface="Arial Black"/>
                <a:cs typeface="Arial Black"/>
              </a:rPr>
              <a:t>Prevalence</a:t>
            </a:r>
            <a:r>
              <a:rPr sz="971" spc="-53">
                <a:solidFill>
                  <a:srgbClr val="585858"/>
                </a:solidFill>
                <a:latin typeface="Arial Black"/>
                <a:cs typeface="Arial Black"/>
              </a:rPr>
              <a:t> </a:t>
            </a:r>
            <a:r>
              <a:rPr sz="971" spc="-31">
                <a:solidFill>
                  <a:srgbClr val="585858"/>
                </a:solidFill>
                <a:latin typeface="Arial Black"/>
                <a:cs typeface="Arial Black"/>
              </a:rPr>
              <a:t>of</a:t>
            </a:r>
            <a:r>
              <a:rPr sz="971" spc="-53">
                <a:solidFill>
                  <a:srgbClr val="585858"/>
                </a:solidFill>
                <a:latin typeface="Arial Black"/>
                <a:cs typeface="Arial Black"/>
              </a:rPr>
              <a:t> </a:t>
            </a:r>
            <a:r>
              <a:rPr sz="971" spc="-49">
                <a:solidFill>
                  <a:srgbClr val="585858"/>
                </a:solidFill>
                <a:latin typeface="Arial Black"/>
                <a:cs typeface="Arial Black"/>
              </a:rPr>
              <a:t>stalking by</a:t>
            </a:r>
            <a:r>
              <a:rPr sz="971" spc="-66">
                <a:solidFill>
                  <a:srgbClr val="585858"/>
                </a:solidFill>
                <a:latin typeface="Arial Black"/>
                <a:cs typeface="Arial Black"/>
              </a:rPr>
              <a:t> </a:t>
            </a:r>
            <a:r>
              <a:rPr sz="971" spc="-9">
                <a:solidFill>
                  <a:srgbClr val="585858"/>
                </a:solidFill>
                <a:latin typeface="Arial Black"/>
                <a:cs typeface="Arial Black"/>
              </a:rPr>
              <a:t>behavior</a:t>
            </a:r>
            <a:endParaRPr sz="971">
              <a:latin typeface="Arial Black"/>
              <a:cs typeface="Arial Black"/>
            </a:endParaRPr>
          </a:p>
        </p:txBody>
      </p:sp>
      <p:sp>
        <p:nvSpPr>
          <p:cNvPr id="13" name="object 13"/>
          <p:cNvSpPr txBox="1"/>
          <p:nvPr/>
        </p:nvSpPr>
        <p:spPr>
          <a:xfrm>
            <a:off x="9618120" y="1773561"/>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a:t>
            </a:r>
            <a:endParaRPr sz="882">
              <a:latin typeface="Arial"/>
              <a:cs typeface="Arial"/>
            </a:endParaRPr>
          </a:p>
        </p:txBody>
      </p:sp>
      <p:sp>
        <p:nvSpPr>
          <p:cNvPr id="14" name="object 14"/>
          <p:cNvSpPr txBox="1"/>
          <p:nvPr/>
        </p:nvSpPr>
        <p:spPr>
          <a:xfrm>
            <a:off x="8970980" y="2673072"/>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a:t>
            </a:r>
            <a:endParaRPr sz="882">
              <a:latin typeface="Arial"/>
              <a:cs typeface="Arial"/>
            </a:endParaRPr>
          </a:p>
        </p:txBody>
      </p:sp>
      <p:sp>
        <p:nvSpPr>
          <p:cNvPr id="15" name="object 15"/>
          <p:cNvSpPr txBox="1"/>
          <p:nvPr/>
        </p:nvSpPr>
        <p:spPr>
          <a:xfrm>
            <a:off x="8912149" y="3580989"/>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a:t>
            </a:r>
            <a:endParaRPr sz="882">
              <a:latin typeface="Arial"/>
              <a:cs typeface="Arial"/>
            </a:endParaRPr>
          </a:p>
        </p:txBody>
      </p:sp>
      <p:sp>
        <p:nvSpPr>
          <p:cNvPr id="16" name="object 16"/>
          <p:cNvSpPr txBox="1"/>
          <p:nvPr/>
        </p:nvSpPr>
        <p:spPr>
          <a:xfrm>
            <a:off x="8475120" y="4480499"/>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a:t>
            </a:r>
            <a:endParaRPr sz="882">
              <a:latin typeface="Arial"/>
              <a:cs typeface="Arial"/>
            </a:endParaRPr>
          </a:p>
        </p:txBody>
      </p:sp>
      <p:sp>
        <p:nvSpPr>
          <p:cNvPr id="17" name="object 17"/>
          <p:cNvSpPr txBox="1"/>
          <p:nvPr/>
        </p:nvSpPr>
        <p:spPr>
          <a:xfrm>
            <a:off x="7076963" y="1702049"/>
            <a:ext cx="917201" cy="282800"/>
          </a:xfrm>
          <a:prstGeom prst="rect">
            <a:avLst/>
          </a:prstGeom>
        </p:spPr>
        <p:txBody>
          <a:bodyPr vert="horz" wrap="square" lIns="0" tIns="11206" rIns="0" bIns="0" rtlCol="0">
            <a:spAutoFit/>
          </a:bodyPr>
          <a:lstStyle/>
          <a:p>
            <a:pPr marR="4483" algn="r">
              <a:spcBef>
                <a:spcPts val="88"/>
              </a:spcBef>
            </a:pPr>
            <a:r>
              <a:rPr sz="882" spc="-18">
                <a:solidFill>
                  <a:srgbClr val="585858"/>
                </a:solidFill>
                <a:latin typeface="Lucida Sans"/>
                <a:cs typeface="Lucida Sans"/>
              </a:rPr>
              <a:t>Repeated </a:t>
            </a:r>
            <a:r>
              <a:rPr sz="882" spc="-31">
                <a:solidFill>
                  <a:srgbClr val="585858"/>
                </a:solidFill>
                <a:latin typeface="Lucida Sans"/>
                <a:cs typeface="Lucida Sans"/>
              </a:rPr>
              <a:t>calls</a:t>
            </a:r>
            <a:r>
              <a:rPr sz="882" spc="-13">
                <a:solidFill>
                  <a:srgbClr val="585858"/>
                </a:solidFill>
                <a:latin typeface="Lucida Sans"/>
                <a:cs typeface="Lucida Sans"/>
              </a:rPr>
              <a:t> </a:t>
            </a:r>
            <a:r>
              <a:rPr sz="882" spc="-22">
                <a:solidFill>
                  <a:srgbClr val="585858"/>
                </a:solidFill>
                <a:latin typeface="Lucida Sans"/>
                <a:cs typeface="Lucida Sans"/>
              </a:rPr>
              <a:t>or</a:t>
            </a:r>
            <a:endParaRPr sz="882">
              <a:latin typeface="Lucida Sans"/>
              <a:cs typeface="Lucida Sans"/>
            </a:endParaRPr>
          </a:p>
          <a:p>
            <a:pPr marR="5043" algn="r"/>
            <a:r>
              <a:rPr sz="882" spc="-9">
                <a:solidFill>
                  <a:srgbClr val="585858"/>
                </a:solidFill>
                <a:latin typeface="Lucida Sans"/>
                <a:cs typeface="Lucida Sans"/>
              </a:rPr>
              <a:t>messages</a:t>
            </a:r>
            <a:endParaRPr sz="882">
              <a:latin typeface="Lucida Sans"/>
              <a:cs typeface="Lucida Sans"/>
            </a:endParaRPr>
          </a:p>
        </p:txBody>
      </p:sp>
      <p:sp>
        <p:nvSpPr>
          <p:cNvPr id="18" name="object 18"/>
          <p:cNvSpPr txBox="1"/>
          <p:nvPr/>
        </p:nvSpPr>
        <p:spPr>
          <a:xfrm>
            <a:off x="6978576" y="2534306"/>
            <a:ext cx="1015813" cy="418543"/>
          </a:xfrm>
          <a:prstGeom prst="rect">
            <a:avLst/>
          </a:prstGeom>
        </p:spPr>
        <p:txBody>
          <a:bodyPr vert="horz" wrap="square" lIns="0" tIns="11206" rIns="0" bIns="0" rtlCol="0">
            <a:spAutoFit/>
          </a:bodyPr>
          <a:lstStyle/>
          <a:p>
            <a:pPr marL="70601" marR="4483" indent="-59955" algn="r">
              <a:spcBef>
                <a:spcPts val="88"/>
              </a:spcBef>
            </a:pPr>
            <a:r>
              <a:rPr sz="882">
                <a:solidFill>
                  <a:srgbClr val="585858"/>
                </a:solidFill>
                <a:latin typeface="Lucida Sans"/>
                <a:cs typeface="Lucida Sans"/>
              </a:rPr>
              <a:t>Waited</a:t>
            </a:r>
            <a:r>
              <a:rPr sz="882" spc="-44">
                <a:solidFill>
                  <a:srgbClr val="585858"/>
                </a:solidFill>
                <a:latin typeface="Lucida Sans"/>
                <a:cs typeface="Lucida Sans"/>
              </a:rPr>
              <a:t> </a:t>
            </a:r>
            <a:r>
              <a:rPr sz="882" spc="-18">
                <a:solidFill>
                  <a:srgbClr val="585858"/>
                </a:solidFill>
                <a:latin typeface="Lucida Sans"/>
                <a:cs typeface="Lucida Sans"/>
              </a:rPr>
              <a:t>for</a:t>
            </a:r>
            <a:r>
              <a:rPr sz="882" spc="-44">
                <a:solidFill>
                  <a:srgbClr val="585858"/>
                </a:solidFill>
                <a:latin typeface="Lucida Sans"/>
                <a:cs typeface="Lucida Sans"/>
              </a:rPr>
              <a:t> </a:t>
            </a:r>
            <a:r>
              <a:rPr sz="882" spc="-18">
                <a:solidFill>
                  <a:srgbClr val="585858"/>
                </a:solidFill>
                <a:latin typeface="Lucida Sans"/>
                <a:cs typeface="Lucida Sans"/>
              </a:rPr>
              <a:t>them</a:t>
            </a:r>
            <a:r>
              <a:rPr sz="882" spc="-44">
                <a:solidFill>
                  <a:srgbClr val="585858"/>
                </a:solidFill>
                <a:latin typeface="Lucida Sans"/>
                <a:cs typeface="Lucida Sans"/>
              </a:rPr>
              <a:t> </a:t>
            </a:r>
            <a:r>
              <a:rPr sz="882" spc="-22">
                <a:solidFill>
                  <a:srgbClr val="585858"/>
                </a:solidFill>
                <a:latin typeface="Lucida Sans"/>
                <a:cs typeface="Lucida Sans"/>
              </a:rPr>
              <a:t>or </a:t>
            </a:r>
            <a:r>
              <a:rPr sz="882" spc="-18">
                <a:solidFill>
                  <a:srgbClr val="585858"/>
                </a:solidFill>
                <a:latin typeface="Lucida Sans"/>
                <a:cs typeface="Lucida Sans"/>
              </a:rPr>
              <a:t>showed</a:t>
            </a:r>
            <a:r>
              <a:rPr sz="882" spc="-40">
                <a:solidFill>
                  <a:srgbClr val="585858"/>
                </a:solidFill>
                <a:latin typeface="Lucida Sans"/>
                <a:cs typeface="Lucida Sans"/>
              </a:rPr>
              <a:t> </a:t>
            </a:r>
            <a:r>
              <a:rPr sz="882" spc="-9">
                <a:solidFill>
                  <a:srgbClr val="585858"/>
                </a:solidFill>
                <a:latin typeface="Lucida Sans"/>
                <a:cs typeface="Lucida Sans"/>
              </a:rPr>
              <a:t>up</a:t>
            </a:r>
            <a:r>
              <a:rPr sz="882" spc="-35">
                <a:solidFill>
                  <a:srgbClr val="585858"/>
                </a:solidFill>
                <a:latin typeface="Lucida Sans"/>
                <a:cs typeface="Lucida Sans"/>
              </a:rPr>
              <a:t> </a:t>
            </a:r>
            <a:r>
              <a:rPr sz="882" spc="-22">
                <a:solidFill>
                  <a:srgbClr val="585858"/>
                </a:solidFill>
                <a:latin typeface="Lucida Sans"/>
                <a:cs typeface="Lucida Sans"/>
              </a:rPr>
              <a:t>places</a:t>
            </a:r>
            <a:endParaRPr sz="882">
              <a:latin typeface="Lucida Sans"/>
              <a:cs typeface="Lucida Sans"/>
            </a:endParaRPr>
          </a:p>
          <a:p>
            <a:pPr marR="4483" algn="r"/>
            <a:r>
              <a:rPr sz="882" spc="-9">
                <a:solidFill>
                  <a:srgbClr val="585858"/>
                </a:solidFill>
                <a:latin typeface="Lucida Sans"/>
                <a:cs typeface="Lucida Sans"/>
              </a:rPr>
              <a:t>unwanted</a:t>
            </a:r>
            <a:endParaRPr sz="882">
              <a:latin typeface="Lucida Sans"/>
              <a:cs typeface="Lucida Sans"/>
            </a:endParaRPr>
          </a:p>
        </p:txBody>
      </p:sp>
      <p:sp>
        <p:nvSpPr>
          <p:cNvPr id="19" name="object 19"/>
          <p:cNvSpPr txBox="1"/>
          <p:nvPr/>
        </p:nvSpPr>
        <p:spPr>
          <a:xfrm>
            <a:off x="6906297" y="3442224"/>
            <a:ext cx="1088091" cy="418543"/>
          </a:xfrm>
          <a:prstGeom prst="rect">
            <a:avLst/>
          </a:prstGeom>
        </p:spPr>
        <p:txBody>
          <a:bodyPr vert="horz" wrap="square" lIns="0" tIns="11206" rIns="0" bIns="0" rtlCol="0">
            <a:spAutoFit/>
          </a:bodyPr>
          <a:lstStyle/>
          <a:p>
            <a:pPr marL="11206" marR="4483" indent="73402" algn="r">
              <a:spcBef>
                <a:spcPts val="88"/>
              </a:spcBef>
            </a:pPr>
            <a:r>
              <a:rPr sz="882" spc="-18">
                <a:solidFill>
                  <a:srgbClr val="585858"/>
                </a:solidFill>
                <a:latin typeface="Lucida Sans"/>
                <a:cs typeface="Lucida Sans"/>
              </a:rPr>
              <a:t>Watched,</a:t>
            </a:r>
            <a:r>
              <a:rPr sz="882" spc="4">
                <a:solidFill>
                  <a:srgbClr val="585858"/>
                </a:solidFill>
                <a:latin typeface="Lucida Sans"/>
                <a:cs typeface="Lucida Sans"/>
              </a:rPr>
              <a:t> </a:t>
            </a:r>
            <a:r>
              <a:rPr sz="882" spc="-26">
                <a:solidFill>
                  <a:srgbClr val="585858"/>
                </a:solidFill>
                <a:latin typeface="Lucida Sans"/>
                <a:cs typeface="Lucida Sans"/>
              </a:rPr>
              <a:t>followed, </a:t>
            </a:r>
            <a:r>
              <a:rPr sz="882" spc="-22">
                <a:solidFill>
                  <a:srgbClr val="585858"/>
                </a:solidFill>
                <a:latin typeface="Lucida Sans"/>
                <a:cs typeface="Lucida Sans"/>
              </a:rPr>
              <a:t>spied</a:t>
            </a:r>
            <a:r>
              <a:rPr sz="882" spc="-31">
                <a:solidFill>
                  <a:srgbClr val="585858"/>
                </a:solidFill>
                <a:latin typeface="Lucida Sans"/>
                <a:cs typeface="Lucida Sans"/>
              </a:rPr>
              <a:t> on,</a:t>
            </a:r>
            <a:r>
              <a:rPr sz="882" spc="-26">
                <a:solidFill>
                  <a:srgbClr val="585858"/>
                </a:solidFill>
                <a:latin typeface="Lucida Sans"/>
                <a:cs typeface="Lucida Sans"/>
              </a:rPr>
              <a:t> </a:t>
            </a:r>
            <a:r>
              <a:rPr sz="882" spc="-31">
                <a:solidFill>
                  <a:srgbClr val="585858"/>
                </a:solidFill>
                <a:latin typeface="Lucida Sans"/>
                <a:cs typeface="Lucida Sans"/>
              </a:rPr>
              <a:t>tracked, </a:t>
            </a:r>
            <a:r>
              <a:rPr sz="882" spc="-22">
                <a:solidFill>
                  <a:srgbClr val="585858"/>
                </a:solidFill>
                <a:latin typeface="Lucida Sans"/>
                <a:cs typeface="Lucida Sans"/>
              </a:rPr>
              <a:t>or </a:t>
            </a:r>
            <a:r>
              <a:rPr sz="882" spc="-18">
                <a:solidFill>
                  <a:srgbClr val="585858"/>
                </a:solidFill>
                <a:latin typeface="Lucida Sans"/>
                <a:cs typeface="Lucida Sans"/>
              </a:rPr>
              <a:t>monitored</a:t>
            </a:r>
            <a:r>
              <a:rPr sz="882" spc="-22">
                <a:solidFill>
                  <a:srgbClr val="585858"/>
                </a:solidFill>
                <a:latin typeface="Lucida Sans"/>
                <a:cs typeface="Lucida Sans"/>
              </a:rPr>
              <a:t> </a:t>
            </a:r>
            <a:r>
              <a:rPr sz="882" spc="-18">
                <a:solidFill>
                  <a:srgbClr val="585858"/>
                </a:solidFill>
                <a:latin typeface="Lucida Sans"/>
                <a:cs typeface="Lucida Sans"/>
              </a:rPr>
              <a:t>them</a:t>
            </a:r>
            <a:endParaRPr sz="882">
              <a:latin typeface="Lucida Sans"/>
              <a:cs typeface="Lucida Sans"/>
            </a:endParaRPr>
          </a:p>
        </p:txBody>
      </p:sp>
      <p:sp>
        <p:nvSpPr>
          <p:cNvPr id="20" name="object 20"/>
          <p:cNvSpPr txBox="1"/>
          <p:nvPr/>
        </p:nvSpPr>
        <p:spPr>
          <a:xfrm>
            <a:off x="6940027" y="4341734"/>
            <a:ext cx="1055034" cy="418543"/>
          </a:xfrm>
          <a:prstGeom prst="rect">
            <a:avLst/>
          </a:prstGeom>
        </p:spPr>
        <p:txBody>
          <a:bodyPr vert="horz" wrap="square" lIns="0" tIns="11206" rIns="0" bIns="0" rtlCol="0">
            <a:spAutoFit/>
          </a:bodyPr>
          <a:lstStyle/>
          <a:p>
            <a:pPr marL="175381" marR="4483" indent="-164735" algn="r">
              <a:spcBef>
                <a:spcPts val="88"/>
              </a:spcBef>
            </a:pPr>
            <a:r>
              <a:rPr sz="882" spc="-18">
                <a:solidFill>
                  <a:srgbClr val="585858"/>
                </a:solidFill>
                <a:latin typeface="Lucida Sans"/>
                <a:cs typeface="Lucida Sans"/>
              </a:rPr>
              <a:t>Left</a:t>
            </a:r>
            <a:r>
              <a:rPr sz="882" spc="-53">
                <a:solidFill>
                  <a:srgbClr val="585858"/>
                </a:solidFill>
                <a:latin typeface="Lucida Sans"/>
                <a:cs typeface="Lucida Sans"/>
              </a:rPr>
              <a:t> </a:t>
            </a:r>
            <a:r>
              <a:rPr sz="882" spc="-9">
                <a:solidFill>
                  <a:srgbClr val="585858"/>
                </a:solidFill>
                <a:latin typeface="Lucida Sans"/>
                <a:cs typeface="Lucida Sans"/>
              </a:rPr>
              <a:t>unwanted</a:t>
            </a:r>
            <a:r>
              <a:rPr sz="882" spc="-49">
                <a:solidFill>
                  <a:srgbClr val="585858"/>
                </a:solidFill>
                <a:latin typeface="Lucida Sans"/>
                <a:cs typeface="Lucida Sans"/>
              </a:rPr>
              <a:t> </a:t>
            </a:r>
            <a:r>
              <a:rPr sz="882" spc="-44">
                <a:solidFill>
                  <a:srgbClr val="585858"/>
                </a:solidFill>
                <a:latin typeface="Lucida Sans"/>
                <a:cs typeface="Lucida Sans"/>
              </a:rPr>
              <a:t>gifts, </a:t>
            </a:r>
            <a:r>
              <a:rPr sz="882" spc="-26">
                <a:solidFill>
                  <a:srgbClr val="585858"/>
                </a:solidFill>
                <a:latin typeface="Lucida Sans"/>
                <a:cs typeface="Lucida Sans"/>
              </a:rPr>
              <a:t>flowers,</a:t>
            </a:r>
            <a:r>
              <a:rPr sz="882" spc="-35">
                <a:solidFill>
                  <a:srgbClr val="585858"/>
                </a:solidFill>
                <a:latin typeface="Lucida Sans"/>
                <a:cs typeface="Lucida Sans"/>
              </a:rPr>
              <a:t> </a:t>
            </a:r>
            <a:r>
              <a:rPr sz="882" spc="-9">
                <a:solidFill>
                  <a:srgbClr val="585858"/>
                </a:solidFill>
                <a:latin typeface="Lucida Sans"/>
                <a:cs typeface="Lucida Sans"/>
              </a:rPr>
              <a:t>or</a:t>
            </a:r>
            <a:r>
              <a:rPr sz="882" spc="-35">
                <a:solidFill>
                  <a:srgbClr val="585858"/>
                </a:solidFill>
                <a:latin typeface="Lucida Sans"/>
                <a:cs typeface="Lucida Sans"/>
              </a:rPr>
              <a:t> </a:t>
            </a:r>
            <a:r>
              <a:rPr sz="882" spc="-18">
                <a:solidFill>
                  <a:srgbClr val="585858"/>
                </a:solidFill>
                <a:latin typeface="Lucida Sans"/>
                <a:cs typeface="Lucida Sans"/>
              </a:rPr>
              <a:t>other</a:t>
            </a:r>
            <a:endParaRPr sz="882">
              <a:latin typeface="Lucida Sans"/>
              <a:cs typeface="Lucida Sans"/>
            </a:endParaRPr>
          </a:p>
          <a:p>
            <a:pPr marR="5603" algn="r"/>
            <a:r>
              <a:rPr sz="882" spc="-9">
                <a:solidFill>
                  <a:srgbClr val="585858"/>
                </a:solidFill>
                <a:latin typeface="Lucida Sans"/>
                <a:cs typeface="Lucida Sans"/>
              </a:rPr>
              <a:t>items</a:t>
            </a:r>
            <a:endParaRPr sz="882">
              <a:latin typeface="Lucida Sans"/>
              <a:cs typeface="Lucida Sans"/>
            </a:endParaRPr>
          </a:p>
        </p:txBody>
      </p:sp>
      <p:sp>
        <p:nvSpPr>
          <p:cNvPr id="21" name="object 21"/>
          <p:cNvSpPr/>
          <p:nvPr/>
        </p:nvSpPr>
        <p:spPr>
          <a:xfrm>
            <a:off x="1" y="6602953"/>
            <a:ext cx="12191998" cy="25504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9988" y="113"/>
            <a:ext cx="5572012" cy="6603066"/>
            <a:chOff x="5623052" y="127"/>
            <a:chExt cx="6314948" cy="7483475"/>
          </a:xfrm>
        </p:grpSpPr>
        <p:sp>
          <p:nvSpPr>
            <p:cNvPr id="3" name="object 3"/>
            <p:cNvSpPr/>
            <p:nvPr/>
          </p:nvSpPr>
          <p:spPr>
            <a:xfrm>
              <a:off x="5623052" y="127"/>
              <a:ext cx="6314948"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138479" y="1207642"/>
              <a:ext cx="0" cy="5029200"/>
            </a:xfrm>
            <a:custGeom>
              <a:avLst/>
              <a:gdLst/>
              <a:ahLst/>
              <a:cxnLst/>
              <a:rect l="l" t="t" r="r" b="b"/>
              <a:pathLst>
                <a:path h="5029200">
                  <a:moveTo>
                    <a:pt x="0" y="0"/>
                  </a:moveTo>
                  <a:lnTo>
                    <a:pt x="0" y="5029200"/>
                  </a:lnTo>
                </a:path>
              </a:pathLst>
            </a:custGeom>
            <a:ln w="9525">
              <a:solidFill>
                <a:srgbClr val="8A8A8A"/>
              </a:solidFill>
            </a:ln>
          </p:spPr>
          <p:txBody>
            <a:bodyPr wrap="square" lIns="0" tIns="0" rIns="0" bIns="0" rtlCol="0"/>
            <a:lstStyle/>
            <a:p>
              <a:endParaRPr sz="1588"/>
            </a:p>
          </p:txBody>
        </p:sp>
      </p:grpSp>
      <p:sp>
        <p:nvSpPr>
          <p:cNvPr id="5" name="object 5"/>
          <p:cNvSpPr txBox="1"/>
          <p:nvPr/>
        </p:nvSpPr>
        <p:spPr>
          <a:xfrm>
            <a:off x="723900" y="596719"/>
            <a:ext cx="2956672" cy="201367"/>
          </a:xfrm>
          <a:prstGeom prst="rect">
            <a:avLst/>
          </a:prstGeom>
        </p:spPr>
        <p:txBody>
          <a:bodyPr vert="horz" wrap="square" lIns="0" tIns="11206" rIns="0" bIns="0" rtlCol="0">
            <a:spAutoFit/>
          </a:bodyPr>
          <a:lstStyle/>
          <a:p>
            <a:pPr marL="11206">
              <a:spcBef>
                <a:spcPts val="88"/>
              </a:spcBef>
            </a:pPr>
            <a:r>
              <a:rPr sz="1235" spc="-146">
                <a:solidFill>
                  <a:srgbClr val="B6B6B6"/>
                </a:solidFill>
                <a:latin typeface="Arial Black"/>
                <a:cs typeface="Arial Black"/>
              </a:rPr>
              <a:t>STALKING</a:t>
            </a:r>
            <a:r>
              <a:rPr sz="1235" spc="-57">
                <a:solidFill>
                  <a:srgbClr val="B6B6B6"/>
                </a:solidFill>
                <a:latin typeface="Arial Black"/>
                <a:cs typeface="Arial Black"/>
              </a:rPr>
              <a:t> </a:t>
            </a:r>
            <a:r>
              <a:rPr sz="1235" spc="331">
                <a:solidFill>
                  <a:srgbClr val="B6B6B6"/>
                </a:solidFill>
                <a:latin typeface="Arial Black"/>
                <a:cs typeface="Arial Black"/>
              </a:rPr>
              <a:t>|</a:t>
            </a:r>
            <a:r>
              <a:rPr sz="1235" spc="-57">
                <a:solidFill>
                  <a:srgbClr val="B6B6B6"/>
                </a:solidFill>
                <a:latin typeface="Arial Black"/>
                <a:cs typeface="Arial Black"/>
              </a:rPr>
              <a:t> </a:t>
            </a:r>
            <a:r>
              <a:rPr sz="1235" spc="-31">
                <a:solidFill>
                  <a:srgbClr val="B6B6B6"/>
                </a:solidFill>
                <a:latin typeface="Lucida Sans"/>
                <a:cs typeface="Lucida Sans"/>
              </a:rPr>
              <a:t>Demographic</a:t>
            </a:r>
            <a:r>
              <a:rPr sz="1235" spc="-35">
                <a:solidFill>
                  <a:srgbClr val="B6B6B6"/>
                </a:solidFill>
                <a:latin typeface="Lucida Sans"/>
                <a:cs typeface="Lucida Sans"/>
              </a:rPr>
              <a:t> </a:t>
            </a:r>
            <a:r>
              <a:rPr sz="1235" spc="-18">
                <a:solidFill>
                  <a:srgbClr val="B6B6B6"/>
                </a:solidFill>
                <a:latin typeface="Lucida Sans"/>
                <a:cs typeface="Lucida Sans"/>
              </a:rPr>
              <a:t>Comparisons</a:t>
            </a:r>
            <a:endParaRPr sz="1235">
              <a:latin typeface="Lucida Sans"/>
              <a:cs typeface="Lucida Sans"/>
            </a:endParaRPr>
          </a:p>
        </p:txBody>
      </p:sp>
      <p:sp>
        <p:nvSpPr>
          <p:cNvPr id="6" name="object 6"/>
          <p:cNvSpPr txBox="1"/>
          <p:nvPr/>
        </p:nvSpPr>
        <p:spPr>
          <a:xfrm>
            <a:off x="7623699" y="596719"/>
            <a:ext cx="1795181" cy="310115"/>
          </a:xfrm>
          <a:prstGeom prst="rect">
            <a:avLst/>
          </a:prstGeom>
        </p:spPr>
        <p:txBody>
          <a:bodyPr vert="horz" wrap="square" lIns="0" tIns="11206" rIns="0" bIns="0" rtlCol="0">
            <a:spAutoFit/>
          </a:bodyPr>
          <a:lstStyle/>
          <a:p>
            <a:pPr marL="372055" marR="4483" indent="-360849">
              <a:spcBef>
                <a:spcPts val="88"/>
              </a:spcBef>
            </a:pPr>
            <a:r>
              <a:rPr sz="971" spc="-79">
                <a:solidFill>
                  <a:srgbClr val="585858"/>
                </a:solidFill>
                <a:latin typeface="Arial Black"/>
                <a:cs typeface="Arial Black"/>
              </a:rPr>
              <a:t>Fig.</a:t>
            </a:r>
            <a:r>
              <a:rPr sz="971" spc="-57">
                <a:solidFill>
                  <a:srgbClr val="585858"/>
                </a:solidFill>
                <a:latin typeface="Arial Black"/>
                <a:cs typeface="Arial Black"/>
              </a:rPr>
              <a:t> </a:t>
            </a:r>
            <a:r>
              <a:rPr sz="971" spc="-101">
                <a:solidFill>
                  <a:srgbClr val="585858"/>
                </a:solidFill>
                <a:latin typeface="Arial Black"/>
                <a:cs typeface="Arial Black"/>
              </a:rPr>
              <a:t>39</a:t>
            </a:r>
            <a:r>
              <a:rPr sz="971" spc="-53">
                <a:solidFill>
                  <a:srgbClr val="585858"/>
                </a:solidFill>
                <a:latin typeface="Arial Black"/>
                <a:cs typeface="Arial Black"/>
              </a:rPr>
              <a:t> </a:t>
            </a:r>
            <a:r>
              <a:rPr sz="971" spc="-71">
                <a:solidFill>
                  <a:srgbClr val="585858"/>
                </a:solidFill>
                <a:latin typeface="Arial Black"/>
                <a:cs typeface="Arial Black"/>
              </a:rPr>
              <a:t>Prevalence</a:t>
            </a:r>
            <a:r>
              <a:rPr sz="971" spc="-53">
                <a:solidFill>
                  <a:srgbClr val="585858"/>
                </a:solidFill>
                <a:latin typeface="Arial Black"/>
                <a:cs typeface="Arial Black"/>
              </a:rPr>
              <a:t> </a:t>
            </a:r>
            <a:r>
              <a:rPr sz="971" spc="-31">
                <a:solidFill>
                  <a:srgbClr val="585858"/>
                </a:solidFill>
                <a:latin typeface="Arial Black"/>
                <a:cs typeface="Arial Black"/>
              </a:rPr>
              <a:t>of</a:t>
            </a:r>
            <a:r>
              <a:rPr sz="971" spc="-53">
                <a:solidFill>
                  <a:srgbClr val="585858"/>
                </a:solidFill>
                <a:latin typeface="Arial Black"/>
                <a:cs typeface="Arial Black"/>
              </a:rPr>
              <a:t> </a:t>
            </a:r>
            <a:r>
              <a:rPr sz="971" spc="-49">
                <a:solidFill>
                  <a:srgbClr val="585858"/>
                </a:solidFill>
                <a:latin typeface="Arial Black"/>
                <a:cs typeface="Arial Black"/>
              </a:rPr>
              <a:t>stalking by</a:t>
            </a:r>
            <a:r>
              <a:rPr sz="971" spc="-66">
                <a:solidFill>
                  <a:srgbClr val="585858"/>
                </a:solidFill>
                <a:latin typeface="Arial Black"/>
                <a:cs typeface="Arial Black"/>
              </a:rPr>
              <a:t> </a:t>
            </a:r>
            <a:r>
              <a:rPr sz="971" spc="-9">
                <a:solidFill>
                  <a:srgbClr val="585858"/>
                </a:solidFill>
                <a:latin typeface="Arial Black"/>
                <a:cs typeface="Arial Black"/>
              </a:rPr>
              <a:t>demographics</a:t>
            </a:r>
            <a:endParaRPr sz="971">
              <a:latin typeface="Arial Black"/>
              <a:cs typeface="Arial Black"/>
            </a:endParaRPr>
          </a:p>
        </p:txBody>
      </p:sp>
      <p:sp>
        <p:nvSpPr>
          <p:cNvPr id="7" name="object 7"/>
          <p:cNvSpPr txBox="1"/>
          <p:nvPr/>
        </p:nvSpPr>
        <p:spPr>
          <a:xfrm>
            <a:off x="9773882" y="114154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8" name="object 8"/>
          <p:cNvSpPr txBox="1"/>
          <p:nvPr/>
        </p:nvSpPr>
        <p:spPr>
          <a:xfrm>
            <a:off x="9752144" y="1452509"/>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0%</a:t>
            </a:r>
            <a:endParaRPr sz="882">
              <a:latin typeface="Arial"/>
              <a:cs typeface="Arial"/>
            </a:endParaRPr>
          </a:p>
        </p:txBody>
      </p:sp>
      <p:graphicFrame>
        <p:nvGraphicFramePr>
          <p:cNvPr id="9" name="object 9"/>
          <p:cNvGraphicFramePr>
            <a:graphicFrameLocks noGrp="1"/>
          </p:cNvGraphicFramePr>
          <p:nvPr/>
        </p:nvGraphicFramePr>
        <p:xfrm>
          <a:off x="7957128" y="1065567"/>
          <a:ext cx="1810870" cy="4339488"/>
        </p:xfrm>
        <a:graphic>
          <a:graphicData uri="http://schemas.openxmlformats.org/drawingml/2006/table">
            <a:tbl>
              <a:tblPr firstRow="1" bandRow="1">
                <a:tableStyleId>{2D5ABB26-0587-4C30-8999-92F81FD0307C}</a:tableStyleId>
              </a:tblPr>
              <a:tblGrid>
                <a:gridCol w="424703">
                  <a:extLst>
                    <a:ext uri="{9D8B030D-6E8A-4147-A177-3AD203B41FA5}">
                      <a16:colId xmlns:a16="http://schemas.microsoft.com/office/drawing/2014/main" val="20000"/>
                    </a:ext>
                  </a:extLst>
                </a:gridCol>
                <a:gridCol w="84044">
                  <a:extLst>
                    <a:ext uri="{9D8B030D-6E8A-4147-A177-3AD203B41FA5}">
                      <a16:colId xmlns:a16="http://schemas.microsoft.com/office/drawing/2014/main" val="20001"/>
                    </a:ext>
                  </a:extLst>
                </a:gridCol>
                <a:gridCol w="176493">
                  <a:extLst>
                    <a:ext uri="{9D8B030D-6E8A-4147-A177-3AD203B41FA5}">
                      <a16:colId xmlns:a16="http://schemas.microsoft.com/office/drawing/2014/main" val="20002"/>
                    </a:ext>
                  </a:extLst>
                </a:gridCol>
                <a:gridCol w="84044">
                  <a:extLst>
                    <a:ext uri="{9D8B030D-6E8A-4147-A177-3AD203B41FA5}">
                      <a16:colId xmlns:a16="http://schemas.microsoft.com/office/drawing/2014/main" val="20003"/>
                    </a:ext>
                  </a:extLst>
                </a:gridCol>
                <a:gridCol w="168088">
                  <a:extLst>
                    <a:ext uri="{9D8B030D-6E8A-4147-A177-3AD203B41FA5}">
                      <a16:colId xmlns:a16="http://schemas.microsoft.com/office/drawing/2014/main" val="20004"/>
                    </a:ext>
                  </a:extLst>
                </a:gridCol>
                <a:gridCol w="84044">
                  <a:extLst>
                    <a:ext uri="{9D8B030D-6E8A-4147-A177-3AD203B41FA5}">
                      <a16:colId xmlns:a16="http://schemas.microsoft.com/office/drawing/2014/main" val="20005"/>
                    </a:ext>
                  </a:extLst>
                </a:gridCol>
                <a:gridCol w="260537">
                  <a:extLst>
                    <a:ext uri="{9D8B030D-6E8A-4147-A177-3AD203B41FA5}">
                      <a16:colId xmlns:a16="http://schemas.microsoft.com/office/drawing/2014/main" val="20006"/>
                    </a:ext>
                  </a:extLst>
                </a:gridCol>
                <a:gridCol w="84044">
                  <a:extLst>
                    <a:ext uri="{9D8B030D-6E8A-4147-A177-3AD203B41FA5}">
                      <a16:colId xmlns:a16="http://schemas.microsoft.com/office/drawing/2014/main" val="20007"/>
                    </a:ext>
                  </a:extLst>
                </a:gridCol>
                <a:gridCol w="344581">
                  <a:extLst>
                    <a:ext uri="{9D8B030D-6E8A-4147-A177-3AD203B41FA5}">
                      <a16:colId xmlns:a16="http://schemas.microsoft.com/office/drawing/2014/main" val="20008"/>
                    </a:ext>
                  </a:extLst>
                </a:gridCol>
                <a:gridCol w="100292">
                  <a:extLst>
                    <a:ext uri="{9D8B030D-6E8A-4147-A177-3AD203B41FA5}">
                      <a16:colId xmlns:a16="http://schemas.microsoft.com/office/drawing/2014/main" val="20009"/>
                    </a:ext>
                  </a:extLst>
                </a:gridCol>
              </a:tblGrid>
              <a:tr h="90207">
                <a:tc gridSpan="10">
                  <a:txBody>
                    <a:bodyPr/>
                    <a:lstStyle/>
                    <a:p>
                      <a:pPr marR="12065">
                        <a:lnSpc>
                          <a:spcPct val="100000"/>
                        </a:lnSpc>
                      </a:pPr>
                      <a:endParaRPr sz="4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33910">
                <a:tc gridSpan="10">
                  <a:txBody>
                    <a:bodyPr/>
                    <a:lstStyle/>
                    <a:p>
                      <a:pPr marR="12065">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34471">
                <a:tc gridSpan="9">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marL="37465">
                        <a:lnSpc>
                          <a:spcPts val="1100"/>
                        </a:lnSpc>
                      </a:pPr>
                      <a:r>
                        <a:rPr sz="900" spc="-50">
                          <a:solidFill>
                            <a:srgbClr val="585858"/>
                          </a:solidFill>
                          <a:latin typeface="Arial"/>
                          <a:cs typeface="Arial"/>
                        </a:rPr>
                        <a:t>2</a:t>
                      </a:r>
                      <a:endParaRPr sz="900">
                        <a:latin typeface="Arial"/>
                        <a:cs typeface="Arial"/>
                      </a:endParaRPr>
                    </a:p>
                  </a:txBody>
                  <a:tcPr marL="0" marR="0" marT="0" marB="0">
                    <a:solidFill>
                      <a:srgbClr val="F7F7F7"/>
                    </a:solidFill>
                  </a:tcPr>
                </a:tc>
                <a:extLst>
                  <a:ext uri="{0D108BD9-81ED-4DB2-BD59-A6C34878D82A}">
                    <a16:rowId xmlns:a16="http://schemas.microsoft.com/office/drawing/2014/main" val="10003"/>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134471">
                <a:tc gridSpan="8">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marL="37465" marR="12065">
                        <a:lnSpc>
                          <a:spcPts val="1100"/>
                        </a:lnSpc>
                      </a:pPr>
                      <a:r>
                        <a:rPr sz="900" spc="-25">
                          <a:solidFill>
                            <a:srgbClr val="585858"/>
                          </a:solidFill>
                          <a:latin typeface="Arial"/>
                          <a:cs typeface="Arial"/>
                        </a:rPr>
                        <a:t>16%</a:t>
                      </a:r>
                      <a:endParaRPr sz="900">
                        <a:latin typeface="Arial"/>
                        <a:cs typeface="Arial"/>
                      </a:endParaRPr>
                    </a:p>
                  </a:txBody>
                  <a:tcPr marL="0" marR="0" marT="0" marB="0">
                    <a:solidFill>
                      <a:srgbClr val="F7F7F7"/>
                    </a:solidFill>
                  </a:tcPr>
                </a:tc>
                <a:tc hMerge="1">
                  <a:txBody>
                    <a:bodyPr/>
                    <a:lstStyle/>
                    <a:p>
                      <a:endParaRPr/>
                    </a:p>
                  </a:txBody>
                  <a:tcPr marL="0" marR="0" marT="0" marB="0"/>
                </a:tc>
                <a:extLst>
                  <a:ext uri="{0D108BD9-81ED-4DB2-BD59-A6C34878D82A}">
                    <a16:rowId xmlns:a16="http://schemas.microsoft.com/office/drawing/2014/main" val="10005"/>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134471">
                <a:tc gridSpan="7">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37465" marR="12065">
                        <a:lnSpc>
                          <a:spcPts val="1100"/>
                        </a:lnSpc>
                      </a:pPr>
                      <a:r>
                        <a:rPr sz="900" spc="-25">
                          <a:solidFill>
                            <a:srgbClr val="585858"/>
                          </a:solidFill>
                          <a:latin typeface="Arial"/>
                          <a:cs typeface="Arial"/>
                        </a:rPr>
                        <a:t>15%</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7"/>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8"/>
                  </a:ext>
                </a:extLst>
              </a:tr>
              <a:tr h="134471">
                <a:tc gridSpan="6">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37465" marR="12065">
                        <a:lnSpc>
                          <a:spcPts val="1100"/>
                        </a:lnSpc>
                      </a:pPr>
                      <a:r>
                        <a:rPr sz="900" spc="-25">
                          <a:solidFill>
                            <a:srgbClr val="585858"/>
                          </a:solidFill>
                          <a:latin typeface="Arial"/>
                          <a:cs typeface="Arial"/>
                        </a:rPr>
                        <a:t>12%</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r h="134471">
                <a:tc gridSpan="5">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5">
                  <a:txBody>
                    <a:bodyPr/>
                    <a:lstStyle/>
                    <a:p>
                      <a:pPr marL="37465" marR="12065">
                        <a:lnSpc>
                          <a:spcPts val="1100"/>
                        </a:lnSpc>
                      </a:pPr>
                      <a:r>
                        <a:rPr sz="900" spc="-25">
                          <a:solidFill>
                            <a:srgbClr val="585858"/>
                          </a:solidFill>
                          <a:latin typeface="Arial"/>
                          <a:cs typeface="Arial"/>
                        </a:rPr>
                        <a:t>11%</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2"/>
                  </a:ext>
                </a:extLst>
              </a:tr>
              <a:tr h="134471">
                <a:tc gridSpan="5">
                  <a:txBody>
                    <a:bodyPr/>
                    <a:lstStyle/>
                    <a:p>
                      <a:pPr>
                        <a:lnSpc>
                          <a:spcPct val="100000"/>
                        </a:lnSpc>
                      </a:pPr>
                      <a:endParaRPr sz="700">
                        <a:latin typeface="Times New Roman"/>
                        <a:cs typeface="Times New Roman"/>
                      </a:endParaRPr>
                    </a:p>
                  </a:txBody>
                  <a:tcPr marL="0" marR="0" marT="0" marB="0">
                    <a:solidFill>
                      <a:srgbClr val="AC4E2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5">
                  <a:txBody>
                    <a:bodyPr/>
                    <a:lstStyle/>
                    <a:p>
                      <a:pPr marL="37465" marR="12065">
                        <a:lnSpc>
                          <a:spcPts val="1100"/>
                        </a:lnSpc>
                      </a:pPr>
                      <a:r>
                        <a:rPr sz="900" spc="-25">
                          <a:solidFill>
                            <a:srgbClr val="585858"/>
                          </a:solidFill>
                          <a:latin typeface="Arial"/>
                          <a:cs typeface="Arial"/>
                        </a:rPr>
                        <a:t>11%</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3"/>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4"/>
                  </a:ext>
                </a:extLst>
              </a:tr>
              <a:tr h="134471">
                <a:tc gridSpan="4">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6">
                  <a:txBody>
                    <a:bodyPr/>
                    <a:lstStyle/>
                    <a:p>
                      <a:pPr marL="37465" marR="12065">
                        <a:lnSpc>
                          <a:spcPts val="1100"/>
                        </a:lnSpc>
                      </a:pPr>
                      <a:r>
                        <a:rPr sz="900" spc="-25">
                          <a:solidFill>
                            <a:srgbClr val="585858"/>
                          </a:solidFill>
                          <a:latin typeface="Arial"/>
                          <a:cs typeface="Arial"/>
                        </a:rPr>
                        <a:t>9%</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5"/>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6"/>
                  </a:ext>
                </a:extLst>
              </a:tr>
              <a:tr h="134471">
                <a:tc gridSpan="4">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6">
                  <a:txBody>
                    <a:bodyPr/>
                    <a:lstStyle/>
                    <a:p>
                      <a:pPr marL="37465" marR="12065">
                        <a:lnSpc>
                          <a:spcPts val="1100"/>
                        </a:lnSpc>
                      </a:pPr>
                      <a:r>
                        <a:rPr sz="900" spc="-25">
                          <a:solidFill>
                            <a:srgbClr val="585858"/>
                          </a:solidFill>
                          <a:latin typeface="Arial"/>
                          <a:cs typeface="Arial"/>
                        </a:rPr>
                        <a:t>9%</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7"/>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8"/>
                  </a:ext>
                </a:extLst>
              </a:tr>
              <a:tr h="134471">
                <a:tc gridSpan="4">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6">
                  <a:txBody>
                    <a:bodyPr/>
                    <a:lstStyle/>
                    <a:p>
                      <a:pPr marL="37465" marR="12065">
                        <a:lnSpc>
                          <a:spcPts val="1100"/>
                        </a:lnSpc>
                      </a:pPr>
                      <a:r>
                        <a:rPr sz="900" spc="-25">
                          <a:solidFill>
                            <a:srgbClr val="585858"/>
                          </a:solidFill>
                          <a:latin typeface="Arial"/>
                          <a:cs typeface="Arial"/>
                        </a:rPr>
                        <a:t>9%</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9"/>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0"/>
                  </a:ext>
                </a:extLst>
              </a:tr>
              <a:tr h="134471">
                <a:tc gridSpan="4">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6">
                  <a:txBody>
                    <a:bodyPr/>
                    <a:lstStyle/>
                    <a:p>
                      <a:pPr marL="37465" marR="12065">
                        <a:lnSpc>
                          <a:spcPts val="1100"/>
                        </a:lnSpc>
                      </a:pPr>
                      <a:r>
                        <a:rPr sz="900" spc="-25">
                          <a:solidFill>
                            <a:srgbClr val="585858"/>
                          </a:solidFill>
                          <a:latin typeface="Arial"/>
                          <a:cs typeface="Arial"/>
                        </a:rPr>
                        <a:t>9%</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1"/>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2"/>
                  </a:ext>
                </a:extLst>
              </a:tr>
              <a:tr h="134471">
                <a:tc gridSpan="3">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hMerge="1">
                  <a:txBody>
                    <a:bodyPr/>
                    <a:lstStyle/>
                    <a:p>
                      <a:endParaRPr/>
                    </a:p>
                  </a:txBody>
                  <a:tcPr marL="0" marR="0" marT="0" marB="0"/>
                </a:tc>
                <a:tc gridSpan="7">
                  <a:txBody>
                    <a:bodyPr/>
                    <a:lstStyle/>
                    <a:p>
                      <a:pPr marL="37465" marR="12065">
                        <a:lnSpc>
                          <a:spcPts val="1100"/>
                        </a:lnSpc>
                      </a:pPr>
                      <a:r>
                        <a:rPr sz="900" spc="-25">
                          <a:solidFill>
                            <a:srgbClr val="585858"/>
                          </a:solidFill>
                          <a:latin typeface="Arial"/>
                          <a:cs typeface="Arial"/>
                        </a:rPr>
                        <a:t>8%</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3"/>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4"/>
                  </a:ext>
                </a:extLst>
              </a:tr>
              <a:tr h="134471">
                <a:tc gridSpan="2">
                  <a:txBody>
                    <a:bodyPr/>
                    <a:lstStyle/>
                    <a:p>
                      <a:pPr>
                        <a:lnSpc>
                          <a:spcPct val="100000"/>
                        </a:lnSpc>
                      </a:pPr>
                      <a:endParaRPr sz="700">
                        <a:latin typeface="Times New Roman"/>
                        <a:cs typeface="Times New Roman"/>
                      </a:endParaRPr>
                    </a:p>
                  </a:txBody>
                  <a:tcPr marL="0" marR="0" marT="0" marB="0">
                    <a:solidFill>
                      <a:srgbClr val="073C5D"/>
                    </a:solidFill>
                  </a:tcPr>
                </a:tc>
                <a:tc hMerge="1">
                  <a:txBody>
                    <a:bodyPr/>
                    <a:lstStyle/>
                    <a:p>
                      <a:endParaRPr/>
                    </a:p>
                  </a:txBody>
                  <a:tcPr marL="0" marR="0" marT="0" marB="0"/>
                </a:tc>
                <a:tc gridSpan="8">
                  <a:txBody>
                    <a:bodyPr/>
                    <a:lstStyle/>
                    <a:p>
                      <a:pPr marL="37465" marR="12065">
                        <a:lnSpc>
                          <a:spcPts val="1100"/>
                        </a:lnSpc>
                      </a:pPr>
                      <a:r>
                        <a:rPr sz="900" spc="-25">
                          <a:solidFill>
                            <a:srgbClr val="585858"/>
                          </a:solidFill>
                          <a:latin typeface="Arial"/>
                          <a:cs typeface="Arial"/>
                        </a:rPr>
                        <a:t>6%</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5"/>
                  </a:ext>
                </a:extLst>
              </a:tr>
              <a:tr h="182096">
                <a:tc gridSpan="10">
                  <a:txBody>
                    <a:bodyPr/>
                    <a:lstStyle/>
                    <a:p>
                      <a:pPr marR="12065">
                        <a:lnSpc>
                          <a:spcPct val="100000"/>
                        </a:lnSpc>
                      </a:pPr>
                      <a:endParaRPr sz="1000">
                        <a:latin typeface="Times New Roman"/>
                        <a:cs typeface="Times New Roman"/>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6"/>
                  </a:ext>
                </a:extLst>
              </a:tr>
              <a:tr h="134471">
                <a:tc>
                  <a:txBody>
                    <a:bodyPr/>
                    <a:lstStyle/>
                    <a:p>
                      <a:pPr>
                        <a:lnSpc>
                          <a:spcPct val="100000"/>
                        </a:lnSpc>
                      </a:pPr>
                      <a:endParaRPr sz="700">
                        <a:latin typeface="Times New Roman"/>
                        <a:cs typeface="Times New Roman"/>
                      </a:endParaRPr>
                    </a:p>
                  </a:txBody>
                  <a:tcPr marL="0" marR="0" marT="0" marB="0">
                    <a:solidFill>
                      <a:srgbClr val="073C5D"/>
                    </a:solidFill>
                  </a:tcPr>
                </a:tc>
                <a:tc gridSpan="9">
                  <a:txBody>
                    <a:bodyPr/>
                    <a:lstStyle/>
                    <a:p>
                      <a:pPr marL="37465" marR="12065">
                        <a:lnSpc>
                          <a:spcPts val="1100"/>
                        </a:lnSpc>
                      </a:pPr>
                      <a:r>
                        <a:rPr sz="900" spc="-25">
                          <a:solidFill>
                            <a:srgbClr val="585858"/>
                          </a:solidFill>
                          <a:latin typeface="Arial"/>
                          <a:cs typeface="Arial"/>
                        </a:rPr>
                        <a:t>5%</a:t>
                      </a:r>
                      <a:endParaRPr sz="900">
                        <a:latin typeface="Arial"/>
                        <a:cs typeface="Arial"/>
                      </a:endParaRPr>
                    </a:p>
                  </a:txBody>
                  <a:tcPr marL="0" marR="0" marT="0" marB="0">
                    <a:solidFill>
                      <a:srgbClr val="F7F7F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7"/>
                  </a:ext>
                </a:extLst>
              </a:tr>
            </a:tbl>
          </a:graphicData>
        </a:graphic>
      </p:graphicFrame>
      <p:sp>
        <p:nvSpPr>
          <p:cNvPr id="10" name="object 10"/>
          <p:cNvSpPr txBox="1"/>
          <p:nvPr/>
        </p:nvSpPr>
        <p:spPr>
          <a:xfrm>
            <a:off x="7532145" y="1148267"/>
            <a:ext cx="306481"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TGQN</a:t>
            </a:r>
            <a:endParaRPr sz="794">
              <a:latin typeface="Lucida Sans"/>
              <a:cs typeface="Lucida Sans"/>
            </a:endParaRPr>
          </a:p>
        </p:txBody>
      </p:sp>
      <p:sp>
        <p:nvSpPr>
          <p:cNvPr id="11" name="object 11"/>
          <p:cNvSpPr txBox="1"/>
          <p:nvPr/>
        </p:nvSpPr>
        <p:spPr>
          <a:xfrm>
            <a:off x="7388262" y="1467635"/>
            <a:ext cx="4504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Disability</a:t>
            </a:r>
            <a:endParaRPr sz="794">
              <a:latin typeface="Lucida Sans"/>
              <a:cs typeface="Lucida Sans"/>
            </a:endParaRPr>
          </a:p>
        </p:txBody>
      </p:sp>
      <p:sp>
        <p:nvSpPr>
          <p:cNvPr id="12" name="object 12"/>
          <p:cNvSpPr txBox="1"/>
          <p:nvPr/>
        </p:nvSpPr>
        <p:spPr>
          <a:xfrm>
            <a:off x="7566996" y="1778598"/>
            <a:ext cx="271743"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LGB+</a:t>
            </a:r>
            <a:endParaRPr sz="794">
              <a:latin typeface="Lucida Sans"/>
              <a:cs typeface="Lucida Sans"/>
            </a:endParaRPr>
          </a:p>
        </p:txBody>
      </p:sp>
      <p:sp>
        <p:nvSpPr>
          <p:cNvPr id="13" name="object 13"/>
          <p:cNvSpPr txBox="1"/>
          <p:nvPr/>
        </p:nvSpPr>
        <p:spPr>
          <a:xfrm>
            <a:off x="7367755" y="2097966"/>
            <a:ext cx="471207"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Greek</a:t>
            </a:r>
            <a:r>
              <a:rPr sz="794" spc="-26">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p:txBody>
      </p:sp>
      <p:sp>
        <p:nvSpPr>
          <p:cNvPr id="14" name="object 14"/>
          <p:cNvSpPr txBox="1"/>
          <p:nvPr/>
        </p:nvSpPr>
        <p:spPr>
          <a:xfrm>
            <a:off x="7407313" y="2417334"/>
            <a:ext cx="431426" cy="133528"/>
          </a:xfrm>
          <a:prstGeom prst="rect">
            <a:avLst/>
          </a:prstGeom>
        </p:spPr>
        <p:txBody>
          <a:bodyPr vert="horz" wrap="square" lIns="0" tIns="11206" rIns="0" bIns="0" rtlCol="0">
            <a:spAutoFit/>
          </a:bodyPr>
          <a:lstStyle/>
          <a:p>
            <a:pPr marL="11206">
              <a:spcBef>
                <a:spcPts val="88"/>
              </a:spcBef>
            </a:pPr>
            <a:r>
              <a:rPr sz="794" spc="-26">
                <a:solidFill>
                  <a:srgbClr val="585858"/>
                </a:solidFill>
                <a:latin typeface="Lucida Sans"/>
                <a:cs typeface="Lucida Sans"/>
              </a:rPr>
              <a:t>Full-</a:t>
            </a:r>
            <a:r>
              <a:rPr sz="794" spc="-18">
                <a:solidFill>
                  <a:srgbClr val="585858"/>
                </a:solidFill>
                <a:latin typeface="Lucida Sans"/>
                <a:cs typeface="Lucida Sans"/>
              </a:rPr>
              <a:t>time</a:t>
            </a:r>
            <a:endParaRPr sz="794">
              <a:latin typeface="Lucida Sans"/>
              <a:cs typeface="Lucida Sans"/>
            </a:endParaRPr>
          </a:p>
        </p:txBody>
      </p:sp>
      <p:sp>
        <p:nvSpPr>
          <p:cNvPr id="15" name="object 15"/>
          <p:cNvSpPr txBox="1"/>
          <p:nvPr/>
        </p:nvSpPr>
        <p:spPr>
          <a:xfrm>
            <a:off x="7449782" y="2728297"/>
            <a:ext cx="388844"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Woman</a:t>
            </a:r>
            <a:endParaRPr sz="794">
              <a:latin typeface="Lucida Sans"/>
              <a:cs typeface="Lucida Sans"/>
            </a:endParaRPr>
          </a:p>
        </p:txBody>
      </p:sp>
      <p:sp>
        <p:nvSpPr>
          <p:cNvPr id="16" name="object 16"/>
          <p:cNvSpPr txBox="1"/>
          <p:nvPr/>
        </p:nvSpPr>
        <p:spPr>
          <a:xfrm>
            <a:off x="7482279" y="3047664"/>
            <a:ext cx="356347"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Overall</a:t>
            </a:r>
            <a:endParaRPr sz="794">
              <a:latin typeface="Lucida Sans"/>
              <a:cs typeface="Lucida Sans"/>
            </a:endParaRPr>
          </a:p>
        </p:txBody>
      </p:sp>
      <p:sp>
        <p:nvSpPr>
          <p:cNvPr id="17" name="object 17"/>
          <p:cNvSpPr txBox="1"/>
          <p:nvPr/>
        </p:nvSpPr>
        <p:spPr>
          <a:xfrm>
            <a:off x="7168963" y="3367032"/>
            <a:ext cx="670112"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Non-</a:t>
            </a:r>
            <a:r>
              <a:rPr sz="794" spc="-22">
                <a:solidFill>
                  <a:srgbClr val="585858"/>
                </a:solidFill>
                <a:latin typeface="Lucida Sans"/>
                <a:cs typeface="Lucida Sans"/>
              </a:rPr>
              <a:t>disability</a:t>
            </a:r>
            <a:endParaRPr sz="794">
              <a:latin typeface="Lucida Sans"/>
              <a:cs typeface="Lucida Sans"/>
            </a:endParaRPr>
          </a:p>
        </p:txBody>
      </p:sp>
      <p:sp>
        <p:nvSpPr>
          <p:cNvPr id="18" name="object 18"/>
          <p:cNvSpPr txBox="1"/>
          <p:nvPr/>
        </p:nvSpPr>
        <p:spPr>
          <a:xfrm>
            <a:off x="6922209" y="3686400"/>
            <a:ext cx="917201" cy="133528"/>
          </a:xfrm>
          <a:prstGeom prst="rect">
            <a:avLst/>
          </a:prstGeom>
        </p:spPr>
        <p:txBody>
          <a:bodyPr vert="horz" wrap="square" lIns="0" tIns="11206" rIns="0" bIns="0" rtlCol="0">
            <a:spAutoFit/>
          </a:bodyPr>
          <a:lstStyle/>
          <a:p>
            <a:pPr marL="11206">
              <a:spcBef>
                <a:spcPts val="88"/>
              </a:spcBef>
            </a:pPr>
            <a:r>
              <a:rPr sz="794" spc="-26">
                <a:solidFill>
                  <a:srgbClr val="585858"/>
                </a:solidFill>
                <a:latin typeface="Lucida Sans"/>
                <a:cs typeface="Lucida Sans"/>
              </a:rPr>
              <a:t>Less</a:t>
            </a:r>
            <a:r>
              <a:rPr sz="794" spc="-9">
                <a:solidFill>
                  <a:srgbClr val="585858"/>
                </a:solidFill>
                <a:latin typeface="Lucida Sans"/>
                <a:cs typeface="Lucida Sans"/>
              </a:rPr>
              <a:t> </a:t>
            </a:r>
            <a:r>
              <a:rPr sz="794" spc="-18">
                <a:solidFill>
                  <a:srgbClr val="585858"/>
                </a:solidFill>
                <a:latin typeface="Lucida Sans"/>
                <a:cs typeface="Lucida Sans"/>
              </a:rPr>
              <a:t>than</a:t>
            </a:r>
            <a:r>
              <a:rPr sz="794" spc="-9">
                <a:solidFill>
                  <a:srgbClr val="585858"/>
                </a:solidFill>
                <a:latin typeface="Lucida Sans"/>
                <a:cs typeface="Lucida Sans"/>
              </a:rPr>
              <a:t> </a:t>
            </a:r>
            <a:r>
              <a:rPr sz="794" spc="-22">
                <a:solidFill>
                  <a:srgbClr val="585858"/>
                </a:solidFill>
                <a:latin typeface="Lucida Sans"/>
                <a:cs typeface="Lucida Sans"/>
              </a:rPr>
              <a:t>half-</a:t>
            </a:r>
            <a:r>
              <a:rPr sz="794" spc="-18">
                <a:solidFill>
                  <a:srgbClr val="585858"/>
                </a:solidFill>
                <a:latin typeface="Lucida Sans"/>
                <a:cs typeface="Lucida Sans"/>
              </a:rPr>
              <a:t>time</a:t>
            </a:r>
            <a:endParaRPr sz="794">
              <a:latin typeface="Lucida Sans"/>
              <a:cs typeface="Lucida Sans"/>
            </a:endParaRPr>
          </a:p>
        </p:txBody>
      </p:sp>
      <p:sp>
        <p:nvSpPr>
          <p:cNvPr id="19" name="object 19"/>
          <p:cNvSpPr txBox="1"/>
          <p:nvPr/>
        </p:nvSpPr>
        <p:spPr>
          <a:xfrm>
            <a:off x="6920416" y="3997363"/>
            <a:ext cx="918882"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Three</a:t>
            </a:r>
            <a:r>
              <a:rPr sz="794" spc="-13">
                <a:solidFill>
                  <a:srgbClr val="585858"/>
                </a:solidFill>
                <a:latin typeface="Lucida Sans"/>
                <a:cs typeface="Lucida Sans"/>
              </a:rPr>
              <a:t> </a:t>
            </a:r>
            <a:r>
              <a:rPr sz="794" spc="-9">
                <a:solidFill>
                  <a:srgbClr val="585858"/>
                </a:solidFill>
                <a:latin typeface="Lucida Sans"/>
                <a:cs typeface="Lucida Sans"/>
              </a:rPr>
              <a:t>quarter-</a:t>
            </a:r>
            <a:r>
              <a:rPr sz="794" spc="-18">
                <a:solidFill>
                  <a:srgbClr val="585858"/>
                </a:solidFill>
                <a:latin typeface="Lucida Sans"/>
                <a:cs typeface="Lucida Sans"/>
              </a:rPr>
              <a:t>time</a:t>
            </a:r>
            <a:endParaRPr sz="794">
              <a:latin typeface="Lucida Sans"/>
              <a:cs typeface="Lucida Sans"/>
            </a:endParaRPr>
          </a:p>
        </p:txBody>
      </p:sp>
      <p:sp>
        <p:nvSpPr>
          <p:cNvPr id="20" name="object 20"/>
          <p:cNvSpPr txBox="1"/>
          <p:nvPr/>
        </p:nvSpPr>
        <p:spPr>
          <a:xfrm>
            <a:off x="7150810" y="4316731"/>
            <a:ext cx="688601" cy="1051408"/>
          </a:xfrm>
          <a:prstGeom prst="rect">
            <a:avLst/>
          </a:prstGeom>
        </p:spPr>
        <p:txBody>
          <a:bodyPr vert="horz" wrap="square" lIns="0" tIns="11206" rIns="0" bIns="0" rtlCol="0">
            <a:spAutoFit/>
          </a:bodyPr>
          <a:lstStyle/>
          <a:p>
            <a:pPr marR="4483" algn="r">
              <a:spcBef>
                <a:spcPts val="88"/>
              </a:spcBef>
            </a:pPr>
            <a:r>
              <a:rPr sz="794" spc="-9">
                <a:solidFill>
                  <a:srgbClr val="585858"/>
                </a:solidFill>
                <a:latin typeface="Lucida Sans"/>
                <a:cs typeface="Lucida Sans"/>
              </a:rPr>
              <a:t>non-</a:t>
            </a:r>
            <a:r>
              <a:rPr sz="794" spc="-18">
                <a:solidFill>
                  <a:srgbClr val="585858"/>
                </a:solidFill>
                <a:latin typeface="Lucida Sans"/>
                <a:cs typeface="Lucida Sans"/>
              </a:rPr>
              <a:t>Greek</a:t>
            </a:r>
            <a:r>
              <a:rPr sz="794" spc="-26">
                <a:solidFill>
                  <a:srgbClr val="585858"/>
                </a:solidFill>
                <a:latin typeface="Lucida Sans"/>
                <a:cs typeface="Lucida Sans"/>
              </a:rPr>
              <a:t> </a:t>
            </a:r>
            <a:r>
              <a:rPr sz="794" spc="-18">
                <a:solidFill>
                  <a:srgbClr val="585858"/>
                </a:solidFill>
                <a:latin typeface="Lucida Sans"/>
                <a:cs typeface="Lucida Sans"/>
              </a:rPr>
              <a:t>life</a:t>
            </a:r>
            <a:endParaRPr sz="794">
              <a:latin typeface="Lucida Sans"/>
              <a:cs typeface="Lucida Sans"/>
            </a:endParaRPr>
          </a:p>
          <a:p>
            <a:pPr>
              <a:spcBef>
                <a:spcPts val="627"/>
              </a:spcBef>
            </a:pPr>
            <a:endParaRPr sz="794">
              <a:latin typeface="Lucida Sans"/>
              <a:cs typeface="Lucida Sans"/>
            </a:endParaRPr>
          </a:p>
          <a:p>
            <a:pPr marR="4483" algn="r"/>
            <a:r>
              <a:rPr sz="794" spc="-9">
                <a:solidFill>
                  <a:srgbClr val="585858"/>
                </a:solidFill>
                <a:latin typeface="Lucida Sans"/>
                <a:cs typeface="Lucida Sans"/>
              </a:rPr>
              <a:t>Straight</a:t>
            </a:r>
            <a:endParaRPr sz="794">
              <a:latin typeface="Lucida Sans"/>
              <a:cs typeface="Lucida Sans"/>
            </a:endParaRPr>
          </a:p>
          <a:p>
            <a:pPr marL="242060" marR="4483" indent="224690">
              <a:lnSpc>
                <a:spcPts val="2515"/>
              </a:lnSpc>
              <a:spcBef>
                <a:spcPts val="101"/>
              </a:spcBef>
            </a:pPr>
            <a:r>
              <a:rPr sz="794" spc="-22">
                <a:solidFill>
                  <a:srgbClr val="585858"/>
                </a:solidFill>
                <a:latin typeface="Lucida Sans"/>
                <a:cs typeface="Lucida Sans"/>
              </a:rPr>
              <a:t>Man </a:t>
            </a:r>
            <a:r>
              <a:rPr sz="794" spc="-18">
                <a:solidFill>
                  <a:srgbClr val="585858"/>
                </a:solidFill>
                <a:latin typeface="Lucida Sans"/>
                <a:cs typeface="Lucida Sans"/>
              </a:rPr>
              <a:t>Half-</a:t>
            </a:r>
            <a:r>
              <a:rPr sz="794" spc="-22">
                <a:solidFill>
                  <a:srgbClr val="585858"/>
                </a:solidFill>
                <a:latin typeface="Lucida Sans"/>
                <a:cs typeface="Lucida Sans"/>
              </a:rPr>
              <a:t>time</a:t>
            </a:r>
            <a:endParaRPr sz="794">
              <a:latin typeface="Lucida Sans"/>
              <a:cs typeface="Lucida Sans"/>
            </a:endParaRPr>
          </a:p>
        </p:txBody>
      </p:sp>
      <p:sp>
        <p:nvSpPr>
          <p:cNvPr id="21" name="object 21"/>
          <p:cNvSpPr txBox="1"/>
          <p:nvPr/>
        </p:nvSpPr>
        <p:spPr>
          <a:xfrm>
            <a:off x="723900" y="918322"/>
            <a:ext cx="5449757" cy="4068132"/>
          </a:xfrm>
          <a:prstGeom prst="rect">
            <a:avLst/>
          </a:prstGeom>
        </p:spPr>
        <p:txBody>
          <a:bodyPr vert="horz" wrap="square" lIns="0" tIns="11206" rIns="0" bIns="0" rtlCol="0">
            <a:spAutoFit/>
          </a:bodyPr>
          <a:lstStyle/>
          <a:p>
            <a:pPr marL="11206" marR="499249">
              <a:lnSpc>
                <a:spcPct val="108300"/>
              </a:lnSpc>
              <a:spcBef>
                <a:spcPts val="88"/>
              </a:spcBef>
            </a:pPr>
            <a:r>
              <a:rPr sz="2400" spc="-124">
                <a:solidFill>
                  <a:srgbClr val="063D5E"/>
                </a:solidFill>
                <a:latin typeface="Arial Black"/>
                <a:cs typeface="Arial Black"/>
              </a:rPr>
              <a:t>Differences</a:t>
            </a:r>
            <a:r>
              <a:rPr sz="2400" spc="-119">
                <a:solidFill>
                  <a:srgbClr val="063D5E"/>
                </a:solidFill>
                <a:latin typeface="Arial Black"/>
                <a:cs typeface="Arial Black"/>
              </a:rPr>
              <a:t> </a:t>
            </a:r>
            <a:r>
              <a:rPr sz="2400" spc="-53">
                <a:solidFill>
                  <a:srgbClr val="063D5E"/>
                </a:solidFill>
                <a:latin typeface="Arial Black"/>
                <a:cs typeface="Arial Black"/>
              </a:rPr>
              <a:t>in</a:t>
            </a:r>
            <a:r>
              <a:rPr sz="2400" spc="-115">
                <a:solidFill>
                  <a:srgbClr val="063D5E"/>
                </a:solidFill>
                <a:latin typeface="Arial Black"/>
                <a:cs typeface="Arial Black"/>
              </a:rPr>
              <a:t> </a:t>
            </a:r>
            <a:r>
              <a:rPr sz="2400" spc="-146">
                <a:solidFill>
                  <a:srgbClr val="063D5E"/>
                </a:solidFill>
                <a:latin typeface="Arial Black"/>
                <a:cs typeface="Arial Black"/>
              </a:rPr>
              <a:t>Experience </a:t>
            </a:r>
            <a:r>
              <a:rPr sz="2400" spc="-71">
                <a:solidFill>
                  <a:srgbClr val="063D5E"/>
                </a:solidFill>
                <a:latin typeface="Arial Black"/>
                <a:cs typeface="Arial Black"/>
              </a:rPr>
              <a:t>of</a:t>
            </a:r>
            <a:r>
              <a:rPr sz="2400" spc="-146">
                <a:solidFill>
                  <a:srgbClr val="063D5E"/>
                </a:solidFill>
                <a:latin typeface="Arial Black"/>
                <a:cs typeface="Arial Black"/>
              </a:rPr>
              <a:t> </a:t>
            </a:r>
            <a:r>
              <a:rPr sz="2400" spc="-26">
                <a:solidFill>
                  <a:srgbClr val="063D5E"/>
                </a:solidFill>
                <a:latin typeface="Arial Black"/>
                <a:cs typeface="Arial Black"/>
              </a:rPr>
              <a:t>Stalking</a:t>
            </a:r>
            <a:endParaRPr sz="2400">
              <a:latin typeface="Arial Black"/>
              <a:cs typeface="Arial Black"/>
            </a:endParaRPr>
          </a:p>
          <a:p>
            <a:pPr marL="11206">
              <a:spcBef>
                <a:spcPts val="825"/>
              </a:spcBef>
            </a:pPr>
            <a:r>
              <a:rPr sz="1400" spc="-40">
                <a:solidFill>
                  <a:srgbClr val="242424"/>
                </a:solidFill>
                <a:latin typeface="Lucida Sans"/>
                <a:cs typeface="Lucida Sans"/>
              </a:rPr>
              <a:t>The</a:t>
            </a:r>
            <a:r>
              <a:rPr sz="1400" spc="-35">
                <a:solidFill>
                  <a:srgbClr val="242424"/>
                </a:solidFill>
                <a:latin typeface="Lucida Sans"/>
                <a:cs typeface="Lucida Sans"/>
              </a:rPr>
              <a:t> </a:t>
            </a:r>
            <a:r>
              <a:rPr sz="1400" spc="-18">
                <a:solidFill>
                  <a:srgbClr val="242424"/>
                </a:solidFill>
                <a:latin typeface="Lucida Sans"/>
                <a:cs typeface="Lucida Sans"/>
              </a:rPr>
              <a:t>prevalence</a:t>
            </a:r>
            <a:r>
              <a:rPr sz="1400" spc="-31">
                <a:solidFill>
                  <a:srgbClr val="242424"/>
                </a:solidFill>
                <a:latin typeface="Lucida Sans"/>
                <a:cs typeface="Lucida Sans"/>
              </a:rPr>
              <a:t> </a:t>
            </a:r>
            <a:r>
              <a:rPr sz="1400" spc="-26">
                <a:solidFill>
                  <a:srgbClr val="242424"/>
                </a:solidFill>
                <a:latin typeface="Lucida Sans"/>
                <a:cs typeface="Lucida Sans"/>
              </a:rPr>
              <a:t>of</a:t>
            </a:r>
            <a:r>
              <a:rPr sz="1400" spc="-31">
                <a:solidFill>
                  <a:srgbClr val="242424"/>
                </a:solidFill>
                <a:latin typeface="Lucida Sans"/>
                <a:cs typeface="Lucida Sans"/>
              </a:rPr>
              <a:t> </a:t>
            </a:r>
            <a:r>
              <a:rPr sz="1400" spc="-44">
                <a:solidFill>
                  <a:srgbClr val="242424"/>
                </a:solidFill>
                <a:latin typeface="Lucida Sans"/>
                <a:cs typeface="Lucida Sans"/>
              </a:rPr>
              <a:t>stalking</a:t>
            </a:r>
            <a:r>
              <a:rPr sz="1400" spc="-31">
                <a:solidFill>
                  <a:srgbClr val="242424"/>
                </a:solidFill>
                <a:latin typeface="Lucida Sans"/>
                <a:cs typeface="Lucida Sans"/>
              </a:rPr>
              <a:t> </a:t>
            </a:r>
            <a:r>
              <a:rPr sz="1400" spc="-18">
                <a:solidFill>
                  <a:srgbClr val="242424"/>
                </a:solidFill>
                <a:latin typeface="Lucida Sans"/>
                <a:cs typeface="Lucida Sans"/>
              </a:rPr>
              <a:t>varied</a:t>
            </a:r>
            <a:r>
              <a:rPr sz="1400" spc="-31">
                <a:solidFill>
                  <a:srgbClr val="242424"/>
                </a:solidFill>
                <a:latin typeface="Lucida Sans"/>
                <a:cs typeface="Lucida Sans"/>
              </a:rPr>
              <a:t> among</a:t>
            </a:r>
            <a:r>
              <a:rPr sz="1400" spc="-35">
                <a:solidFill>
                  <a:srgbClr val="242424"/>
                </a:solidFill>
                <a:latin typeface="Lucida Sans"/>
                <a:cs typeface="Lucida Sans"/>
              </a:rPr>
              <a:t> </a:t>
            </a:r>
            <a:r>
              <a:rPr sz="1400" spc="-26">
                <a:solidFill>
                  <a:srgbClr val="242424"/>
                </a:solidFill>
                <a:latin typeface="Lucida Sans"/>
                <a:cs typeface="Lucida Sans"/>
              </a:rPr>
              <a:t>demographic</a:t>
            </a:r>
            <a:r>
              <a:rPr sz="1400" spc="-31">
                <a:solidFill>
                  <a:srgbClr val="242424"/>
                </a:solidFill>
                <a:latin typeface="Lucida Sans"/>
                <a:cs typeface="Lucida Sans"/>
              </a:rPr>
              <a:t> </a:t>
            </a:r>
            <a:r>
              <a:rPr sz="1400" spc="-9">
                <a:solidFill>
                  <a:srgbClr val="242424"/>
                </a:solidFill>
                <a:latin typeface="Lucida Sans"/>
                <a:cs typeface="Lucida Sans"/>
              </a:rPr>
              <a:t>groups.</a:t>
            </a:r>
            <a:endParaRPr sz="1400">
              <a:latin typeface="Lucida Sans"/>
              <a:cs typeface="Lucida Sans"/>
            </a:endParaRPr>
          </a:p>
          <a:p>
            <a:pPr marL="262792" marR="90772" indent="-151287">
              <a:lnSpc>
                <a:spcPct val="120800"/>
              </a:lnSpc>
              <a:spcBef>
                <a:spcPts val="799"/>
              </a:spcBef>
              <a:buClr>
                <a:srgbClr val="004C97"/>
              </a:buClr>
              <a:buFont typeface="Arial Black"/>
              <a:buChar char="•"/>
              <a:tabLst>
                <a:tab pos="262792" algn="l"/>
              </a:tabLst>
            </a:pPr>
            <a:r>
              <a:rPr sz="1400" spc="-22">
                <a:solidFill>
                  <a:srgbClr val="242424"/>
                </a:solidFill>
                <a:latin typeface="Lucida Sans"/>
                <a:cs typeface="Lucida Sans"/>
              </a:rPr>
              <a:t>TGQN</a:t>
            </a:r>
            <a:r>
              <a:rPr sz="1400" spc="-62">
                <a:solidFill>
                  <a:srgbClr val="242424"/>
                </a:solidFill>
                <a:latin typeface="Lucida Sans"/>
                <a:cs typeface="Lucida Sans"/>
              </a:rPr>
              <a:t> </a:t>
            </a:r>
            <a:r>
              <a:rPr sz="1400" spc="-22">
                <a:solidFill>
                  <a:srgbClr val="242424"/>
                </a:solidFill>
                <a:latin typeface="Lucida Sans"/>
                <a:cs typeface="Lucida Sans"/>
              </a:rPr>
              <a:t>students</a:t>
            </a:r>
            <a:r>
              <a:rPr sz="1400" spc="-57">
                <a:solidFill>
                  <a:srgbClr val="242424"/>
                </a:solidFill>
                <a:latin typeface="Lucida Sans"/>
                <a:cs typeface="Lucida Sans"/>
              </a:rPr>
              <a:t> </a:t>
            </a:r>
            <a:r>
              <a:rPr sz="1400" spc="-9">
                <a:solidFill>
                  <a:srgbClr val="242424"/>
                </a:solidFill>
                <a:latin typeface="Lucida Sans"/>
                <a:cs typeface="Lucida Sans"/>
              </a:rPr>
              <a:t>(21%)</a:t>
            </a:r>
            <a:r>
              <a:rPr sz="1400" spc="-57">
                <a:solidFill>
                  <a:srgbClr val="242424"/>
                </a:solidFill>
                <a:latin typeface="Lucida Sans"/>
                <a:cs typeface="Lucida Sans"/>
              </a:rPr>
              <a:t> </a:t>
            </a:r>
            <a:r>
              <a:rPr sz="1400" spc="-9">
                <a:solidFill>
                  <a:srgbClr val="242424"/>
                </a:solidFill>
                <a:latin typeface="Lucida Sans"/>
                <a:cs typeface="Lucida Sans"/>
              </a:rPr>
              <a:t>and</a:t>
            </a:r>
            <a:r>
              <a:rPr sz="1400" spc="-62">
                <a:solidFill>
                  <a:srgbClr val="242424"/>
                </a:solidFill>
                <a:latin typeface="Lucida Sans"/>
                <a:cs typeface="Lucida Sans"/>
              </a:rPr>
              <a:t> </a:t>
            </a:r>
            <a:r>
              <a:rPr sz="1400" spc="-9">
                <a:solidFill>
                  <a:srgbClr val="242424"/>
                </a:solidFill>
                <a:latin typeface="Lucida Sans"/>
                <a:cs typeface="Lucida Sans"/>
              </a:rPr>
              <a:t>women</a:t>
            </a:r>
            <a:r>
              <a:rPr sz="1400" spc="-57">
                <a:solidFill>
                  <a:srgbClr val="242424"/>
                </a:solidFill>
                <a:latin typeface="Lucida Sans"/>
                <a:cs typeface="Lucida Sans"/>
              </a:rPr>
              <a:t> </a:t>
            </a:r>
            <a:r>
              <a:rPr sz="1400" spc="-9">
                <a:solidFill>
                  <a:srgbClr val="242424"/>
                </a:solidFill>
                <a:latin typeface="Lucida Sans"/>
                <a:cs typeface="Lucida Sans"/>
              </a:rPr>
              <a:t>(11%)</a:t>
            </a:r>
            <a:r>
              <a:rPr sz="1400" spc="-57">
                <a:solidFill>
                  <a:srgbClr val="242424"/>
                </a:solidFill>
                <a:latin typeface="Lucida Sans"/>
                <a:cs typeface="Lucida Sans"/>
              </a:rPr>
              <a:t> </a:t>
            </a:r>
            <a:r>
              <a:rPr sz="1400">
                <a:solidFill>
                  <a:srgbClr val="242424"/>
                </a:solidFill>
                <a:latin typeface="Lucida Sans"/>
                <a:cs typeface="Lucida Sans"/>
              </a:rPr>
              <a:t>were</a:t>
            </a:r>
            <a:r>
              <a:rPr sz="1400" spc="-62">
                <a:solidFill>
                  <a:srgbClr val="242424"/>
                </a:solidFill>
                <a:latin typeface="Lucida Sans"/>
                <a:cs typeface="Lucida Sans"/>
              </a:rPr>
              <a:t> </a:t>
            </a:r>
            <a:r>
              <a:rPr sz="1400" spc="-9">
                <a:solidFill>
                  <a:srgbClr val="242424"/>
                </a:solidFill>
                <a:latin typeface="Lucida Sans"/>
                <a:cs typeface="Lucida Sans"/>
              </a:rPr>
              <a:t>more</a:t>
            </a:r>
            <a:r>
              <a:rPr sz="1400" spc="-57">
                <a:solidFill>
                  <a:srgbClr val="242424"/>
                </a:solidFill>
                <a:latin typeface="Lucida Sans"/>
                <a:cs typeface="Lucida Sans"/>
              </a:rPr>
              <a:t> </a:t>
            </a:r>
            <a:r>
              <a:rPr sz="1400" spc="-9">
                <a:solidFill>
                  <a:srgbClr val="242424"/>
                </a:solidFill>
                <a:latin typeface="Lucida Sans"/>
                <a:cs typeface="Lucida Sans"/>
              </a:rPr>
              <a:t>likely </a:t>
            </a:r>
            <a:r>
              <a:rPr sz="1400" spc="-18">
                <a:solidFill>
                  <a:srgbClr val="242424"/>
                </a:solidFill>
                <a:latin typeface="Lucida Sans"/>
                <a:cs typeface="Lucida Sans"/>
              </a:rPr>
              <a:t>to</a:t>
            </a:r>
            <a:r>
              <a:rPr sz="1400" spc="-49">
                <a:solidFill>
                  <a:srgbClr val="242424"/>
                </a:solidFill>
                <a:latin typeface="Lucida Sans"/>
                <a:cs typeface="Lucida Sans"/>
              </a:rPr>
              <a:t> </a:t>
            </a:r>
            <a:r>
              <a:rPr sz="1400" spc="-22">
                <a:solidFill>
                  <a:srgbClr val="242424"/>
                </a:solidFill>
                <a:latin typeface="Lucida Sans"/>
                <a:cs typeface="Lucida Sans"/>
              </a:rPr>
              <a:t>experience</a:t>
            </a:r>
            <a:r>
              <a:rPr sz="1400" spc="-44">
                <a:solidFill>
                  <a:srgbClr val="242424"/>
                </a:solidFill>
                <a:latin typeface="Lucida Sans"/>
                <a:cs typeface="Lucida Sans"/>
              </a:rPr>
              <a:t> stalking</a:t>
            </a:r>
            <a:r>
              <a:rPr sz="1400" spc="-49">
                <a:solidFill>
                  <a:srgbClr val="242424"/>
                </a:solidFill>
                <a:latin typeface="Lucida Sans"/>
                <a:cs typeface="Lucida Sans"/>
              </a:rPr>
              <a:t> </a:t>
            </a:r>
            <a:r>
              <a:rPr sz="1400" spc="-18">
                <a:solidFill>
                  <a:srgbClr val="242424"/>
                </a:solidFill>
                <a:latin typeface="Lucida Sans"/>
                <a:cs typeface="Lucida Sans"/>
              </a:rPr>
              <a:t>than</a:t>
            </a:r>
            <a:r>
              <a:rPr sz="1400" spc="-57">
                <a:solidFill>
                  <a:srgbClr val="242424"/>
                </a:solidFill>
                <a:latin typeface="Lucida Sans"/>
                <a:cs typeface="Lucida Sans"/>
              </a:rPr>
              <a:t> </a:t>
            </a:r>
            <a:r>
              <a:rPr sz="1400" spc="-9">
                <a:solidFill>
                  <a:srgbClr val="242424"/>
                </a:solidFill>
                <a:latin typeface="Lucida Sans"/>
                <a:cs typeface="Lucida Sans"/>
              </a:rPr>
              <a:t>men</a:t>
            </a:r>
            <a:r>
              <a:rPr sz="1400" spc="-49">
                <a:solidFill>
                  <a:srgbClr val="242424"/>
                </a:solidFill>
                <a:latin typeface="Lucida Sans"/>
                <a:cs typeface="Lucida Sans"/>
              </a:rPr>
              <a:t> </a:t>
            </a:r>
            <a:r>
              <a:rPr sz="1400" spc="-18">
                <a:solidFill>
                  <a:srgbClr val="242424"/>
                </a:solidFill>
                <a:latin typeface="Lucida Sans"/>
                <a:cs typeface="Lucida Sans"/>
              </a:rPr>
              <a:t>(6%)</a:t>
            </a:r>
            <a:endParaRPr sz="1400">
              <a:latin typeface="Lucida Sans"/>
              <a:cs typeface="Lucida Sans"/>
            </a:endParaRPr>
          </a:p>
          <a:p>
            <a:pPr marL="262792" marR="29697" indent="-151287">
              <a:lnSpc>
                <a:spcPct val="120800"/>
              </a:lnSpc>
              <a:spcBef>
                <a:spcPts val="529"/>
              </a:spcBef>
              <a:buClr>
                <a:srgbClr val="004C97"/>
              </a:buClr>
              <a:buFont typeface="Arial Black"/>
              <a:buChar char="•"/>
              <a:tabLst>
                <a:tab pos="262792" algn="l"/>
              </a:tabLst>
            </a:pPr>
            <a:r>
              <a:rPr sz="1400" spc="-18">
                <a:solidFill>
                  <a:srgbClr val="242424"/>
                </a:solidFill>
                <a:latin typeface="Lucida Sans"/>
                <a:cs typeface="Lucida Sans"/>
              </a:rPr>
              <a:t>Students</a:t>
            </a:r>
            <a:r>
              <a:rPr sz="1400" spc="-49">
                <a:solidFill>
                  <a:srgbClr val="242424"/>
                </a:solidFill>
                <a:latin typeface="Lucida Sans"/>
                <a:cs typeface="Lucida Sans"/>
              </a:rPr>
              <a:t> </a:t>
            </a:r>
            <a:r>
              <a:rPr sz="1400" spc="-22">
                <a:solidFill>
                  <a:srgbClr val="242424"/>
                </a:solidFill>
                <a:latin typeface="Lucida Sans"/>
                <a:cs typeface="Lucida Sans"/>
              </a:rPr>
              <a:t>with</a:t>
            </a:r>
            <a:r>
              <a:rPr sz="1400" spc="-44">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35">
                <a:solidFill>
                  <a:srgbClr val="242424"/>
                </a:solidFill>
                <a:latin typeface="Lucida Sans"/>
                <a:cs typeface="Lucida Sans"/>
              </a:rPr>
              <a:t>disability</a:t>
            </a:r>
            <a:r>
              <a:rPr sz="1400" spc="-49">
                <a:solidFill>
                  <a:srgbClr val="242424"/>
                </a:solidFill>
                <a:latin typeface="Lucida Sans"/>
                <a:cs typeface="Lucida Sans"/>
              </a:rPr>
              <a:t> </a:t>
            </a:r>
            <a:r>
              <a:rPr sz="1400" spc="-9">
                <a:solidFill>
                  <a:srgbClr val="242424"/>
                </a:solidFill>
                <a:latin typeface="Lucida Sans"/>
                <a:cs typeface="Lucida Sans"/>
              </a:rPr>
              <a:t>(20%)</a:t>
            </a:r>
            <a:r>
              <a:rPr sz="1400" spc="-44">
                <a:solidFill>
                  <a:srgbClr val="242424"/>
                </a:solidFill>
                <a:latin typeface="Lucida Sans"/>
                <a:cs typeface="Lucida Sans"/>
              </a:rPr>
              <a:t> </a:t>
            </a:r>
            <a:r>
              <a:rPr sz="1400">
                <a:solidFill>
                  <a:srgbClr val="242424"/>
                </a:solidFill>
                <a:latin typeface="Lucida Sans"/>
                <a:cs typeface="Lucida Sans"/>
              </a:rPr>
              <a:t>were</a:t>
            </a:r>
            <a:r>
              <a:rPr sz="1400" spc="-44">
                <a:solidFill>
                  <a:srgbClr val="242424"/>
                </a:solidFill>
                <a:latin typeface="Lucida Sans"/>
                <a:cs typeface="Lucida Sans"/>
              </a:rPr>
              <a:t> </a:t>
            </a:r>
            <a:r>
              <a:rPr sz="1400" spc="-9">
                <a:solidFill>
                  <a:srgbClr val="242424"/>
                </a:solidFill>
                <a:latin typeface="Lucida Sans"/>
                <a:cs typeface="Lucida Sans"/>
              </a:rPr>
              <a:t>more</a:t>
            </a:r>
            <a:r>
              <a:rPr sz="1400" spc="-49">
                <a:solidFill>
                  <a:srgbClr val="242424"/>
                </a:solidFill>
                <a:latin typeface="Lucida Sans"/>
                <a:cs typeface="Lucida Sans"/>
              </a:rPr>
              <a:t> </a:t>
            </a:r>
            <a:r>
              <a:rPr sz="1400" spc="-40">
                <a:solidFill>
                  <a:srgbClr val="242424"/>
                </a:solidFill>
                <a:latin typeface="Lucida Sans"/>
                <a:cs typeface="Lucida Sans"/>
              </a:rPr>
              <a:t>likely</a:t>
            </a:r>
            <a:r>
              <a:rPr sz="1400" spc="-44">
                <a:solidFill>
                  <a:srgbClr val="242424"/>
                </a:solidFill>
                <a:latin typeface="Lucida Sans"/>
                <a:cs typeface="Lucida Sans"/>
              </a:rPr>
              <a:t> </a:t>
            </a:r>
            <a:r>
              <a:rPr sz="1400" spc="-22">
                <a:solidFill>
                  <a:srgbClr val="242424"/>
                </a:solidFill>
                <a:latin typeface="Lucida Sans"/>
                <a:cs typeface="Lucida Sans"/>
              </a:rPr>
              <a:t>to experience</a:t>
            </a:r>
            <a:r>
              <a:rPr sz="1400" spc="-40">
                <a:solidFill>
                  <a:srgbClr val="242424"/>
                </a:solidFill>
                <a:latin typeface="Lucida Sans"/>
                <a:cs typeface="Lucida Sans"/>
              </a:rPr>
              <a:t> </a:t>
            </a:r>
            <a:r>
              <a:rPr sz="1400" spc="-44">
                <a:solidFill>
                  <a:srgbClr val="242424"/>
                </a:solidFill>
                <a:latin typeface="Lucida Sans"/>
                <a:cs typeface="Lucida Sans"/>
              </a:rPr>
              <a:t>stalking</a:t>
            </a:r>
            <a:r>
              <a:rPr sz="1400" spc="-35">
                <a:solidFill>
                  <a:srgbClr val="242424"/>
                </a:solidFill>
                <a:latin typeface="Lucida Sans"/>
                <a:cs typeface="Lucida Sans"/>
              </a:rPr>
              <a:t> </a:t>
            </a:r>
            <a:r>
              <a:rPr sz="1400" spc="-18">
                <a:solidFill>
                  <a:srgbClr val="242424"/>
                </a:solidFill>
                <a:latin typeface="Lucida Sans"/>
                <a:cs typeface="Lucida Sans"/>
              </a:rPr>
              <a:t>than</a:t>
            </a:r>
            <a:r>
              <a:rPr sz="1400" spc="-53">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22">
                <a:solidFill>
                  <a:srgbClr val="242424"/>
                </a:solidFill>
                <a:latin typeface="Lucida Sans"/>
                <a:cs typeface="Lucida Sans"/>
              </a:rPr>
              <a:t>without</a:t>
            </a:r>
            <a:r>
              <a:rPr sz="1400" spc="-35">
                <a:solidFill>
                  <a:srgbClr val="242424"/>
                </a:solidFill>
                <a:latin typeface="Lucida Sans"/>
                <a:cs typeface="Lucida Sans"/>
              </a:rPr>
              <a:t> </a:t>
            </a:r>
            <a:r>
              <a:rPr sz="1400">
                <a:solidFill>
                  <a:srgbClr val="242424"/>
                </a:solidFill>
                <a:latin typeface="Lucida Sans"/>
                <a:cs typeface="Lucida Sans"/>
              </a:rPr>
              <a:t>a</a:t>
            </a:r>
            <a:r>
              <a:rPr sz="1400" spc="-40">
                <a:solidFill>
                  <a:srgbClr val="242424"/>
                </a:solidFill>
                <a:latin typeface="Lucida Sans"/>
                <a:cs typeface="Lucida Sans"/>
              </a:rPr>
              <a:t> </a:t>
            </a:r>
            <a:r>
              <a:rPr sz="1400" spc="-35">
                <a:solidFill>
                  <a:srgbClr val="242424"/>
                </a:solidFill>
                <a:latin typeface="Lucida Sans"/>
                <a:cs typeface="Lucida Sans"/>
              </a:rPr>
              <a:t>disability </a:t>
            </a:r>
            <a:r>
              <a:rPr sz="1400" spc="-18">
                <a:solidFill>
                  <a:srgbClr val="242424"/>
                </a:solidFill>
                <a:latin typeface="Lucida Sans"/>
                <a:cs typeface="Lucida Sans"/>
              </a:rPr>
              <a:t>(9%)</a:t>
            </a:r>
            <a:endParaRPr sz="1400">
              <a:latin typeface="Lucida Sans"/>
              <a:cs typeface="Lucida Sans"/>
            </a:endParaRPr>
          </a:p>
          <a:p>
            <a:pPr marL="262792" marR="406794" indent="-151287">
              <a:lnSpc>
                <a:spcPct val="120800"/>
              </a:lnSpc>
              <a:spcBef>
                <a:spcPts val="529"/>
              </a:spcBef>
              <a:buClr>
                <a:srgbClr val="004C97"/>
              </a:buClr>
              <a:buFont typeface="Arial Black"/>
              <a:buChar char="•"/>
              <a:tabLst>
                <a:tab pos="262792" algn="l"/>
              </a:tabLst>
            </a:pPr>
            <a:r>
              <a:rPr sz="1400">
                <a:solidFill>
                  <a:srgbClr val="242424"/>
                </a:solidFill>
                <a:latin typeface="Lucida Sans"/>
                <a:cs typeface="Lucida Sans"/>
              </a:rPr>
              <a:t>LGB+</a:t>
            </a:r>
            <a:r>
              <a:rPr sz="1400" spc="-57">
                <a:solidFill>
                  <a:srgbClr val="242424"/>
                </a:solidFill>
                <a:latin typeface="Lucida Sans"/>
                <a:cs typeface="Lucida Sans"/>
              </a:rPr>
              <a:t> </a:t>
            </a:r>
            <a:r>
              <a:rPr sz="1400" spc="-22">
                <a:solidFill>
                  <a:srgbClr val="242424"/>
                </a:solidFill>
                <a:latin typeface="Lucida Sans"/>
                <a:cs typeface="Lucida Sans"/>
              </a:rPr>
              <a:t>students</a:t>
            </a:r>
            <a:r>
              <a:rPr sz="1400" spc="-57">
                <a:solidFill>
                  <a:srgbClr val="242424"/>
                </a:solidFill>
                <a:latin typeface="Lucida Sans"/>
                <a:cs typeface="Lucida Sans"/>
              </a:rPr>
              <a:t> </a:t>
            </a:r>
            <a:r>
              <a:rPr sz="1400" spc="-9">
                <a:solidFill>
                  <a:srgbClr val="242424"/>
                </a:solidFill>
                <a:latin typeface="Lucida Sans"/>
                <a:cs typeface="Lucida Sans"/>
              </a:rPr>
              <a:t>(16%)</a:t>
            </a:r>
            <a:r>
              <a:rPr sz="1400" spc="-57">
                <a:solidFill>
                  <a:srgbClr val="242424"/>
                </a:solidFill>
                <a:latin typeface="Lucida Sans"/>
                <a:cs typeface="Lucida Sans"/>
              </a:rPr>
              <a:t> </a:t>
            </a:r>
            <a:r>
              <a:rPr sz="1400">
                <a:solidFill>
                  <a:srgbClr val="242424"/>
                </a:solidFill>
                <a:latin typeface="Lucida Sans"/>
                <a:cs typeface="Lucida Sans"/>
              </a:rPr>
              <a:t>were</a:t>
            </a:r>
            <a:r>
              <a:rPr sz="1400" spc="-57">
                <a:solidFill>
                  <a:srgbClr val="242424"/>
                </a:solidFill>
                <a:latin typeface="Lucida Sans"/>
                <a:cs typeface="Lucida Sans"/>
              </a:rPr>
              <a:t> </a:t>
            </a:r>
            <a:r>
              <a:rPr sz="1400" spc="-9">
                <a:solidFill>
                  <a:srgbClr val="242424"/>
                </a:solidFill>
                <a:latin typeface="Lucida Sans"/>
                <a:cs typeface="Lucida Sans"/>
              </a:rPr>
              <a:t>more</a:t>
            </a:r>
            <a:r>
              <a:rPr sz="1400" spc="-53">
                <a:solidFill>
                  <a:srgbClr val="242424"/>
                </a:solidFill>
                <a:latin typeface="Lucida Sans"/>
                <a:cs typeface="Lucida Sans"/>
              </a:rPr>
              <a:t> </a:t>
            </a:r>
            <a:r>
              <a:rPr sz="1400" spc="-40">
                <a:solidFill>
                  <a:srgbClr val="242424"/>
                </a:solidFill>
                <a:latin typeface="Lucida Sans"/>
                <a:cs typeface="Lucida Sans"/>
              </a:rPr>
              <a:t>likely</a:t>
            </a:r>
            <a:r>
              <a:rPr sz="1400" spc="-57">
                <a:solidFill>
                  <a:srgbClr val="242424"/>
                </a:solidFill>
                <a:latin typeface="Lucida Sans"/>
                <a:cs typeface="Lucida Sans"/>
              </a:rPr>
              <a:t> </a:t>
            </a:r>
            <a:r>
              <a:rPr sz="1400" spc="-18">
                <a:solidFill>
                  <a:srgbClr val="242424"/>
                </a:solidFill>
                <a:latin typeface="Lucida Sans"/>
                <a:cs typeface="Lucida Sans"/>
              </a:rPr>
              <a:t>to</a:t>
            </a:r>
            <a:r>
              <a:rPr sz="1400" spc="-57">
                <a:solidFill>
                  <a:srgbClr val="242424"/>
                </a:solidFill>
                <a:latin typeface="Lucida Sans"/>
                <a:cs typeface="Lucida Sans"/>
              </a:rPr>
              <a:t> </a:t>
            </a:r>
            <a:r>
              <a:rPr sz="1400" spc="-9">
                <a:solidFill>
                  <a:srgbClr val="242424"/>
                </a:solidFill>
                <a:latin typeface="Lucida Sans"/>
                <a:cs typeface="Lucida Sans"/>
              </a:rPr>
              <a:t>experience </a:t>
            </a:r>
            <a:r>
              <a:rPr sz="1400" spc="-44">
                <a:solidFill>
                  <a:srgbClr val="242424"/>
                </a:solidFill>
                <a:latin typeface="Lucida Sans"/>
                <a:cs typeface="Lucida Sans"/>
              </a:rPr>
              <a:t>stalking</a:t>
            </a:r>
            <a:r>
              <a:rPr sz="1400" spc="-40">
                <a:solidFill>
                  <a:srgbClr val="242424"/>
                </a:solidFill>
                <a:latin typeface="Lucida Sans"/>
                <a:cs typeface="Lucida Sans"/>
              </a:rPr>
              <a:t> </a:t>
            </a:r>
            <a:r>
              <a:rPr sz="1400" spc="-18">
                <a:solidFill>
                  <a:srgbClr val="242424"/>
                </a:solidFill>
                <a:latin typeface="Lucida Sans"/>
                <a:cs typeface="Lucida Sans"/>
              </a:rPr>
              <a:t>than</a:t>
            </a:r>
            <a:r>
              <a:rPr sz="1400" spc="-44">
                <a:solidFill>
                  <a:srgbClr val="242424"/>
                </a:solidFill>
                <a:latin typeface="Lucida Sans"/>
                <a:cs typeface="Lucida Sans"/>
              </a:rPr>
              <a:t> </a:t>
            </a:r>
            <a:r>
              <a:rPr sz="1400" spc="-35">
                <a:solidFill>
                  <a:srgbClr val="242424"/>
                </a:solidFill>
                <a:latin typeface="Lucida Sans"/>
                <a:cs typeface="Lucida Sans"/>
              </a:rPr>
              <a:t>straight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18">
                <a:solidFill>
                  <a:srgbClr val="242424"/>
                </a:solidFill>
                <a:latin typeface="Lucida Sans"/>
                <a:cs typeface="Lucida Sans"/>
              </a:rPr>
              <a:t>(8%)</a:t>
            </a:r>
            <a:endParaRPr sz="1400">
              <a:latin typeface="Lucida Sans"/>
              <a:cs typeface="Lucida Sans"/>
            </a:endParaRPr>
          </a:p>
          <a:p>
            <a:pPr marL="262792" marR="84049" indent="-151287">
              <a:lnSpc>
                <a:spcPct val="120800"/>
              </a:lnSpc>
              <a:spcBef>
                <a:spcPts val="529"/>
              </a:spcBef>
              <a:buClr>
                <a:srgbClr val="004C97"/>
              </a:buClr>
              <a:buFont typeface="Arial Black"/>
              <a:buChar char="•"/>
              <a:tabLst>
                <a:tab pos="262792" algn="l"/>
              </a:tabLst>
            </a:pPr>
            <a:r>
              <a:rPr sz="1400" spc="-9">
                <a:solidFill>
                  <a:srgbClr val="242424"/>
                </a:solidFill>
                <a:latin typeface="Lucida Sans"/>
                <a:cs typeface="Lucida Sans"/>
              </a:rPr>
              <a:t>Greek</a:t>
            </a:r>
            <a:r>
              <a:rPr sz="1400" spc="-62">
                <a:solidFill>
                  <a:srgbClr val="242424"/>
                </a:solidFill>
                <a:latin typeface="Lucida Sans"/>
                <a:cs typeface="Lucida Sans"/>
              </a:rPr>
              <a:t> </a:t>
            </a:r>
            <a:r>
              <a:rPr sz="1400" spc="-31">
                <a:solidFill>
                  <a:srgbClr val="242424"/>
                </a:solidFill>
                <a:latin typeface="Lucida Sans"/>
                <a:cs typeface="Lucida Sans"/>
              </a:rPr>
              <a:t>life</a:t>
            </a:r>
            <a:r>
              <a:rPr sz="1400" spc="-57">
                <a:solidFill>
                  <a:srgbClr val="242424"/>
                </a:solidFill>
                <a:latin typeface="Lucida Sans"/>
                <a:cs typeface="Lucida Sans"/>
              </a:rPr>
              <a:t> </a:t>
            </a:r>
            <a:r>
              <a:rPr sz="1400" spc="-9">
                <a:solidFill>
                  <a:srgbClr val="242424"/>
                </a:solidFill>
                <a:latin typeface="Lucida Sans"/>
                <a:cs typeface="Lucida Sans"/>
              </a:rPr>
              <a:t>members</a:t>
            </a:r>
            <a:r>
              <a:rPr sz="1400" spc="-57">
                <a:solidFill>
                  <a:srgbClr val="242424"/>
                </a:solidFill>
                <a:latin typeface="Lucida Sans"/>
                <a:cs typeface="Lucida Sans"/>
              </a:rPr>
              <a:t> </a:t>
            </a:r>
            <a:r>
              <a:rPr sz="1400" spc="-9">
                <a:solidFill>
                  <a:srgbClr val="242424"/>
                </a:solidFill>
                <a:latin typeface="Lucida Sans"/>
                <a:cs typeface="Lucida Sans"/>
              </a:rPr>
              <a:t>(15%)</a:t>
            </a:r>
            <a:r>
              <a:rPr sz="1400" spc="-62">
                <a:solidFill>
                  <a:srgbClr val="242424"/>
                </a:solidFill>
                <a:latin typeface="Lucida Sans"/>
                <a:cs typeface="Lucida Sans"/>
              </a:rPr>
              <a:t> </a:t>
            </a:r>
            <a:r>
              <a:rPr sz="1400">
                <a:solidFill>
                  <a:srgbClr val="242424"/>
                </a:solidFill>
                <a:latin typeface="Lucida Sans"/>
                <a:cs typeface="Lucida Sans"/>
              </a:rPr>
              <a:t>were</a:t>
            </a:r>
            <a:r>
              <a:rPr sz="1400" spc="-57">
                <a:solidFill>
                  <a:srgbClr val="242424"/>
                </a:solidFill>
                <a:latin typeface="Lucida Sans"/>
                <a:cs typeface="Lucida Sans"/>
              </a:rPr>
              <a:t> </a:t>
            </a:r>
            <a:r>
              <a:rPr sz="1400" spc="-9">
                <a:solidFill>
                  <a:srgbClr val="242424"/>
                </a:solidFill>
                <a:latin typeface="Lucida Sans"/>
                <a:cs typeface="Lucida Sans"/>
              </a:rPr>
              <a:t>more</a:t>
            </a:r>
            <a:r>
              <a:rPr sz="1400" spc="-57">
                <a:solidFill>
                  <a:srgbClr val="242424"/>
                </a:solidFill>
                <a:latin typeface="Lucida Sans"/>
                <a:cs typeface="Lucida Sans"/>
              </a:rPr>
              <a:t> </a:t>
            </a:r>
            <a:r>
              <a:rPr sz="1400" spc="-40">
                <a:solidFill>
                  <a:srgbClr val="242424"/>
                </a:solidFill>
                <a:latin typeface="Lucida Sans"/>
                <a:cs typeface="Lucida Sans"/>
              </a:rPr>
              <a:t>likely</a:t>
            </a:r>
            <a:r>
              <a:rPr sz="1400" spc="-62">
                <a:solidFill>
                  <a:srgbClr val="242424"/>
                </a:solidFill>
                <a:latin typeface="Lucida Sans"/>
                <a:cs typeface="Lucida Sans"/>
              </a:rPr>
              <a:t> </a:t>
            </a:r>
            <a:r>
              <a:rPr sz="1400" spc="-18">
                <a:solidFill>
                  <a:srgbClr val="242424"/>
                </a:solidFill>
                <a:latin typeface="Lucida Sans"/>
                <a:cs typeface="Lucida Sans"/>
              </a:rPr>
              <a:t>to</a:t>
            </a:r>
            <a:r>
              <a:rPr sz="1400" spc="-57">
                <a:solidFill>
                  <a:srgbClr val="242424"/>
                </a:solidFill>
                <a:latin typeface="Lucida Sans"/>
                <a:cs typeface="Lucida Sans"/>
              </a:rPr>
              <a:t> </a:t>
            </a:r>
            <a:r>
              <a:rPr sz="1400" spc="-9">
                <a:solidFill>
                  <a:srgbClr val="242424"/>
                </a:solidFill>
                <a:latin typeface="Lucida Sans"/>
                <a:cs typeface="Lucida Sans"/>
              </a:rPr>
              <a:t>experience </a:t>
            </a:r>
            <a:r>
              <a:rPr sz="1400" spc="-44">
                <a:solidFill>
                  <a:srgbClr val="242424"/>
                </a:solidFill>
                <a:latin typeface="Lucida Sans"/>
                <a:cs typeface="Lucida Sans"/>
              </a:rPr>
              <a:t>stalking</a:t>
            </a:r>
            <a:r>
              <a:rPr sz="1400" spc="-53">
                <a:solidFill>
                  <a:srgbClr val="242424"/>
                </a:solidFill>
                <a:latin typeface="Lucida Sans"/>
                <a:cs typeface="Lucida Sans"/>
              </a:rPr>
              <a:t> </a:t>
            </a:r>
            <a:r>
              <a:rPr sz="1400" spc="-18">
                <a:solidFill>
                  <a:srgbClr val="242424"/>
                </a:solidFill>
                <a:latin typeface="Lucida Sans"/>
                <a:cs typeface="Lucida Sans"/>
              </a:rPr>
              <a:t>than</a:t>
            </a:r>
            <a:r>
              <a:rPr sz="1400" spc="-57">
                <a:solidFill>
                  <a:srgbClr val="242424"/>
                </a:solidFill>
                <a:latin typeface="Lucida Sans"/>
                <a:cs typeface="Lucida Sans"/>
              </a:rPr>
              <a:t> </a:t>
            </a:r>
            <a:r>
              <a:rPr sz="1400" spc="-18">
                <a:solidFill>
                  <a:srgbClr val="242424"/>
                </a:solidFill>
                <a:latin typeface="Lucida Sans"/>
                <a:cs typeface="Lucida Sans"/>
              </a:rPr>
              <a:t>non-</a:t>
            </a:r>
            <a:r>
              <a:rPr sz="1400" spc="-9">
                <a:solidFill>
                  <a:srgbClr val="242424"/>
                </a:solidFill>
                <a:latin typeface="Lucida Sans"/>
                <a:cs typeface="Lucida Sans"/>
              </a:rPr>
              <a:t>Greek</a:t>
            </a:r>
            <a:r>
              <a:rPr sz="1400" spc="-49">
                <a:solidFill>
                  <a:srgbClr val="242424"/>
                </a:solidFill>
                <a:latin typeface="Lucida Sans"/>
                <a:cs typeface="Lucida Sans"/>
              </a:rPr>
              <a:t> </a:t>
            </a:r>
            <a:r>
              <a:rPr sz="1400" spc="-31">
                <a:solidFill>
                  <a:srgbClr val="242424"/>
                </a:solidFill>
                <a:latin typeface="Lucida Sans"/>
                <a:cs typeface="Lucida Sans"/>
              </a:rPr>
              <a:t>life</a:t>
            </a:r>
            <a:r>
              <a:rPr sz="1400" spc="-49">
                <a:solidFill>
                  <a:srgbClr val="242424"/>
                </a:solidFill>
                <a:latin typeface="Lucida Sans"/>
                <a:cs typeface="Lucida Sans"/>
              </a:rPr>
              <a:t> </a:t>
            </a:r>
            <a:r>
              <a:rPr sz="1400" spc="-9">
                <a:solidFill>
                  <a:srgbClr val="242424"/>
                </a:solidFill>
                <a:latin typeface="Lucida Sans"/>
                <a:cs typeface="Lucida Sans"/>
              </a:rPr>
              <a:t>members</a:t>
            </a:r>
            <a:r>
              <a:rPr sz="1400" spc="-49">
                <a:solidFill>
                  <a:srgbClr val="242424"/>
                </a:solidFill>
                <a:latin typeface="Lucida Sans"/>
                <a:cs typeface="Lucida Sans"/>
              </a:rPr>
              <a:t> </a:t>
            </a:r>
            <a:r>
              <a:rPr sz="1400" spc="-18">
                <a:solidFill>
                  <a:srgbClr val="242424"/>
                </a:solidFill>
                <a:latin typeface="Lucida Sans"/>
                <a:cs typeface="Lucida Sans"/>
              </a:rPr>
              <a:t>(9%)</a:t>
            </a:r>
            <a:endParaRPr sz="1400">
              <a:latin typeface="Lucida Sans"/>
              <a:cs typeface="Lucida Sans"/>
            </a:endParaRPr>
          </a:p>
          <a:p>
            <a:pPr marL="262792" marR="192751" indent="-151287">
              <a:lnSpc>
                <a:spcPct val="120800"/>
              </a:lnSpc>
              <a:spcBef>
                <a:spcPts val="529"/>
              </a:spcBef>
              <a:buClr>
                <a:srgbClr val="004C97"/>
              </a:buClr>
              <a:buFont typeface="Arial Black"/>
              <a:buChar char="•"/>
              <a:tabLst>
                <a:tab pos="262792" algn="l"/>
              </a:tabLst>
            </a:pPr>
            <a:r>
              <a:rPr sz="1400" spc="-31">
                <a:solidFill>
                  <a:srgbClr val="242424"/>
                </a:solidFill>
                <a:latin typeface="Lucida Sans"/>
                <a:cs typeface="Lucida Sans"/>
              </a:rPr>
              <a:t>Full-</a:t>
            </a:r>
            <a:r>
              <a:rPr sz="1400" spc="-22">
                <a:solidFill>
                  <a:srgbClr val="242424"/>
                </a:solidFill>
                <a:latin typeface="Lucida Sans"/>
                <a:cs typeface="Lucida Sans"/>
              </a:rPr>
              <a:t>time</a:t>
            </a:r>
            <a:r>
              <a:rPr sz="1400" spc="-53">
                <a:solidFill>
                  <a:srgbClr val="242424"/>
                </a:solidFill>
                <a:latin typeface="Lucida Sans"/>
                <a:cs typeface="Lucida Sans"/>
              </a:rPr>
              <a:t> </a:t>
            </a:r>
            <a:r>
              <a:rPr sz="1400" spc="-22">
                <a:solidFill>
                  <a:srgbClr val="242424"/>
                </a:solidFill>
                <a:latin typeface="Lucida Sans"/>
                <a:cs typeface="Lucida Sans"/>
              </a:rPr>
              <a:t>students</a:t>
            </a:r>
            <a:r>
              <a:rPr sz="1400" spc="-49">
                <a:solidFill>
                  <a:srgbClr val="242424"/>
                </a:solidFill>
                <a:latin typeface="Lucida Sans"/>
                <a:cs typeface="Lucida Sans"/>
              </a:rPr>
              <a:t> </a:t>
            </a:r>
            <a:r>
              <a:rPr sz="1400" spc="-9">
                <a:solidFill>
                  <a:srgbClr val="242424"/>
                </a:solidFill>
                <a:latin typeface="Lucida Sans"/>
                <a:cs typeface="Lucida Sans"/>
              </a:rPr>
              <a:t>(12%)</a:t>
            </a:r>
            <a:r>
              <a:rPr sz="1400" spc="-49">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9">
                <a:solidFill>
                  <a:srgbClr val="242424"/>
                </a:solidFill>
                <a:latin typeface="Lucida Sans"/>
                <a:cs typeface="Lucida Sans"/>
              </a:rPr>
              <a:t>more</a:t>
            </a:r>
            <a:r>
              <a:rPr sz="1400" spc="-49">
                <a:solidFill>
                  <a:srgbClr val="242424"/>
                </a:solidFill>
                <a:latin typeface="Lucida Sans"/>
                <a:cs typeface="Lucida Sans"/>
              </a:rPr>
              <a:t> </a:t>
            </a:r>
            <a:r>
              <a:rPr sz="1400" spc="-40">
                <a:solidFill>
                  <a:srgbClr val="242424"/>
                </a:solidFill>
                <a:latin typeface="Lucida Sans"/>
                <a:cs typeface="Lucida Sans"/>
              </a:rPr>
              <a:t>likely</a:t>
            </a:r>
            <a:r>
              <a:rPr sz="1400" spc="-49">
                <a:solidFill>
                  <a:srgbClr val="242424"/>
                </a:solidFill>
                <a:latin typeface="Lucida Sans"/>
                <a:cs typeface="Lucida Sans"/>
              </a:rPr>
              <a:t> </a:t>
            </a:r>
            <a:r>
              <a:rPr sz="1400" spc="-18">
                <a:solidFill>
                  <a:srgbClr val="242424"/>
                </a:solidFill>
                <a:latin typeface="Lucida Sans"/>
                <a:cs typeface="Lucida Sans"/>
              </a:rPr>
              <a:t>to</a:t>
            </a:r>
            <a:r>
              <a:rPr sz="1400" spc="-49">
                <a:solidFill>
                  <a:srgbClr val="242424"/>
                </a:solidFill>
                <a:latin typeface="Lucida Sans"/>
                <a:cs typeface="Lucida Sans"/>
              </a:rPr>
              <a:t> </a:t>
            </a:r>
            <a:r>
              <a:rPr sz="1400" spc="-9">
                <a:solidFill>
                  <a:srgbClr val="242424"/>
                </a:solidFill>
                <a:latin typeface="Lucida Sans"/>
                <a:cs typeface="Lucida Sans"/>
              </a:rPr>
              <a:t>experience </a:t>
            </a:r>
            <a:r>
              <a:rPr sz="1400" spc="-44">
                <a:solidFill>
                  <a:srgbClr val="242424"/>
                </a:solidFill>
                <a:latin typeface="Lucida Sans"/>
                <a:cs typeface="Lucida Sans"/>
              </a:rPr>
              <a:t>stalking</a:t>
            </a:r>
            <a:r>
              <a:rPr sz="1400" spc="-31">
                <a:solidFill>
                  <a:srgbClr val="242424"/>
                </a:solidFill>
                <a:latin typeface="Lucida Sans"/>
                <a:cs typeface="Lucida Sans"/>
              </a:rPr>
              <a:t> </a:t>
            </a:r>
            <a:r>
              <a:rPr sz="1400" spc="-18">
                <a:solidFill>
                  <a:srgbClr val="242424"/>
                </a:solidFill>
                <a:latin typeface="Lucida Sans"/>
                <a:cs typeface="Lucida Sans"/>
              </a:rPr>
              <a:t>than</a:t>
            </a:r>
            <a:r>
              <a:rPr sz="1400" spc="-35">
                <a:solidFill>
                  <a:srgbClr val="242424"/>
                </a:solidFill>
                <a:latin typeface="Lucida Sans"/>
                <a:cs typeface="Lucida Sans"/>
              </a:rPr>
              <a:t> </a:t>
            </a:r>
            <a:r>
              <a:rPr sz="1400" spc="-18">
                <a:solidFill>
                  <a:srgbClr val="242424"/>
                </a:solidFill>
                <a:latin typeface="Lucida Sans"/>
                <a:cs typeface="Lucida Sans"/>
              </a:rPr>
              <a:t>their</a:t>
            </a:r>
            <a:r>
              <a:rPr sz="1400" spc="-31">
                <a:solidFill>
                  <a:srgbClr val="242424"/>
                </a:solidFill>
                <a:latin typeface="Lucida Sans"/>
                <a:cs typeface="Lucida Sans"/>
              </a:rPr>
              <a:t> </a:t>
            </a:r>
            <a:r>
              <a:rPr sz="1400" spc="-22">
                <a:solidFill>
                  <a:srgbClr val="242424"/>
                </a:solidFill>
                <a:latin typeface="Lucida Sans"/>
                <a:cs typeface="Lucida Sans"/>
              </a:rPr>
              <a:t>counterparts</a:t>
            </a:r>
            <a:r>
              <a:rPr sz="1400" spc="-26">
                <a:solidFill>
                  <a:srgbClr val="242424"/>
                </a:solidFill>
                <a:latin typeface="Lucida Sans"/>
                <a:cs typeface="Lucida Sans"/>
              </a:rPr>
              <a:t> </a:t>
            </a:r>
            <a:r>
              <a:rPr sz="1400" spc="-18">
                <a:solidFill>
                  <a:srgbClr val="242424"/>
                </a:solidFill>
                <a:latin typeface="Lucida Sans"/>
                <a:cs typeface="Lucida Sans"/>
              </a:rPr>
              <a:t>(9%)</a:t>
            </a:r>
            <a:endParaRPr sz="1400">
              <a:latin typeface="Lucida Sans"/>
              <a:cs typeface="Lucida Sans"/>
            </a:endParaRPr>
          </a:p>
        </p:txBody>
      </p:sp>
      <p:sp>
        <p:nvSpPr>
          <p:cNvPr id="22" name="object 22"/>
          <p:cNvSpPr/>
          <p:nvPr/>
        </p:nvSpPr>
        <p:spPr>
          <a:xfrm>
            <a:off x="0" y="6602953"/>
            <a:ext cx="12191999" cy="30750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886575" y="-114"/>
            <a:ext cx="5305423" cy="6603066"/>
            <a:chOff x="10961621" y="-703350"/>
            <a:chExt cx="4828565" cy="7483475"/>
          </a:xfrm>
        </p:grpSpPr>
        <p:sp>
          <p:nvSpPr>
            <p:cNvPr id="3" name="object 3"/>
            <p:cNvSpPr/>
            <p:nvPr/>
          </p:nvSpPr>
          <p:spPr>
            <a:xfrm>
              <a:off x="10961621" y="-703350"/>
              <a:ext cx="4828565" cy="7483475"/>
            </a:xfrm>
            <a:custGeom>
              <a:avLst/>
              <a:gdLst/>
              <a:ahLst/>
              <a:cxnLst/>
              <a:rect l="l" t="t" r="r" b="b"/>
              <a:pathLst>
                <a:path w="4435475" h="7483475">
                  <a:moveTo>
                    <a:pt x="0" y="7483220"/>
                  </a:moveTo>
                  <a:lnTo>
                    <a:pt x="4435347" y="7483220"/>
                  </a:lnTo>
                  <a:lnTo>
                    <a:pt x="4435347"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2060426" y="289495"/>
              <a:ext cx="0" cy="5154295"/>
            </a:xfrm>
            <a:custGeom>
              <a:avLst/>
              <a:gdLst/>
              <a:ahLst/>
              <a:cxnLst/>
              <a:rect l="l" t="t" r="r" b="b"/>
              <a:pathLst>
                <a:path h="5154295">
                  <a:moveTo>
                    <a:pt x="0" y="0"/>
                  </a:moveTo>
                  <a:lnTo>
                    <a:pt x="0" y="5153830"/>
                  </a:lnTo>
                </a:path>
              </a:pathLst>
            </a:custGeom>
            <a:ln w="9525">
              <a:solidFill>
                <a:srgbClr val="8A8A8A"/>
              </a:solidFill>
            </a:ln>
          </p:spPr>
          <p:txBody>
            <a:bodyPr wrap="square" lIns="0" tIns="0" rIns="0" bIns="0" rtlCol="0"/>
            <a:lstStyle/>
            <a:p>
              <a:endParaRPr sz="1588"/>
            </a:p>
          </p:txBody>
        </p:sp>
      </p:grpSp>
      <p:sp>
        <p:nvSpPr>
          <p:cNvPr id="5" name="object 5"/>
          <p:cNvSpPr/>
          <p:nvPr/>
        </p:nvSpPr>
        <p:spPr>
          <a:xfrm>
            <a:off x="8108128" y="974861"/>
            <a:ext cx="1739713" cy="177053"/>
          </a:xfrm>
          <a:custGeom>
            <a:avLst/>
            <a:gdLst/>
            <a:ahLst/>
            <a:cxnLst/>
            <a:rect l="l" t="t" r="r" b="b"/>
            <a:pathLst>
              <a:path w="1971675" h="200659">
                <a:moveTo>
                  <a:pt x="0" y="0"/>
                </a:moveTo>
                <a:lnTo>
                  <a:pt x="0" y="200056"/>
                </a:lnTo>
                <a:lnTo>
                  <a:pt x="1971675" y="200056"/>
                </a:lnTo>
                <a:lnTo>
                  <a:pt x="1971675" y="0"/>
                </a:lnTo>
                <a:lnTo>
                  <a:pt x="0" y="0"/>
                </a:lnTo>
                <a:close/>
              </a:path>
            </a:pathLst>
          </a:custGeom>
          <a:solidFill>
            <a:srgbClr val="2D89B0"/>
          </a:solidFill>
        </p:spPr>
        <p:txBody>
          <a:bodyPr wrap="square" lIns="0" tIns="0" rIns="0" bIns="0" rtlCol="0"/>
          <a:lstStyle/>
          <a:p>
            <a:endParaRPr sz="1588"/>
          </a:p>
        </p:txBody>
      </p:sp>
      <p:sp>
        <p:nvSpPr>
          <p:cNvPr id="6" name="object 6"/>
          <p:cNvSpPr/>
          <p:nvPr/>
        </p:nvSpPr>
        <p:spPr>
          <a:xfrm>
            <a:off x="8108127" y="1388270"/>
            <a:ext cx="1563221" cy="177053"/>
          </a:xfrm>
          <a:custGeom>
            <a:avLst/>
            <a:gdLst/>
            <a:ahLst/>
            <a:cxnLst/>
            <a:rect l="l" t="t" r="r" b="b"/>
            <a:pathLst>
              <a:path w="1771650" h="200660">
                <a:moveTo>
                  <a:pt x="0" y="0"/>
                </a:moveTo>
                <a:lnTo>
                  <a:pt x="0" y="200056"/>
                </a:lnTo>
                <a:lnTo>
                  <a:pt x="1771650" y="200056"/>
                </a:lnTo>
                <a:lnTo>
                  <a:pt x="1771650" y="0"/>
                </a:lnTo>
                <a:lnTo>
                  <a:pt x="0" y="0"/>
                </a:lnTo>
                <a:close/>
              </a:path>
            </a:pathLst>
          </a:custGeom>
          <a:solidFill>
            <a:srgbClr val="2D89B0"/>
          </a:solidFill>
        </p:spPr>
        <p:txBody>
          <a:bodyPr wrap="square" lIns="0" tIns="0" rIns="0" bIns="0" rtlCol="0"/>
          <a:lstStyle/>
          <a:p>
            <a:endParaRPr sz="1588"/>
          </a:p>
        </p:txBody>
      </p:sp>
      <p:sp>
        <p:nvSpPr>
          <p:cNvPr id="7" name="object 7"/>
          <p:cNvSpPr/>
          <p:nvPr/>
        </p:nvSpPr>
        <p:spPr>
          <a:xfrm>
            <a:off x="8108128" y="1801678"/>
            <a:ext cx="1420346" cy="177053"/>
          </a:xfrm>
          <a:custGeom>
            <a:avLst/>
            <a:gdLst/>
            <a:ahLst/>
            <a:cxnLst/>
            <a:rect l="l" t="t" r="r" b="b"/>
            <a:pathLst>
              <a:path w="1609725" h="200660">
                <a:moveTo>
                  <a:pt x="0" y="0"/>
                </a:moveTo>
                <a:lnTo>
                  <a:pt x="0" y="200056"/>
                </a:lnTo>
                <a:lnTo>
                  <a:pt x="1609725" y="200056"/>
                </a:lnTo>
                <a:lnTo>
                  <a:pt x="1609725"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8108128" y="2215088"/>
            <a:ext cx="899272" cy="177053"/>
          </a:xfrm>
          <a:custGeom>
            <a:avLst/>
            <a:gdLst/>
            <a:ahLst/>
            <a:cxnLst/>
            <a:rect l="l" t="t" r="r" b="b"/>
            <a:pathLst>
              <a:path w="1019175" h="200660">
                <a:moveTo>
                  <a:pt x="0" y="0"/>
                </a:moveTo>
                <a:lnTo>
                  <a:pt x="0" y="200056"/>
                </a:lnTo>
                <a:lnTo>
                  <a:pt x="1019175" y="200056"/>
                </a:lnTo>
                <a:lnTo>
                  <a:pt x="1019175"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8108128" y="3455314"/>
            <a:ext cx="445434" cy="177053"/>
          </a:xfrm>
          <a:custGeom>
            <a:avLst/>
            <a:gdLst/>
            <a:ahLst/>
            <a:cxnLst/>
            <a:rect l="l" t="t" r="r" b="b"/>
            <a:pathLst>
              <a:path w="504825" h="200660">
                <a:moveTo>
                  <a:pt x="0" y="0"/>
                </a:moveTo>
                <a:lnTo>
                  <a:pt x="0" y="200056"/>
                </a:lnTo>
                <a:lnTo>
                  <a:pt x="504825" y="200056"/>
                </a:lnTo>
                <a:lnTo>
                  <a:pt x="504825"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8108127" y="3868723"/>
            <a:ext cx="470647" cy="177053"/>
          </a:xfrm>
          <a:custGeom>
            <a:avLst/>
            <a:gdLst/>
            <a:ahLst/>
            <a:cxnLst/>
            <a:rect l="l" t="t" r="r" b="b"/>
            <a:pathLst>
              <a:path w="533400" h="200660">
                <a:moveTo>
                  <a:pt x="0" y="0"/>
                </a:moveTo>
                <a:lnTo>
                  <a:pt x="0" y="200056"/>
                </a:lnTo>
                <a:lnTo>
                  <a:pt x="533400" y="200056"/>
                </a:lnTo>
                <a:lnTo>
                  <a:pt x="533400" y="0"/>
                </a:lnTo>
                <a:lnTo>
                  <a:pt x="0" y="0"/>
                </a:lnTo>
                <a:close/>
              </a:path>
            </a:pathLst>
          </a:custGeom>
          <a:solidFill>
            <a:srgbClr val="2D89B0"/>
          </a:solidFill>
        </p:spPr>
        <p:txBody>
          <a:bodyPr wrap="square" lIns="0" tIns="0" rIns="0" bIns="0" rtlCol="0"/>
          <a:lstStyle/>
          <a:p>
            <a:endParaRPr sz="1588"/>
          </a:p>
        </p:txBody>
      </p:sp>
      <p:sp>
        <p:nvSpPr>
          <p:cNvPr id="11" name="object 11"/>
          <p:cNvSpPr txBox="1"/>
          <p:nvPr/>
        </p:nvSpPr>
        <p:spPr>
          <a:xfrm>
            <a:off x="7542678" y="540244"/>
            <a:ext cx="1906121"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44">
                <a:solidFill>
                  <a:srgbClr val="585858"/>
                </a:solidFill>
                <a:latin typeface="Arial Black"/>
                <a:cs typeface="Arial Black"/>
              </a:rPr>
              <a:t> </a:t>
            </a:r>
            <a:r>
              <a:rPr sz="971" spc="-101">
                <a:solidFill>
                  <a:srgbClr val="585858"/>
                </a:solidFill>
                <a:latin typeface="Arial Black"/>
                <a:cs typeface="Arial Black"/>
              </a:rPr>
              <a:t>40</a:t>
            </a:r>
            <a:r>
              <a:rPr sz="971" spc="-44">
                <a:solidFill>
                  <a:srgbClr val="585858"/>
                </a:solidFill>
                <a:latin typeface="Arial Black"/>
                <a:cs typeface="Arial Black"/>
              </a:rPr>
              <a:t> </a:t>
            </a:r>
            <a:r>
              <a:rPr sz="971" spc="-49">
                <a:solidFill>
                  <a:srgbClr val="585858"/>
                </a:solidFill>
                <a:latin typeface="Arial Black"/>
                <a:cs typeface="Arial Black"/>
              </a:rPr>
              <a:t>Perpetration</a:t>
            </a:r>
            <a:r>
              <a:rPr sz="971" spc="-40">
                <a:solidFill>
                  <a:srgbClr val="585858"/>
                </a:solidFill>
                <a:latin typeface="Arial Black"/>
                <a:cs typeface="Arial Black"/>
              </a:rPr>
              <a:t> </a:t>
            </a:r>
            <a:r>
              <a:rPr sz="971" spc="-31">
                <a:solidFill>
                  <a:srgbClr val="585858"/>
                </a:solidFill>
                <a:latin typeface="Arial Black"/>
                <a:cs typeface="Arial Black"/>
              </a:rPr>
              <a:t>of</a:t>
            </a:r>
            <a:r>
              <a:rPr sz="971" spc="-44">
                <a:solidFill>
                  <a:srgbClr val="585858"/>
                </a:solidFill>
                <a:latin typeface="Arial Black"/>
                <a:cs typeface="Arial Black"/>
              </a:rPr>
              <a:t> </a:t>
            </a:r>
            <a:r>
              <a:rPr sz="971" spc="-40">
                <a:solidFill>
                  <a:srgbClr val="585858"/>
                </a:solidFill>
                <a:latin typeface="Arial Black"/>
                <a:cs typeface="Arial Black"/>
              </a:rPr>
              <a:t>stalking</a:t>
            </a:r>
            <a:endParaRPr sz="971">
              <a:latin typeface="Arial Black"/>
              <a:cs typeface="Arial Black"/>
            </a:endParaRPr>
          </a:p>
        </p:txBody>
      </p:sp>
      <p:sp>
        <p:nvSpPr>
          <p:cNvPr id="12" name="object 12"/>
          <p:cNvSpPr txBox="1"/>
          <p:nvPr/>
        </p:nvSpPr>
        <p:spPr>
          <a:xfrm>
            <a:off x="9870253" y="97588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22%</a:t>
            </a:r>
            <a:endParaRPr sz="882">
              <a:latin typeface="Arial"/>
              <a:cs typeface="Arial"/>
            </a:endParaRPr>
          </a:p>
        </p:txBody>
      </p:sp>
      <p:sp>
        <p:nvSpPr>
          <p:cNvPr id="13" name="object 13"/>
          <p:cNvSpPr txBox="1"/>
          <p:nvPr/>
        </p:nvSpPr>
        <p:spPr>
          <a:xfrm>
            <a:off x="9693760" y="139616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20%</a:t>
            </a:r>
            <a:endParaRPr sz="882">
              <a:latin typeface="Arial"/>
              <a:cs typeface="Arial"/>
            </a:endParaRPr>
          </a:p>
        </p:txBody>
      </p:sp>
      <p:sp>
        <p:nvSpPr>
          <p:cNvPr id="14" name="object 14"/>
          <p:cNvSpPr txBox="1"/>
          <p:nvPr/>
        </p:nvSpPr>
        <p:spPr>
          <a:xfrm>
            <a:off x="9550885" y="180804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18%</a:t>
            </a:r>
            <a:endParaRPr sz="882">
              <a:latin typeface="Arial"/>
              <a:cs typeface="Arial"/>
            </a:endParaRPr>
          </a:p>
        </p:txBody>
      </p:sp>
      <p:sp>
        <p:nvSpPr>
          <p:cNvPr id="15" name="object 15"/>
          <p:cNvSpPr txBox="1"/>
          <p:nvPr/>
        </p:nvSpPr>
        <p:spPr>
          <a:xfrm>
            <a:off x="7228018" y="980030"/>
            <a:ext cx="758078"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Other</a:t>
            </a:r>
            <a:r>
              <a:rPr sz="882" spc="-53">
                <a:solidFill>
                  <a:srgbClr val="585858"/>
                </a:solidFill>
                <a:latin typeface="Lucida Sans"/>
                <a:cs typeface="Lucida Sans"/>
              </a:rPr>
              <a:t> </a:t>
            </a:r>
            <a:r>
              <a:rPr sz="882" spc="-9">
                <a:solidFill>
                  <a:srgbClr val="585858"/>
                </a:solidFill>
                <a:latin typeface="Lucida Sans"/>
                <a:cs typeface="Lucida Sans"/>
              </a:rPr>
              <a:t>student</a:t>
            </a:r>
            <a:endParaRPr sz="882">
              <a:latin typeface="Lucida Sans"/>
              <a:cs typeface="Lucida Sans"/>
            </a:endParaRPr>
          </a:p>
        </p:txBody>
      </p:sp>
      <p:sp>
        <p:nvSpPr>
          <p:cNvPr id="16" name="object 16"/>
          <p:cNvSpPr txBox="1"/>
          <p:nvPr/>
        </p:nvSpPr>
        <p:spPr>
          <a:xfrm>
            <a:off x="6976221" y="1324665"/>
            <a:ext cx="1009650" cy="282800"/>
          </a:xfrm>
          <a:prstGeom prst="rect">
            <a:avLst/>
          </a:prstGeom>
        </p:spPr>
        <p:txBody>
          <a:bodyPr vert="horz" wrap="square" lIns="0" tIns="11206" rIns="0" bIns="0" rtlCol="0">
            <a:spAutoFit/>
          </a:bodyPr>
          <a:lstStyle/>
          <a:p>
            <a:pPr marL="11206" marR="4483" indent="47628">
              <a:spcBef>
                <a:spcPts val="88"/>
              </a:spcBef>
            </a:pPr>
            <a:r>
              <a:rPr sz="882">
                <a:solidFill>
                  <a:srgbClr val="585858"/>
                </a:solidFill>
                <a:latin typeface="Lucida Sans"/>
                <a:cs typeface="Lucida Sans"/>
              </a:rPr>
              <a:t>Partner</a:t>
            </a:r>
            <a:r>
              <a:rPr sz="882" spc="-62">
                <a:solidFill>
                  <a:srgbClr val="585858"/>
                </a:solidFill>
                <a:latin typeface="Lucida Sans"/>
                <a:cs typeface="Lucida Sans"/>
              </a:rPr>
              <a:t> </a:t>
            </a:r>
            <a:r>
              <a:rPr sz="882" spc="-9">
                <a:solidFill>
                  <a:srgbClr val="585858"/>
                </a:solidFill>
                <a:latin typeface="Lucida Sans"/>
                <a:cs typeface="Lucida Sans"/>
              </a:rPr>
              <a:t>or</a:t>
            </a:r>
            <a:r>
              <a:rPr sz="882" spc="-57">
                <a:solidFill>
                  <a:srgbClr val="585858"/>
                </a:solidFill>
                <a:latin typeface="Lucida Sans"/>
                <a:cs typeface="Lucida Sans"/>
              </a:rPr>
              <a:t> </a:t>
            </a:r>
            <a:r>
              <a:rPr sz="882" spc="-13">
                <a:solidFill>
                  <a:srgbClr val="585858"/>
                </a:solidFill>
                <a:latin typeface="Lucida Sans"/>
                <a:cs typeface="Lucida Sans"/>
              </a:rPr>
              <a:t>spouse </a:t>
            </a:r>
            <a:r>
              <a:rPr sz="882" spc="-22">
                <a:solidFill>
                  <a:srgbClr val="585858"/>
                </a:solidFill>
                <a:latin typeface="Lucida Sans"/>
                <a:cs typeface="Lucida Sans"/>
              </a:rPr>
              <a:t>(current</a:t>
            </a:r>
            <a:r>
              <a:rPr sz="882" spc="-35">
                <a:solidFill>
                  <a:srgbClr val="585858"/>
                </a:solidFill>
                <a:latin typeface="Lucida Sans"/>
                <a:cs typeface="Lucida Sans"/>
              </a:rPr>
              <a:t> </a:t>
            </a:r>
            <a:r>
              <a:rPr sz="882" spc="-9">
                <a:solidFill>
                  <a:srgbClr val="585858"/>
                </a:solidFill>
                <a:latin typeface="Lucida Sans"/>
                <a:cs typeface="Lucida Sans"/>
              </a:rPr>
              <a:t>or</a:t>
            </a:r>
            <a:r>
              <a:rPr sz="882" spc="-31">
                <a:solidFill>
                  <a:srgbClr val="585858"/>
                </a:solidFill>
                <a:latin typeface="Lucida Sans"/>
                <a:cs typeface="Lucida Sans"/>
              </a:rPr>
              <a:t> </a:t>
            </a:r>
            <a:r>
              <a:rPr sz="882" spc="-9">
                <a:solidFill>
                  <a:srgbClr val="585858"/>
                </a:solidFill>
                <a:latin typeface="Lucida Sans"/>
                <a:cs typeface="Lucida Sans"/>
              </a:rPr>
              <a:t>former)</a:t>
            </a:r>
            <a:endParaRPr sz="882">
              <a:latin typeface="Lucida Sans"/>
              <a:cs typeface="Lucida Sans"/>
            </a:endParaRPr>
          </a:p>
        </p:txBody>
      </p:sp>
      <p:sp>
        <p:nvSpPr>
          <p:cNvPr id="17" name="object 17"/>
          <p:cNvSpPr txBox="1"/>
          <p:nvPr/>
        </p:nvSpPr>
        <p:spPr>
          <a:xfrm>
            <a:off x="7514888" y="1803791"/>
            <a:ext cx="470647"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Stranger</a:t>
            </a:r>
            <a:endParaRPr sz="882">
              <a:latin typeface="Lucida Sans"/>
              <a:cs typeface="Lucida Sans"/>
            </a:endParaRPr>
          </a:p>
        </p:txBody>
      </p:sp>
      <p:sp>
        <p:nvSpPr>
          <p:cNvPr id="18" name="object 18"/>
          <p:cNvSpPr txBox="1"/>
          <p:nvPr/>
        </p:nvSpPr>
        <p:spPr>
          <a:xfrm>
            <a:off x="6904840" y="2148425"/>
            <a:ext cx="80682" cy="147058"/>
          </a:xfrm>
          <a:prstGeom prst="rect">
            <a:avLst/>
          </a:prstGeom>
        </p:spPr>
        <p:txBody>
          <a:bodyPr vert="horz" wrap="square" lIns="0" tIns="11206" rIns="0" bIns="0" rtlCol="0">
            <a:spAutoFit/>
          </a:bodyPr>
          <a:lstStyle/>
          <a:p>
            <a:pPr marL="11206">
              <a:spcBef>
                <a:spcPts val="88"/>
              </a:spcBef>
            </a:pPr>
            <a:r>
              <a:rPr sz="882" spc="-44">
                <a:solidFill>
                  <a:srgbClr val="585858"/>
                </a:solidFill>
                <a:latin typeface="Lucida Sans"/>
                <a:cs typeface="Lucida Sans"/>
              </a:rPr>
              <a:t>F</a:t>
            </a:r>
            <a:endParaRPr sz="882">
              <a:latin typeface="Lucida Sans"/>
              <a:cs typeface="Lucida Sans"/>
            </a:endParaRPr>
          </a:p>
        </p:txBody>
      </p:sp>
      <p:graphicFrame>
        <p:nvGraphicFramePr>
          <p:cNvPr id="19" name="object 19"/>
          <p:cNvGraphicFramePr>
            <a:graphicFrameLocks noGrp="1"/>
          </p:cNvGraphicFramePr>
          <p:nvPr/>
        </p:nvGraphicFramePr>
        <p:xfrm>
          <a:off x="6959412" y="2215088"/>
          <a:ext cx="2889997" cy="3053131"/>
        </p:xfrm>
        <a:graphic>
          <a:graphicData uri="http://schemas.openxmlformats.org/drawingml/2006/table">
            <a:tbl>
              <a:tblPr firstRow="1" bandRow="1">
                <a:tableStyleId>{2D5ABB26-0587-4C30-8999-92F81FD0307C}</a:tableStyleId>
              </a:tblPr>
              <a:tblGrid>
                <a:gridCol w="1144681">
                  <a:extLst>
                    <a:ext uri="{9D8B030D-6E8A-4147-A177-3AD203B41FA5}">
                      <a16:colId xmlns:a16="http://schemas.microsoft.com/office/drawing/2014/main" val="20000"/>
                    </a:ext>
                  </a:extLst>
                </a:gridCol>
                <a:gridCol w="349063">
                  <a:extLst>
                    <a:ext uri="{9D8B030D-6E8A-4147-A177-3AD203B41FA5}">
                      <a16:colId xmlns:a16="http://schemas.microsoft.com/office/drawing/2014/main" val="20001"/>
                    </a:ext>
                  </a:extLst>
                </a:gridCol>
                <a:gridCol w="530038">
                  <a:extLst>
                    <a:ext uri="{9D8B030D-6E8A-4147-A177-3AD203B41FA5}">
                      <a16:colId xmlns:a16="http://schemas.microsoft.com/office/drawing/2014/main" val="20002"/>
                    </a:ext>
                  </a:extLst>
                </a:gridCol>
                <a:gridCol w="866215">
                  <a:extLst>
                    <a:ext uri="{9D8B030D-6E8A-4147-A177-3AD203B41FA5}">
                      <a16:colId xmlns:a16="http://schemas.microsoft.com/office/drawing/2014/main" val="20003"/>
                    </a:ext>
                  </a:extLst>
                </a:gridCol>
              </a:tblGrid>
              <a:tr h="412937">
                <a:tc>
                  <a:txBody>
                    <a:bodyPr/>
                    <a:lstStyle/>
                    <a:p>
                      <a:pPr marL="15875">
                        <a:lnSpc>
                          <a:spcPts val="705"/>
                        </a:lnSpc>
                      </a:pPr>
                      <a:r>
                        <a:rPr sz="900" spc="-20">
                          <a:solidFill>
                            <a:srgbClr val="585858"/>
                          </a:solidFill>
                          <a:latin typeface="Lucida Sans"/>
                          <a:cs typeface="Lucida Sans"/>
                        </a:rPr>
                        <a:t>riend</a:t>
                      </a:r>
                      <a:r>
                        <a:rPr sz="900" spc="-55">
                          <a:solidFill>
                            <a:srgbClr val="585858"/>
                          </a:solidFill>
                          <a:latin typeface="Lucida Sans"/>
                          <a:cs typeface="Lucida Sans"/>
                        </a:rPr>
                        <a:t> </a:t>
                      </a:r>
                      <a:r>
                        <a:rPr sz="900" spc="-10">
                          <a:solidFill>
                            <a:srgbClr val="585858"/>
                          </a:solidFill>
                          <a:latin typeface="Lucida Sans"/>
                          <a:cs typeface="Lucida Sans"/>
                        </a:rPr>
                        <a:t>or</a:t>
                      </a:r>
                      <a:r>
                        <a:rPr sz="900" spc="-50">
                          <a:solidFill>
                            <a:srgbClr val="585858"/>
                          </a:solidFill>
                          <a:latin typeface="Lucida Sans"/>
                          <a:cs typeface="Lucida Sans"/>
                        </a:rPr>
                        <a:t> </a:t>
                      </a:r>
                      <a:r>
                        <a:rPr sz="900" spc="-10">
                          <a:solidFill>
                            <a:srgbClr val="585858"/>
                          </a:solidFill>
                          <a:latin typeface="Lucida Sans"/>
                          <a:cs typeface="Lucida Sans"/>
                        </a:rPr>
                        <a:t>roommate</a:t>
                      </a:r>
                      <a:endParaRPr sz="900">
                        <a:latin typeface="Lucida Sans"/>
                        <a:cs typeface="Lucida Sans"/>
                      </a:endParaRPr>
                    </a:p>
                    <a:p>
                      <a:pPr marL="31750">
                        <a:lnSpc>
                          <a:spcPct val="100000"/>
                        </a:lnSpc>
                      </a:pPr>
                      <a:r>
                        <a:rPr sz="900" spc="-25">
                          <a:solidFill>
                            <a:srgbClr val="585858"/>
                          </a:solidFill>
                          <a:latin typeface="Lucida Sans"/>
                          <a:cs typeface="Lucida Sans"/>
                        </a:rPr>
                        <a:t>(current</a:t>
                      </a:r>
                      <a:r>
                        <a:rPr sz="900" spc="-40">
                          <a:solidFill>
                            <a:srgbClr val="585858"/>
                          </a:solidFill>
                          <a:latin typeface="Lucida Sans"/>
                          <a:cs typeface="Lucida Sans"/>
                        </a:rPr>
                        <a:t> </a:t>
                      </a:r>
                      <a:r>
                        <a:rPr sz="900" spc="-10">
                          <a:solidFill>
                            <a:srgbClr val="585858"/>
                          </a:solidFill>
                          <a:latin typeface="Lucida Sans"/>
                          <a:cs typeface="Lucida Sans"/>
                        </a:rPr>
                        <a:t>or</a:t>
                      </a:r>
                      <a:r>
                        <a:rPr sz="900" spc="-35">
                          <a:solidFill>
                            <a:srgbClr val="585858"/>
                          </a:solidFill>
                          <a:latin typeface="Lucida Sans"/>
                          <a:cs typeface="Lucida Sans"/>
                        </a:rPr>
                        <a:t> </a:t>
                      </a:r>
                      <a:r>
                        <a:rPr sz="900" spc="-10">
                          <a:solidFill>
                            <a:srgbClr val="585858"/>
                          </a:solidFill>
                          <a:latin typeface="Lucida Sans"/>
                          <a:cs typeface="Lucida Sans"/>
                        </a:rPr>
                        <a:t>former)</a:t>
                      </a:r>
                      <a:endParaRPr sz="900">
                        <a:latin typeface="Lucida Sans"/>
                        <a:cs typeface="Lucida Sans"/>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140"/>
                        </a:spcBef>
                      </a:pPr>
                      <a:r>
                        <a:rPr sz="900" spc="-25">
                          <a:solidFill>
                            <a:srgbClr val="585858"/>
                          </a:solidFill>
                          <a:latin typeface="Arial"/>
                          <a:cs typeface="Arial"/>
                        </a:rPr>
                        <a:t>11%</a:t>
                      </a:r>
                      <a:endParaRPr sz="900">
                        <a:latin typeface="Arial"/>
                        <a:cs typeface="Arial"/>
                      </a:endParaRPr>
                    </a:p>
                  </a:txBody>
                  <a:tcPr marL="0" marR="0" marT="15688" marB="0">
                    <a:solidFill>
                      <a:srgbClr val="F7F7F7"/>
                    </a:solidFill>
                  </a:tcPr>
                </a:tc>
                <a:extLst>
                  <a:ext uri="{0D108BD9-81ED-4DB2-BD59-A6C34878D82A}">
                    <a16:rowId xmlns:a16="http://schemas.microsoft.com/office/drawing/2014/main" val="10000"/>
                  </a:ext>
                </a:extLst>
              </a:tr>
              <a:tr h="176493">
                <a:tc>
                  <a:txBody>
                    <a:bodyPr/>
                    <a:lstStyle/>
                    <a:p>
                      <a:pPr marR="139065" algn="r">
                        <a:lnSpc>
                          <a:spcPct val="100000"/>
                        </a:lnSpc>
                        <a:spcBef>
                          <a:spcPts val="90"/>
                        </a:spcBef>
                      </a:pPr>
                      <a:r>
                        <a:rPr sz="900" spc="-10">
                          <a:solidFill>
                            <a:srgbClr val="585858"/>
                          </a:solidFill>
                          <a:latin typeface="Lucida Sans"/>
                          <a:cs typeface="Lucida Sans"/>
                        </a:rPr>
                        <a:t>Someone</a:t>
                      </a:r>
                      <a:r>
                        <a:rPr sz="900" spc="-45">
                          <a:solidFill>
                            <a:srgbClr val="585858"/>
                          </a:solidFill>
                          <a:latin typeface="Lucida Sans"/>
                          <a:cs typeface="Lucida Sans"/>
                        </a:rPr>
                        <a:t> </a:t>
                      </a:r>
                      <a:r>
                        <a:rPr sz="900" spc="-20">
                          <a:solidFill>
                            <a:srgbClr val="585858"/>
                          </a:solidFill>
                          <a:latin typeface="Lucida Sans"/>
                          <a:cs typeface="Lucida Sans"/>
                        </a:rPr>
                        <a:t>else</a:t>
                      </a:r>
                      <a:endParaRPr sz="900">
                        <a:latin typeface="Lucida Sans"/>
                        <a:cs typeface="Lucida Sans"/>
                      </a:endParaRPr>
                    </a:p>
                  </a:txBody>
                  <a:tcPr marL="0" marR="0" marT="10085"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marL="28575">
                        <a:lnSpc>
                          <a:spcPct val="100000"/>
                        </a:lnSpc>
                        <a:spcBef>
                          <a:spcPts val="130"/>
                        </a:spcBef>
                      </a:pPr>
                      <a:r>
                        <a:rPr sz="900" spc="-25">
                          <a:solidFill>
                            <a:srgbClr val="585858"/>
                          </a:solidFill>
                          <a:latin typeface="Arial"/>
                          <a:cs typeface="Arial"/>
                        </a:rPr>
                        <a:t>11%</a:t>
                      </a:r>
                      <a:endParaRPr sz="900">
                        <a:latin typeface="Arial"/>
                        <a:cs typeface="Arial"/>
                      </a:endParaRPr>
                    </a:p>
                  </a:txBody>
                  <a:tcPr marL="0" marR="0" marT="14568" marB="0">
                    <a:solidFill>
                      <a:srgbClr val="F7F7F7"/>
                    </a:solidFill>
                  </a:tcPr>
                </a:tc>
                <a:extLst>
                  <a:ext uri="{0D108BD9-81ED-4DB2-BD59-A6C34878D82A}">
                    <a16:rowId xmlns:a16="http://schemas.microsoft.com/office/drawing/2014/main" val="10001"/>
                  </a:ext>
                </a:extLst>
              </a:tr>
              <a:tr h="236444">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2"/>
                  </a:ext>
                </a:extLst>
              </a:tr>
              <a:tr h="176493">
                <a:tc>
                  <a:txBody>
                    <a:bodyPr/>
                    <a:lstStyle/>
                    <a:p>
                      <a:pPr marR="139065" algn="r">
                        <a:lnSpc>
                          <a:spcPct val="100000"/>
                        </a:lnSpc>
                        <a:spcBef>
                          <a:spcPts val="150"/>
                        </a:spcBef>
                      </a:pPr>
                      <a:r>
                        <a:rPr sz="900" spc="-10">
                          <a:solidFill>
                            <a:srgbClr val="585858"/>
                          </a:solidFill>
                          <a:latin typeface="Lucida Sans"/>
                          <a:cs typeface="Lucida Sans"/>
                        </a:rPr>
                        <a:t>Acquaintance</a:t>
                      </a:r>
                      <a:endParaRPr sz="900">
                        <a:latin typeface="Lucida Sans"/>
                        <a:cs typeface="Lucida Sans"/>
                      </a:endParaRPr>
                    </a:p>
                  </a:txBody>
                  <a:tcPr marL="0" marR="0" marT="16809"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marL="19050">
                        <a:lnSpc>
                          <a:spcPct val="100000"/>
                        </a:lnSpc>
                        <a:spcBef>
                          <a:spcPts val="114"/>
                        </a:spcBef>
                      </a:pPr>
                      <a:r>
                        <a:rPr sz="900" spc="-25">
                          <a:solidFill>
                            <a:srgbClr val="585858"/>
                          </a:solidFill>
                          <a:latin typeface="Arial"/>
                          <a:cs typeface="Arial"/>
                        </a:rPr>
                        <a:t>11%</a:t>
                      </a:r>
                      <a:endParaRPr sz="900">
                        <a:latin typeface="Arial"/>
                        <a:cs typeface="Arial"/>
                      </a:endParaRPr>
                    </a:p>
                  </a:txBody>
                  <a:tcPr marL="0" marR="0" marT="12886" marB="0">
                    <a:solidFill>
                      <a:srgbClr val="F7F7F7"/>
                    </a:solidFill>
                  </a:tcPr>
                </a:tc>
                <a:extLst>
                  <a:ext uri="{0D108BD9-81ED-4DB2-BD59-A6C34878D82A}">
                    <a16:rowId xmlns:a16="http://schemas.microsoft.com/office/drawing/2014/main" val="10003"/>
                  </a:ext>
                </a:extLst>
              </a:tr>
              <a:tr h="236444">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4"/>
                  </a:ext>
                </a:extLst>
              </a:tr>
              <a:tr h="176493">
                <a:tc>
                  <a:txBody>
                    <a:bodyPr/>
                    <a:lstStyle/>
                    <a:p>
                      <a:pPr marR="139065" algn="r">
                        <a:lnSpc>
                          <a:spcPct val="100000"/>
                        </a:lnSpc>
                        <a:spcBef>
                          <a:spcPts val="140"/>
                        </a:spcBef>
                      </a:pPr>
                      <a:r>
                        <a:rPr sz="900" spc="-25">
                          <a:solidFill>
                            <a:srgbClr val="585858"/>
                          </a:solidFill>
                          <a:latin typeface="Lucida Sans"/>
                          <a:cs typeface="Lucida Sans"/>
                        </a:rPr>
                        <a:t>Family</a:t>
                      </a:r>
                      <a:r>
                        <a:rPr sz="900" spc="-50">
                          <a:solidFill>
                            <a:srgbClr val="585858"/>
                          </a:solidFill>
                          <a:latin typeface="Lucida Sans"/>
                          <a:cs typeface="Lucida Sans"/>
                        </a:rPr>
                        <a:t> </a:t>
                      </a:r>
                      <a:r>
                        <a:rPr sz="900" spc="-10">
                          <a:solidFill>
                            <a:srgbClr val="585858"/>
                          </a:solidFill>
                          <a:latin typeface="Lucida Sans"/>
                          <a:cs typeface="Lucida Sans"/>
                        </a:rPr>
                        <a:t>member</a:t>
                      </a:r>
                      <a:endParaRPr sz="900">
                        <a:latin typeface="Lucida Sans"/>
                        <a:cs typeface="Lucida Sans"/>
                      </a:endParaRPr>
                    </a:p>
                  </a:txBody>
                  <a:tcPr marL="0" marR="0" marT="15688" marB="0">
                    <a:solidFill>
                      <a:srgbClr val="F7F7F7"/>
                    </a:solidFill>
                  </a:tcPr>
                </a:tc>
                <a:tc>
                  <a:txBody>
                    <a:bodyPr/>
                    <a:lstStyle/>
                    <a:p>
                      <a:pPr>
                        <a:lnSpc>
                          <a:spcPct val="100000"/>
                        </a:lnSpc>
                      </a:pPr>
                      <a:endParaRPr sz="1000">
                        <a:latin typeface="Times New Roman"/>
                        <a:cs typeface="Times New Roman"/>
                      </a:endParaRPr>
                    </a:p>
                  </a:txBody>
                  <a:tcPr marL="0" marR="0" marT="0" marB="0"/>
                </a:tc>
                <a:tc>
                  <a:txBody>
                    <a:bodyPr/>
                    <a:lstStyle/>
                    <a:p>
                      <a:pPr marR="255904" algn="r">
                        <a:lnSpc>
                          <a:spcPct val="100000"/>
                        </a:lnSpc>
                        <a:spcBef>
                          <a:spcPts val="175"/>
                        </a:spcBef>
                      </a:pPr>
                      <a:r>
                        <a:rPr sz="900" spc="-25">
                          <a:solidFill>
                            <a:srgbClr val="585858"/>
                          </a:solidFill>
                          <a:latin typeface="Arial"/>
                          <a:cs typeface="Arial"/>
                        </a:rPr>
                        <a:t>6%</a:t>
                      </a:r>
                      <a:endParaRPr sz="900">
                        <a:latin typeface="Arial"/>
                        <a:cs typeface="Arial"/>
                      </a:endParaRPr>
                    </a:p>
                  </a:txBody>
                  <a:tcPr marL="0" marR="0" marT="19610" marB="0"/>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5"/>
                  </a:ext>
                </a:extLst>
              </a:tr>
              <a:tr h="236444">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6"/>
                  </a:ext>
                </a:extLst>
              </a:tr>
              <a:tr h="176493">
                <a:tc>
                  <a:txBody>
                    <a:bodyPr/>
                    <a:lstStyle/>
                    <a:p>
                      <a:pPr marR="139065" algn="r">
                        <a:lnSpc>
                          <a:spcPct val="100000"/>
                        </a:lnSpc>
                        <a:spcBef>
                          <a:spcPts val="125"/>
                        </a:spcBef>
                      </a:pPr>
                      <a:r>
                        <a:rPr sz="900" spc="-10">
                          <a:solidFill>
                            <a:srgbClr val="585858"/>
                          </a:solidFill>
                          <a:latin typeface="Lucida Sans"/>
                          <a:cs typeface="Lucida Sans"/>
                        </a:rPr>
                        <a:t>Other*</a:t>
                      </a:r>
                      <a:endParaRPr sz="900">
                        <a:latin typeface="Lucida Sans"/>
                        <a:cs typeface="Lucida Sans"/>
                      </a:endParaRPr>
                    </a:p>
                  </a:txBody>
                  <a:tcPr marL="0" marR="0" marT="14007" marB="0">
                    <a:solidFill>
                      <a:srgbClr val="F7F7F7"/>
                    </a:solidFill>
                  </a:tcPr>
                </a:tc>
                <a:tc>
                  <a:txBody>
                    <a:bodyPr/>
                    <a:lstStyle/>
                    <a:p>
                      <a:pPr>
                        <a:lnSpc>
                          <a:spcPct val="100000"/>
                        </a:lnSpc>
                      </a:pPr>
                      <a:endParaRPr sz="1000">
                        <a:latin typeface="Times New Roman"/>
                        <a:cs typeface="Times New Roman"/>
                      </a:endParaRPr>
                    </a:p>
                  </a:txBody>
                  <a:tcPr marL="0" marR="0" marT="0" marB="0"/>
                </a:tc>
                <a:tc>
                  <a:txBody>
                    <a:bodyPr/>
                    <a:lstStyle/>
                    <a:p>
                      <a:pPr marR="227329" algn="r">
                        <a:lnSpc>
                          <a:spcPct val="100000"/>
                        </a:lnSpc>
                        <a:spcBef>
                          <a:spcPts val="160"/>
                        </a:spcBef>
                      </a:pPr>
                      <a:r>
                        <a:rPr sz="900" spc="-25">
                          <a:solidFill>
                            <a:srgbClr val="585858"/>
                          </a:solidFill>
                          <a:latin typeface="Arial"/>
                          <a:cs typeface="Arial"/>
                        </a:rPr>
                        <a:t>6%</a:t>
                      </a:r>
                      <a:endParaRPr sz="900">
                        <a:latin typeface="Arial"/>
                        <a:cs typeface="Arial"/>
                      </a:endParaRPr>
                    </a:p>
                  </a:txBody>
                  <a:tcPr marL="0" marR="0" marT="17929" marB="0"/>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7"/>
                  </a:ext>
                </a:extLst>
              </a:tr>
              <a:tr h="236444">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8"/>
                  </a:ext>
                </a:extLst>
              </a:tr>
              <a:tr h="176493">
                <a:tc>
                  <a:txBody>
                    <a:bodyPr/>
                    <a:lstStyle/>
                    <a:p>
                      <a:pPr marR="139065" algn="r">
                        <a:lnSpc>
                          <a:spcPct val="100000"/>
                        </a:lnSpc>
                        <a:spcBef>
                          <a:spcPts val="110"/>
                        </a:spcBef>
                      </a:pPr>
                      <a:r>
                        <a:rPr sz="900" spc="-10">
                          <a:solidFill>
                            <a:srgbClr val="585858"/>
                          </a:solidFill>
                          <a:latin typeface="Lucida Sans"/>
                          <a:cs typeface="Lucida Sans"/>
                        </a:rPr>
                        <a:t>Coworker</a:t>
                      </a:r>
                      <a:endParaRPr sz="900">
                        <a:latin typeface="Lucida Sans"/>
                        <a:cs typeface="Lucida Sans"/>
                      </a:endParaRPr>
                    </a:p>
                  </a:txBody>
                  <a:tcPr marL="0" marR="0" marT="12326"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marL="38100">
                        <a:lnSpc>
                          <a:spcPct val="100000"/>
                        </a:lnSpc>
                        <a:spcBef>
                          <a:spcPts val="150"/>
                        </a:spcBef>
                      </a:pPr>
                      <a:r>
                        <a:rPr sz="900" spc="-25">
                          <a:solidFill>
                            <a:srgbClr val="585858"/>
                          </a:solidFill>
                          <a:latin typeface="Arial"/>
                          <a:cs typeface="Arial"/>
                        </a:rPr>
                        <a:t>4%</a:t>
                      </a:r>
                      <a:endParaRPr sz="900">
                        <a:latin typeface="Arial"/>
                        <a:cs typeface="Arial"/>
                      </a:endParaRPr>
                    </a:p>
                  </a:txBody>
                  <a:tcPr marL="0" marR="0" marT="16809"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09"/>
                  </a:ext>
                </a:extLst>
              </a:tr>
              <a:tr h="236444">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0"/>
                  </a:ext>
                </a:extLst>
              </a:tr>
              <a:tr h="176493">
                <a:tc>
                  <a:txBody>
                    <a:bodyPr/>
                    <a:lstStyle/>
                    <a:p>
                      <a:pPr marR="139700" algn="r">
                        <a:lnSpc>
                          <a:spcPct val="100000"/>
                        </a:lnSpc>
                        <a:spcBef>
                          <a:spcPts val="95"/>
                        </a:spcBef>
                      </a:pPr>
                      <a:r>
                        <a:rPr sz="900" spc="-10">
                          <a:solidFill>
                            <a:srgbClr val="585858"/>
                          </a:solidFill>
                          <a:latin typeface="Lucida Sans"/>
                          <a:cs typeface="Lucida Sans"/>
                        </a:rPr>
                        <a:t>Unsure</a:t>
                      </a:r>
                      <a:endParaRPr sz="900">
                        <a:latin typeface="Lucida Sans"/>
                        <a:cs typeface="Lucida Sans"/>
                      </a:endParaRPr>
                    </a:p>
                  </a:txBody>
                  <a:tcPr marL="0" marR="0" marT="10646"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2D89B0"/>
                    </a:solidFill>
                  </a:tcPr>
                </a:tc>
                <a:tc>
                  <a:txBody>
                    <a:bodyPr/>
                    <a:lstStyle/>
                    <a:p>
                      <a:pPr marL="38100">
                        <a:lnSpc>
                          <a:spcPct val="100000"/>
                        </a:lnSpc>
                        <a:spcBef>
                          <a:spcPts val="135"/>
                        </a:spcBef>
                      </a:pPr>
                      <a:r>
                        <a:rPr sz="900" spc="-25">
                          <a:solidFill>
                            <a:srgbClr val="585858"/>
                          </a:solidFill>
                          <a:latin typeface="Arial"/>
                          <a:cs typeface="Arial"/>
                        </a:rPr>
                        <a:t>4%</a:t>
                      </a:r>
                      <a:endParaRPr sz="900">
                        <a:latin typeface="Arial"/>
                        <a:cs typeface="Arial"/>
                      </a:endParaRPr>
                    </a:p>
                  </a:txBody>
                  <a:tcPr marL="0" marR="0" marT="15128"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1"/>
                  </a:ext>
                </a:extLst>
              </a:tr>
              <a:tr h="391085">
                <a:tc>
                  <a:txBody>
                    <a:bodyPr/>
                    <a:lstStyle/>
                    <a:p>
                      <a:pPr>
                        <a:lnSpc>
                          <a:spcPct val="100000"/>
                        </a:lnSpc>
                        <a:spcBef>
                          <a:spcPts val="1045"/>
                        </a:spcBef>
                      </a:pPr>
                      <a:endParaRPr sz="900">
                        <a:latin typeface="Times New Roman"/>
                        <a:cs typeface="Times New Roman"/>
                      </a:endParaRPr>
                    </a:p>
                    <a:p>
                      <a:pPr marR="139065" algn="r">
                        <a:lnSpc>
                          <a:spcPts val="1195"/>
                        </a:lnSpc>
                      </a:pPr>
                      <a:r>
                        <a:rPr sz="900" spc="-30">
                          <a:solidFill>
                            <a:srgbClr val="585858"/>
                          </a:solidFill>
                          <a:latin typeface="Lucida Sans"/>
                          <a:cs typeface="Lucida Sans"/>
                        </a:rPr>
                        <a:t>Coach</a:t>
                      </a:r>
                      <a:r>
                        <a:rPr sz="900" spc="-50">
                          <a:solidFill>
                            <a:srgbClr val="585858"/>
                          </a:solidFill>
                          <a:latin typeface="Lucida Sans"/>
                          <a:cs typeface="Lucida Sans"/>
                        </a:rPr>
                        <a:t> </a:t>
                      </a:r>
                      <a:r>
                        <a:rPr sz="900" spc="-10">
                          <a:solidFill>
                            <a:srgbClr val="585858"/>
                          </a:solidFill>
                          <a:latin typeface="Lucida Sans"/>
                          <a:cs typeface="Lucida Sans"/>
                        </a:rPr>
                        <a:t>or</a:t>
                      </a:r>
                      <a:r>
                        <a:rPr sz="900" spc="-50">
                          <a:solidFill>
                            <a:srgbClr val="585858"/>
                          </a:solidFill>
                          <a:latin typeface="Lucida Sans"/>
                          <a:cs typeface="Lucida Sans"/>
                        </a:rPr>
                        <a:t> </a:t>
                      </a:r>
                      <a:r>
                        <a:rPr sz="900" spc="-10">
                          <a:solidFill>
                            <a:srgbClr val="585858"/>
                          </a:solidFill>
                          <a:latin typeface="Lucida Sans"/>
                          <a:cs typeface="Lucida Sans"/>
                        </a:rPr>
                        <a:t>trainer</a:t>
                      </a:r>
                      <a:endParaRPr sz="900">
                        <a:latin typeface="Lucida Sans"/>
                        <a:cs typeface="Lucida Sans"/>
                      </a:endParaRPr>
                    </a:p>
                  </a:txBody>
                  <a:tcPr marL="0" marR="0" marT="117101" marB="0">
                    <a:solidFill>
                      <a:srgbClr val="F7F7F7"/>
                    </a:solidFill>
                  </a:tcPr>
                </a:tc>
                <a:tc>
                  <a:txBody>
                    <a:bodyPr/>
                    <a:lstStyle/>
                    <a:p>
                      <a:pPr>
                        <a:lnSpc>
                          <a:spcPct val="100000"/>
                        </a:lnSpc>
                        <a:spcBef>
                          <a:spcPts val="1085"/>
                        </a:spcBef>
                      </a:pPr>
                      <a:endParaRPr sz="900">
                        <a:latin typeface="Times New Roman"/>
                        <a:cs typeface="Times New Roman"/>
                      </a:endParaRPr>
                    </a:p>
                    <a:p>
                      <a:pPr marL="33020">
                        <a:lnSpc>
                          <a:spcPts val="1155"/>
                        </a:lnSpc>
                      </a:pPr>
                      <a:r>
                        <a:rPr sz="900" spc="-25">
                          <a:solidFill>
                            <a:srgbClr val="585858"/>
                          </a:solidFill>
                          <a:latin typeface="Arial"/>
                          <a:cs typeface="Arial"/>
                        </a:rPr>
                        <a:t>0%</a:t>
                      </a:r>
                      <a:endParaRPr sz="900">
                        <a:latin typeface="Arial"/>
                        <a:cs typeface="Arial"/>
                      </a:endParaRPr>
                    </a:p>
                  </a:txBody>
                  <a:tcPr marL="0" marR="0" marT="121584"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tc>
                  <a:txBody>
                    <a:bodyPr/>
                    <a:lstStyle/>
                    <a:p>
                      <a:pPr>
                        <a:lnSpc>
                          <a:spcPct val="100000"/>
                        </a:lnSpc>
                      </a:pPr>
                      <a:endParaRPr sz="1000">
                        <a:latin typeface="Times New Roman"/>
                        <a:cs typeface="Times New Roman"/>
                      </a:endParaRPr>
                    </a:p>
                  </a:txBody>
                  <a:tcPr marL="0" marR="0" marT="0" marB="0">
                    <a:solidFill>
                      <a:srgbClr val="F7F7F7"/>
                    </a:solidFill>
                  </a:tcPr>
                </a:tc>
                <a:extLst>
                  <a:ext uri="{0D108BD9-81ED-4DB2-BD59-A6C34878D82A}">
                    <a16:rowId xmlns:a16="http://schemas.microsoft.com/office/drawing/2014/main" val="10012"/>
                  </a:ext>
                </a:extLst>
              </a:tr>
            </a:tbl>
          </a:graphicData>
        </a:graphic>
      </p:graphicFrame>
      <p:sp>
        <p:nvSpPr>
          <p:cNvPr id="20" name="object 20"/>
          <p:cNvSpPr txBox="1"/>
          <p:nvPr/>
        </p:nvSpPr>
        <p:spPr>
          <a:xfrm>
            <a:off x="787400" y="1006063"/>
            <a:ext cx="5330003" cy="1317122"/>
          </a:xfrm>
          <a:prstGeom prst="rect">
            <a:avLst/>
          </a:prstGeom>
        </p:spPr>
        <p:txBody>
          <a:bodyPr vert="horz" wrap="square" lIns="0" tIns="11206" rIns="0" bIns="0" rtlCol="0">
            <a:spAutoFit/>
          </a:bodyPr>
          <a:lstStyle/>
          <a:p>
            <a:pPr marL="11206">
              <a:spcBef>
                <a:spcPts val="88"/>
              </a:spcBef>
            </a:pPr>
            <a:r>
              <a:rPr sz="2400" spc="-101">
                <a:solidFill>
                  <a:srgbClr val="063D5E"/>
                </a:solidFill>
                <a:latin typeface="Arial Black"/>
                <a:cs typeface="Arial Black"/>
              </a:rPr>
              <a:t>Perpetrators</a:t>
            </a:r>
            <a:r>
              <a:rPr sz="2400" spc="-119">
                <a:solidFill>
                  <a:srgbClr val="063D5E"/>
                </a:solidFill>
                <a:latin typeface="Arial Black"/>
                <a:cs typeface="Arial Black"/>
              </a:rPr>
              <a:t> </a:t>
            </a:r>
            <a:r>
              <a:rPr sz="2400" spc="-71">
                <a:solidFill>
                  <a:srgbClr val="063D5E"/>
                </a:solidFill>
                <a:latin typeface="Arial Black"/>
                <a:cs typeface="Arial Black"/>
              </a:rPr>
              <a:t>of</a:t>
            </a:r>
            <a:r>
              <a:rPr sz="2400" spc="-115">
                <a:solidFill>
                  <a:srgbClr val="063D5E"/>
                </a:solidFill>
                <a:latin typeface="Arial Black"/>
                <a:cs typeface="Arial Black"/>
              </a:rPr>
              <a:t> </a:t>
            </a:r>
            <a:r>
              <a:rPr sz="2400" spc="-9">
                <a:solidFill>
                  <a:srgbClr val="063D5E"/>
                </a:solidFill>
                <a:latin typeface="Arial Black"/>
                <a:cs typeface="Arial Black"/>
              </a:rPr>
              <a:t>Stalking</a:t>
            </a:r>
            <a:endParaRPr sz="2400">
              <a:latin typeface="Arial Black"/>
              <a:cs typeface="Arial Black"/>
            </a:endParaRPr>
          </a:p>
          <a:p>
            <a:pPr marL="11206" marR="4483" algn="just">
              <a:lnSpc>
                <a:spcPct val="120800"/>
              </a:lnSpc>
              <a:spcBef>
                <a:spcPts val="1381"/>
              </a:spcBef>
            </a:pPr>
            <a:r>
              <a:rPr sz="1400" spc="-18">
                <a:solidFill>
                  <a:srgbClr val="242424"/>
                </a:solidFill>
                <a:latin typeface="Lucida Sans"/>
                <a:cs typeface="Lucida Sans"/>
              </a:rPr>
              <a:t>Students</a:t>
            </a:r>
            <a:r>
              <a:rPr sz="1400" spc="-66">
                <a:solidFill>
                  <a:srgbClr val="242424"/>
                </a:solidFill>
                <a:latin typeface="Lucida Sans"/>
                <a:cs typeface="Lucida Sans"/>
              </a:rPr>
              <a:t> </a:t>
            </a:r>
            <a:r>
              <a:rPr sz="1400" spc="-9">
                <a:solidFill>
                  <a:srgbClr val="242424"/>
                </a:solidFill>
                <a:latin typeface="Lucida Sans"/>
                <a:cs typeface="Lucida Sans"/>
              </a:rPr>
              <a:t>who</a:t>
            </a:r>
            <a:r>
              <a:rPr sz="1400" spc="-53">
                <a:solidFill>
                  <a:srgbClr val="242424"/>
                </a:solidFill>
                <a:latin typeface="Lucida Sans"/>
                <a:cs typeface="Lucida Sans"/>
              </a:rPr>
              <a:t> </a:t>
            </a:r>
            <a:r>
              <a:rPr sz="1400" spc="-22">
                <a:solidFill>
                  <a:srgbClr val="242424"/>
                </a:solidFill>
                <a:latin typeface="Lucida Sans"/>
                <a:cs typeface="Lucida Sans"/>
              </a:rPr>
              <a:t>experienced</a:t>
            </a:r>
            <a:r>
              <a:rPr sz="1400" spc="-49">
                <a:solidFill>
                  <a:srgbClr val="242424"/>
                </a:solidFill>
                <a:latin typeface="Lucida Sans"/>
                <a:cs typeface="Lucida Sans"/>
              </a:rPr>
              <a:t> </a:t>
            </a:r>
            <a:r>
              <a:rPr sz="1400" spc="-44">
                <a:solidFill>
                  <a:srgbClr val="242424"/>
                </a:solidFill>
                <a:latin typeface="Lucida Sans"/>
                <a:cs typeface="Lucida Sans"/>
              </a:rPr>
              <a:t>stalking</a:t>
            </a:r>
            <a:r>
              <a:rPr sz="1400" spc="-40">
                <a:solidFill>
                  <a:srgbClr val="242424"/>
                </a:solidFill>
                <a:latin typeface="Lucida Sans"/>
                <a:cs typeface="Lucida Sans"/>
              </a:rPr>
              <a:t> </a:t>
            </a:r>
            <a:r>
              <a:rPr sz="1400" spc="-44">
                <a:solidFill>
                  <a:srgbClr val="242424"/>
                </a:solidFill>
                <a:latin typeface="Lucida Sans"/>
                <a:cs typeface="Lucida Sans"/>
              </a:rPr>
              <a:t>in</a:t>
            </a:r>
            <a:r>
              <a:rPr sz="1400" spc="-35">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22">
                <a:solidFill>
                  <a:srgbClr val="242424"/>
                </a:solidFill>
                <a:latin typeface="Lucida Sans"/>
                <a:cs typeface="Lucida Sans"/>
              </a:rPr>
              <a:t>past</a:t>
            </a:r>
            <a:r>
              <a:rPr sz="1400" spc="-49">
                <a:solidFill>
                  <a:srgbClr val="242424"/>
                </a:solidFill>
                <a:latin typeface="Lucida Sans"/>
                <a:cs typeface="Lucida Sans"/>
              </a:rPr>
              <a:t> </a:t>
            </a:r>
            <a:r>
              <a:rPr sz="1400">
                <a:solidFill>
                  <a:srgbClr val="242424"/>
                </a:solidFill>
                <a:latin typeface="Lucida Sans"/>
                <a:cs typeface="Lucida Sans"/>
              </a:rPr>
              <a:t>year</a:t>
            </a:r>
            <a:r>
              <a:rPr sz="1400" spc="-49">
                <a:solidFill>
                  <a:srgbClr val="242424"/>
                </a:solidFill>
                <a:latin typeface="Lucida Sans"/>
                <a:cs typeface="Lucida Sans"/>
              </a:rPr>
              <a:t> </a:t>
            </a:r>
            <a:r>
              <a:rPr sz="1400" spc="-18">
                <a:solidFill>
                  <a:srgbClr val="242424"/>
                </a:solidFill>
                <a:latin typeface="Lucida Sans"/>
                <a:cs typeface="Lucida Sans"/>
              </a:rPr>
              <a:t>were </a:t>
            </a:r>
            <a:r>
              <a:rPr sz="1400" spc="-26">
                <a:solidFill>
                  <a:srgbClr val="242424"/>
                </a:solidFill>
                <a:latin typeface="Lucida Sans"/>
                <a:cs typeface="Lucida Sans"/>
              </a:rPr>
              <a:t>asked</a:t>
            </a:r>
            <a:r>
              <a:rPr sz="1400" spc="-44">
                <a:solidFill>
                  <a:srgbClr val="242424"/>
                </a:solidFill>
                <a:latin typeface="Lucida Sans"/>
                <a:cs typeface="Lucida Sans"/>
              </a:rPr>
              <a:t> </a:t>
            </a:r>
            <a:r>
              <a:rPr sz="1400" spc="-9">
                <a:solidFill>
                  <a:srgbClr val="242424"/>
                </a:solidFill>
                <a:latin typeface="Lucida Sans"/>
                <a:cs typeface="Lucida Sans"/>
              </a:rPr>
              <a:t>what</a:t>
            </a:r>
            <a:r>
              <a:rPr sz="1400" spc="-44">
                <a:solidFill>
                  <a:srgbClr val="242424"/>
                </a:solidFill>
                <a:latin typeface="Lucida Sans"/>
                <a:cs typeface="Lucida Sans"/>
              </a:rPr>
              <a:t> </a:t>
            </a:r>
            <a:r>
              <a:rPr sz="1400" spc="-18">
                <a:solidFill>
                  <a:srgbClr val="242424"/>
                </a:solidFill>
                <a:latin typeface="Lucida Sans"/>
                <a:cs typeface="Lucida Sans"/>
              </a:rPr>
              <a:t>their</a:t>
            </a:r>
            <a:r>
              <a:rPr sz="1400" spc="-44">
                <a:solidFill>
                  <a:srgbClr val="242424"/>
                </a:solidFill>
                <a:latin typeface="Lucida Sans"/>
                <a:cs typeface="Lucida Sans"/>
              </a:rPr>
              <a:t> </a:t>
            </a:r>
            <a:r>
              <a:rPr sz="1400" spc="-26">
                <a:solidFill>
                  <a:srgbClr val="242424"/>
                </a:solidFill>
                <a:latin typeface="Lucida Sans"/>
                <a:cs typeface="Lucida Sans"/>
              </a:rPr>
              <a:t>relationship</a:t>
            </a:r>
            <a:r>
              <a:rPr sz="1400" spc="-40">
                <a:solidFill>
                  <a:srgbClr val="242424"/>
                </a:solidFill>
                <a:latin typeface="Lucida Sans"/>
                <a:cs typeface="Lucida Sans"/>
              </a:rPr>
              <a:t> </a:t>
            </a:r>
            <a:r>
              <a:rPr sz="1400" spc="-18">
                <a:solidFill>
                  <a:srgbClr val="242424"/>
                </a:solidFill>
                <a:latin typeface="Lucida Sans"/>
                <a:cs typeface="Lucida Sans"/>
              </a:rPr>
              <a:t>was</a:t>
            </a:r>
            <a:r>
              <a:rPr sz="1400" spc="-44">
                <a:solidFill>
                  <a:srgbClr val="242424"/>
                </a:solidFill>
                <a:latin typeface="Lucida Sans"/>
                <a:cs typeface="Lucida Sans"/>
              </a:rPr>
              <a:t> </a:t>
            </a:r>
            <a:r>
              <a:rPr sz="1400" spc="-22">
                <a:solidFill>
                  <a:srgbClr val="242424"/>
                </a:solidFill>
                <a:latin typeface="Lucida Sans"/>
                <a:cs typeface="Lucida Sans"/>
              </a:rPr>
              <a:t>with</a:t>
            </a:r>
            <a:r>
              <a:rPr sz="1400" spc="-44">
                <a:solidFill>
                  <a:srgbClr val="242424"/>
                </a:solidFill>
                <a:latin typeface="Lucida Sans"/>
                <a:cs typeface="Lucida Sans"/>
              </a:rPr>
              <a:t> </a:t>
            </a:r>
            <a:r>
              <a:rPr sz="1400" spc="-9">
                <a:solidFill>
                  <a:srgbClr val="242424"/>
                </a:solidFill>
                <a:latin typeface="Lucida Sans"/>
                <a:cs typeface="Lucida Sans"/>
              </a:rPr>
              <a:t>the</a:t>
            </a:r>
            <a:r>
              <a:rPr sz="1400" spc="-40">
                <a:solidFill>
                  <a:srgbClr val="242424"/>
                </a:solidFill>
                <a:latin typeface="Lucida Sans"/>
                <a:cs typeface="Lucida Sans"/>
              </a:rPr>
              <a:t> </a:t>
            </a:r>
            <a:r>
              <a:rPr sz="1400" spc="-26">
                <a:solidFill>
                  <a:srgbClr val="242424"/>
                </a:solidFill>
                <a:latin typeface="Lucida Sans"/>
                <a:cs typeface="Lucida Sans"/>
              </a:rPr>
              <a:t>person(s)</a:t>
            </a:r>
            <a:r>
              <a:rPr sz="1400" spc="-44">
                <a:solidFill>
                  <a:srgbClr val="242424"/>
                </a:solidFill>
                <a:latin typeface="Lucida Sans"/>
                <a:cs typeface="Lucida Sans"/>
              </a:rPr>
              <a:t> </a:t>
            </a:r>
            <a:r>
              <a:rPr sz="1400" spc="-22">
                <a:solidFill>
                  <a:srgbClr val="242424"/>
                </a:solidFill>
                <a:latin typeface="Lucida Sans"/>
                <a:cs typeface="Lucida Sans"/>
              </a:rPr>
              <a:t>who </a:t>
            </a:r>
            <a:r>
              <a:rPr sz="1400" spc="-31">
                <a:solidFill>
                  <a:srgbClr val="242424"/>
                </a:solidFill>
                <a:latin typeface="Lucida Sans"/>
                <a:cs typeface="Lucida Sans"/>
              </a:rPr>
              <a:t>engaged</a:t>
            </a:r>
            <a:r>
              <a:rPr sz="1400" spc="-49">
                <a:solidFill>
                  <a:srgbClr val="242424"/>
                </a:solidFill>
                <a:latin typeface="Lucida Sans"/>
                <a:cs typeface="Lucida Sans"/>
              </a:rPr>
              <a:t> </a:t>
            </a:r>
            <a:r>
              <a:rPr sz="1400" spc="-35">
                <a:solidFill>
                  <a:srgbClr val="242424"/>
                </a:solidFill>
                <a:latin typeface="Lucida Sans"/>
                <a:cs typeface="Lucida Sans"/>
              </a:rPr>
              <a:t>in</a:t>
            </a:r>
            <a:r>
              <a:rPr sz="1400" spc="-49">
                <a:solidFill>
                  <a:srgbClr val="242424"/>
                </a:solidFill>
                <a:latin typeface="Lucida Sans"/>
                <a:cs typeface="Lucida Sans"/>
              </a:rPr>
              <a:t> </a:t>
            </a:r>
            <a:r>
              <a:rPr sz="1400" spc="-18">
                <a:solidFill>
                  <a:srgbClr val="242424"/>
                </a:solidFill>
                <a:latin typeface="Lucida Sans"/>
                <a:cs typeface="Lucida Sans"/>
              </a:rPr>
              <a:t>that</a:t>
            </a:r>
            <a:r>
              <a:rPr sz="1400" spc="-44">
                <a:solidFill>
                  <a:srgbClr val="242424"/>
                </a:solidFill>
                <a:latin typeface="Lucida Sans"/>
                <a:cs typeface="Lucida Sans"/>
              </a:rPr>
              <a:t> </a:t>
            </a:r>
            <a:r>
              <a:rPr sz="1400" spc="-9">
                <a:solidFill>
                  <a:srgbClr val="242424"/>
                </a:solidFill>
                <a:latin typeface="Lucida Sans"/>
                <a:cs typeface="Lucida Sans"/>
              </a:rPr>
              <a:t>behavior.</a:t>
            </a:r>
            <a:endParaRPr sz="1400">
              <a:latin typeface="Lucida Sans"/>
              <a:cs typeface="Lucida Sans"/>
            </a:endParaRPr>
          </a:p>
        </p:txBody>
      </p:sp>
      <p:sp>
        <p:nvSpPr>
          <p:cNvPr id="21" name="object 21"/>
          <p:cNvSpPr txBox="1"/>
          <p:nvPr/>
        </p:nvSpPr>
        <p:spPr>
          <a:xfrm>
            <a:off x="801782" y="2577455"/>
            <a:ext cx="5294218" cy="768254"/>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40">
                <a:solidFill>
                  <a:srgbClr val="242424"/>
                </a:solidFill>
                <a:latin typeface="Lucida Sans"/>
                <a:cs typeface="Lucida Sans"/>
              </a:rPr>
              <a:t> </a:t>
            </a:r>
            <a:r>
              <a:rPr sz="1400" spc="-26">
                <a:solidFill>
                  <a:srgbClr val="242424"/>
                </a:solidFill>
                <a:latin typeface="Lucida Sans"/>
                <a:cs typeface="Lucida Sans"/>
              </a:rPr>
              <a:t>indicated</a:t>
            </a:r>
            <a:r>
              <a:rPr sz="1400" spc="-35">
                <a:solidFill>
                  <a:srgbClr val="242424"/>
                </a:solidFill>
                <a:latin typeface="Lucida Sans"/>
                <a:cs typeface="Lucida Sans"/>
              </a:rPr>
              <a:t> </a:t>
            </a:r>
            <a:r>
              <a:rPr sz="1400" spc="-18">
                <a:solidFill>
                  <a:srgbClr val="242424"/>
                </a:solidFill>
                <a:latin typeface="Lucida Sans"/>
                <a:cs typeface="Lucida Sans"/>
              </a:rPr>
              <a:t>that</a:t>
            </a:r>
            <a:r>
              <a:rPr sz="1400" spc="-35">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perpetrator</a:t>
            </a:r>
            <a:r>
              <a:rPr sz="1400" spc="-53">
                <a:solidFill>
                  <a:srgbClr val="242424"/>
                </a:solidFill>
                <a:latin typeface="Lucida Sans"/>
                <a:cs typeface="Lucida Sans"/>
              </a:rPr>
              <a:t> </a:t>
            </a:r>
            <a:r>
              <a:rPr sz="1400" spc="-18">
                <a:solidFill>
                  <a:srgbClr val="242424"/>
                </a:solidFill>
                <a:latin typeface="Lucida Sans"/>
                <a:cs typeface="Lucida Sans"/>
              </a:rPr>
              <a:t>was</a:t>
            </a:r>
            <a:r>
              <a:rPr sz="1400" spc="-57">
                <a:solidFill>
                  <a:srgbClr val="242424"/>
                </a:solidFill>
                <a:latin typeface="Lucida Sans"/>
                <a:cs typeface="Lucida Sans"/>
              </a:rPr>
              <a:t> </a:t>
            </a:r>
            <a:r>
              <a:rPr sz="1400" spc="-9">
                <a:solidFill>
                  <a:srgbClr val="242424"/>
                </a:solidFill>
                <a:latin typeface="Lucida Sans"/>
                <a:cs typeface="Lucida Sans"/>
              </a:rPr>
              <a:t>another</a:t>
            </a:r>
            <a:r>
              <a:rPr sz="1400" spc="-49">
                <a:solidFill>
                  <a:srgbClr val="242424"/>
                </a:solidFill>
                <a:latin typeface="Lucida Sans"/>
                <a:cs typeface="Lucida Sans"/>
              </a:rPr>
              <a:t> </a:t>
            </a:r>
            <a:r>
              <a:rPr sz="1400" spc="-22">
                <a:solidFill>
                  <a:srgbClr val="242424"/>
                </a:solidFill>
                <a:latin typeface="Lucida Sans"/>
                <a:cs typeface="Lucida Sans"/>
              </a:rPr>
              <a:t>student</a:t>
            </a:r>
            <a:r>
              <a:rPr sz="1400" spc="-62">
                <a:solidFill>
                  <a:srgbClr val="242424"/>
                </a:solidFill>
                <a:latin typeface="Lucida Sans"/>
                <a:cs typeface="Lucida Sans"/>
              </a:rPr>
              <a:t> </a:t>
            </a:r>
            <a:r>
              <a:rPr sz="1400" spc="-26">
                <a:solidFill>
                  <a:srgbClr val="242424"/>
                </a:solidFill>
                <a:latin typeface="Lucida Sans"/>
                <a:cs typeface="Lucida Sans"/>
              </a:rPr>
              <a:t>(22%),</a:t>
            </a:r>
            <a:r>
              <a:rPr sz="1400" spc="-49">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18">
                <a:solidFill>
                  <a:srgbClr val="242424"/>
                </a:solidFill>
                <a:latin typeface="Lucida Sans"/>
                <a:cs typeface="Lucida Sans"/>
              </a:rPr>
              <a:t>current</a:t>
            </a:r>
            <a:r>
              <a:rPr sz="1400" spc="-53">
                <a:solidFill>
                  <a:srgbClr val="242424"/>
                </a:solidFill>
                <a:latin typeface="Lucida Sans"/>
                <a:cs typeface="Lucida Sans"/>
              </a:rPr>
              <a:t> </a:t>
            </a:r>
            <a:r>
              <a:rPr sz="1400">
                <a:solidFill>
                  <a:srgbClr val="242424"/>
                </a:solidFill>
                <a:latin typeface="Lucida Sans"/>
                <a:cs typeface="Lucida Sans"/>
              </a:rPr>
              <a:t>or</a:t>
            </a:r>
            <a:r>
              <a:rPr sz="1400" spc="-49">
                <a:solidFill>
                  <a:srgbClr val="242424"/>
                </a:solidFill>
                <a:latin typeface="Lucida Sans"/>
                <a:cs typeface="Lucida Sans"/>
              </a:rPr>
              <a:t> </a:t>
            </a:r>
            <a:r>
              <a:rPr sz="1400" spc="-9">
                <a:solidFill>
                  <a:srgbClr val="242424"/>
                </a:solidFill>
                <a:latin typeface="Lucida Sans"/>
                <a:cs typeface="Lucida Sans"/>
              </a:rPr>
              <a:t>former partner</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26">
                <a:solidFill>
                  <a:srgbClr val="242424"/>
                </a:solidFill>
                <a:latin typeface="Lucida Sans"/>
                <a:cs typeface="Lucida Sans"/>
              </a:rPr>
              <a:t>spouse</a:t>
            </a:r>
            <a:r>
              <a:rPr sz="1400" spc="-62">
                <a:solidFill>
                  <a:srgbClr val="242424"/>
                </a:solidFill>
                <a:latin typeface="Lucida Sans"/>
                <a:cs typeface="Lucida Sans"/>
              </a:rPr>
              <a:t> </a:t>
            </a:r>
            <a:r>
              <a:rPr sz="1400" spc="-9">
                <a:solidFill>
                  <a:srgbClr val="242424"/>
                </a:solidFill>
                <a:latin typeface="Lucida Sans"/>
                <a:cs typeface="Lucida Sans"/>
              </a:rPr>
              <a:t>(20%)</a:t>
            </a:r>
            <a:r>
              <a:rPr sz="1400" spc="-53">
                <a:solidFill>
                  <a:srgbClr val="242424"/>
                </a:solidFill>
                <a:latin typeface="Lucida Sans"/>
                <a:cs typeface="Lucida Sans"/>
              </a:rPr>
              <a:t> </a:t>
            </a:r>
            <a:r>
              <a:rPr sz="1400" spc="-9">
                <a:solidFill>
                  <a:srgbClr val="242424"/>
                </a:solidFill>
                <a:latin typeface="Lucida Sans"/>
                <a:cs typeface="Lucida Sans"/>
              </a:rPr>
              <a:t>and</a:t>
            </a:r>
            <a:r>
              <a:rPr sz="1400" spc="-53">
                <a:solidFill>
                  <a:srgbClr val="242424"/>
                </a:solidFill>
                <a:latin typeface="Lucida Sans"/>
                <a:cs typeface="Lucida Sans"/>
              </a:rPr>
              <a:t> </a:t>
            </a:r>
            <a:r>
              <a:rPr sz="1400">
                <a:solidFill>
                  <a:srgbClr val="242424"/>
                </a:solidFill>
                <a:latin typeface="Lucida Sans"/>
                <a:cs typeface="Lucida Sans"/>
              </a:rPr>
              <a:t>a</a:t>
            </a:r>
            <a:r>
              <a:rPr sz="1400" spc="-57">
                <a:solidFill>
                  <a:srgbClr val="242424"/>
                </a:solidFill>
                <a:latin typeface="Lucida Sans"/>
                <a:cs typeface="Lucida Sans"/>
              </a:rPr>
              <a:t> </a:t>
            </a:r>
            <a:r>
              <a:rPr sz="1400" spc="-26">
                <a:solidFill>
                  <a:srgbClr val="242424"/>
                </a:solidFill>
                <a:latin typeface="Lucida Sans"/>
                <a:cs typeface="Lucida Sans"/>
              </a:rPr>
              <a:t>stranger</a:t>
            </a:r>
            <a:r>
              <a:rPr sz="1400" spc="-57">
                <a:solidFill>
                  <a:srgbClr val="242424"/>
                </a:solidFill>
                <a:latin typeface="Lucida Sans"/>
                <a:cs typeface="Lucida Sans"/>
              </a:rPr>
              <a:t> </a:t>
            </a:r>
            <a:r>
              <a:rPr sz="1400" spc="-9">
                <a:solidFill>
                  <a:srgbClr val="242424"/>
                </a:solidFill>
                <a:latin typeface="Lucida Sans"/>
                <a:cs typeface="Lucida Sans"/>
              </a:rPr>
              <a:t>(18%).</a:t>
            </a:r>
            <a:endParaRPr sz="1400">
              <a:latin typeface="Lucida Sans"/>
              <a:cs typeface="Lucida Sans"/>
            </a:endParaRPr>
          </a:p>
        </p:txBody>
      </p:sp>
      <p:sp>
        <p:nvSpPr>
          <p:cNvPr id="22" name="object 22"/>
          <p:cNvSpPr txBox="1"/>
          <p:nvPr/>
        </p:nvSpPr>
        <p:spPr>
          <a:xfrm>
            <a:off x="787400" y="499592"/>
            <a:ext cx="1884829" cy="201367"/>
          </a:xfrm>
          <a:prstGeom prst="rect">
            <a:avLst/>
          </a:prstGeom>
        </p:spPr>
        <p:txBody>
          <a:bodyPr vert="horz" wrap="square" lIns="0" tIns="11206" rIns="0" bIns="0" rtlCol="0">
            <a:spAutoFit/>
          </a:bodyPr>
          <a:lstStyle/>
          <a:p>
            <a:pPr marL="11206">
              <a:spcBef>
                <a:spcPts val="88"/>
              </a:spcBef>
            </a:pPr>
            <a:r>
              <a:rPr sz="1235" spc="-146">
                <a:solidFill>
                  <a:srgbClr val="B6B6B6"/>
                </a:solidFill>
                <a:latin typeface="Arial Black"/>
                <a:cs typeface="Arial Black"/>
              </a:rPr>
              <a:t>STALKING</a:t>
            </a:r>
            <a:r>
              <a:rPr sz="1235" spc="-66">
                <a:solidFill>
                  <a:srgbClr val="B6B6B6"/>
                </a:solidFill>
                <a:latin typeface="Arial Black"/>
                <a:cs typeface="Arial Black"/>
              </a:rPr>
              <a:t> </a:t>
            </a:r>
            <a:r>
              <a:rPr sz="1235" spc="331">
                <a:solidFill>
                  <a:srgbClr val="B6B6B6"/>
                </a:solidFill>
                <a:latin typeface="Arial Black"/>
                <a:cs typeface="Arial Black"/>
              </a:rPr>
              <a:t>|</a:t>
            </a:r>
            <a:r>
              <a:rPr sz="1235" spc="-66">
                <a:solidFill>
                  <a:srgbClr val="B6B6B6"/>
                </a:solidFill>
                <a:latin typeface="Arial Black"/>
                <a:cs typeface="Arial Black"/>
              </a:rPr>
              <a:t> </a:t>
            </a:r>
            <a:r>
              <a:rPr sz="1235" spc="-9">
                <a:solidFill>
                  <a:srgbClr val="B6B6B6"/>
                </a:solidFill>
                <a:latin typeface="Lucida Sans"/>
                <a:cs typeface="Lucida Sans"/>
              </a:rPr>
              <a:t>Perpetration</a:t>
            </a:r>
            <a:endParaRPr sz="1235">
              <a:latin typeface="Lucida Sans"/>
              <a:cs typeface="Lucida Sans"/>
            </a:endParaRPr>
          </a:p>
        </p:txBody>
      </p:sp>
      <p:sp>
        <p:nvSpPr>
          <p:cNvPr id="23" name="object 23"/>
          <p:cNvSpPr/>
          <p:nvPr/>
        </p:nvSpPr>
        <p:spPr>
          <a:xfrm>
            <a:off x="1" y="6602952"/>
            <a:ext cx="12192000" cy="264466"/>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24" name="object 24"/>
          <p:cNvSpPr txBox="1"/>
          <p:nvPr/>
        </p:nvSpPr>
        <p:spPr>
          <a:xfrm>
            <a:off x="7089962" y="5557782"/>
            <a:ext cx="2814918" cy="458233"/>
          </a:xfrm>
          <a:prstGeom prst="rect">
            <a:avLst/>
          </a:prstGeom>
        </p:spPr>
        <p:txBody>
          <a:bodyPr vert="horz" wrap="square" lIns="0" tIns="11206" rIns="0" bIns="0" rtlCol="0">
            <a:spAutoFit/>
          </a:bodyPr>
          <a:lstStyle/>
          <a:p>
            <a:pPr marL="11206" marR="4483">
              <a:lnSpc>
                <a:spcPct val="112500"/>
              </a:lnSpc>
              <a:spcBef>
                <a:spcPts val="88"/>
              </a:spcBef>
            </a:pPr>
            <a:r>
              <a:rPr sz="882">
                <a:solidFill>
                  <a:srgbClr val="6C6C6C"/>
                </a:solidFill>
                <a:latin typeface="Lucida Sans"/>
                <a:cs typeface="Lucida Sans"/>
              </a:rPr>
              <a:t>*Other</a:t>
            </a:r>
            <a:r>
              <a:rPr sz="882" spc="-26">
                <a:solidFill>
                  <a:srgbClr val="6C6C6C"/>
                </a:solidFill>
                <a:latin typeface="Lucida Sans"/>
                <a:cs typeface="Lucida Sans"/>
              </a:rPr>
              <a:t> </a:t>
            </a:r>
            <a:r>
              <a:rPr sz="882" spc="-31">
                <a:solidFill>
                  <a:srgbClr val="6C6C6C"/>
                </a:solidFill>
                <a:latin typeface="Lucida Sans"/>
                <a:cs typeface="Lucida Sans"/>
              </a:rPr>
              <a:t>includes</a:t>
            </a:r>
            <a:r>
              <a:rPr sz="882" spc="-26">
                <a:solidFill>
                  <a:srgbClr val="6C6C6C"/>
                </a:solidFill>
                <a:latin typeface="Lucida Sans"/>
                <a:cs typeface="Lucida Sans"/>
              </a:rPr>
              <a:t> boss</a:t>
            </a:r>
            <a:r>
              <a:rPr sz="882" spc="-22">
                <a:solidFill>
                  <a:srgbClr val="6C6C6C"/>
                </a:solidFill>
                <a:latin typeface="Lucida Sans"/>
                <a:cs typeface="Lucida Sans"/>
              </a:rPr>
              <a:t> </a:t>
            </a:r>
            <a:r>
              <a:rPr sz="882" spc="-9">
                <a:solidFill>
                  <a:srgbClr val="6C6C6C"/>
                </a:solidFill>
                <a:latin typeface="Lucida Sans"/>
                <a:cs typeface="Lucida Sans"/>
              </a:rPr>
              <a:t>or</a:t>
            </a:r>
            <a:r>
              <a:rPr sz="882" spc="-26">
                <a:solidFill>
                  <a:srgbClr val="6C6C6C"/>
                </a:solidFill>
                <a:latin typeface="Lucida Sans"/>
                <a:cs typeface="Lucida Sans"/>
              </a:rPr>
              <a:t> </a:t>
            </a:r>
            <a:r>
              <a:rPr sz="882" spc="-31">
                <a:solidFill>
                  <a:srgbClr val="6C6C6C"/>
                </a:solidFill>
                <a:latin typeface="Lucida Sans"/>
                <a:cs typeface="Lucida Sans"/>
              </a:rPr>
              <a:t>supervisor,</a:t>
            </a:r>
            <a:r>
              <a:rPr sz="882" spc="-22">
                <a:solidFill>
                  <a:srgbClr val="6C6C6C"/>
                </a:solidFill>
                <a:latin typeface="Lucida Sans"/>
                <a:cs typeface="Lucida Sans"/>
              </a:rPr>
              <a:t> </a:t>
            </a:r>
            <a:r>
              <a:rPr sz="882" spc="-18">
                <a:solidFill>
                  <a:srgbClr val="6C6C6C"/>
                </a:solidFill>
                <a:latin typeface="Lucida Sans"/>
                <a:cs typeface="Lucida Sans"/>
              </a:rPr>
              <a:t>other</a:t>
            </a:r>
            <a:r>
              <a:rPr sz="882" spc="-26">
                <a:solidFill>
                  <a:srgbClr val="6C6C6C"/>
                </a:solidFill>
                <a:latin typeface="Lucida Sans"/>
                <a:cs typeface="Lucida Sans"/>
              </a:rPr>
              <a:t> </a:t>
            </a:r>
            <a:r>
              <a:rPr sz="882" spc="-9">
                <a:solidFill>
                  <a:srgbClr val="6C6C6C"/>
                </a:solidFill>
                <a:latin typeface="Lucida Sans"/>
                <a:cs typeface="Lucida Sans"/>
              </a:rPr>
              <a:t>employee, </a:t>
            </a:r>
            <a:r>
              <a:rPr sz="882" spc="-31">
                <a:solidFill>
                  <a:srgbClr val="6C6C6C"/>
                </a:solidFill>
                <a:latin typeface="Lucida Sans"/>
                <a:cs typeface="Lucida Sans"/>
              </a:rPr>
              <a:t>profession,</a:t>
            </a:r>
            <a:r>
              <a:rPr sz="882" spc="-35">
                <a:solidFill>
                  <a:srgbClr val="6C6C6C"/>
                </a:solidFill>
                <a:latin typeface="Lucida Sans"/>
                <a:cs typeface="Lucida Sans"/>
              </a:rPr>
              <a:t> </a:t>
            </a:r>
            <a:r>
              <a:rPr sz="882" spc="-9">
                <a:solidFill>
                  <a:srgbClr val="6C6C6C"/>
                </a:solidFill>
                <a:latin typeface="Lucida Sans"/>
                <a:cs typeface="Lucida Sans"/>
              </a:rPr>
              <a:t>and</a:t>
            </a:r>
            <a:r>
              <a:rPr sz="882" spc="-35">
                <a:solidFill>
                  <a:srgbClr val="6C6C6C"/>
                </a:solidFill>
                <a:latin typeface="Lucida Sans"/>
                <a:cs typeface="Lucida Sans"/>
              </a:rPr>
              <a:t> </a:t>
            </a:r>
            <a:r>
              <a:rPr sz="882" spc="-66">
                <a:solidFill>
                  <a:srgbClr val="6C6C6C"/>
                </a:solidFill>
                <a:latin typeface="Lucida Sans"/>
                <a:cs typeface="Lucida Sans"/>
              </a:rPr>
              <a:t>TA</a:t>
            </a:r>
            <a:r>
              <a:rPr sz="882" spc="-35">
                <a:solidFill>
                  <a:srgbClr val="6C6C6C"/>
                </a:solidFill>
                <a:latin typeface="Lucida Sans"/>
                <a:cs typeface="Lucida Sans"/>
              </a:rPr>
              <a:t> </a:t>
            </a:r>
            <a:r>
              <a:rPr sz="882" spc="-9">
                <a:solidFill>
                  <a:srgbClr val="6C6C6C"/>
                </a:solidFill>
                <a:latin typeface="Lucida Sans"/>
                <a:cs typeface="Lucida Sans"/>
              </a:rPr>
              <a:t>or</a:t>
            </a:r>
            <a:r>
              <a:rPr sz="882" spc="-35">
                <a:solidFill>
                  <a:srgbClr val="6C6C6C"/>
                </a:solidFill>
                <a:latin typeface="Lucida Sans"/>
                <a:cs typeface="Lucida Sans"/>
              </a:rPr>
              <a:t> </a:t>
            </a:r>
            <a:r>
              <a:rPr sz="882" spc="-49">
                <a:solidFill>
                  <a:srgbClr val="6C6C6C"/>
                </a:solidFill>
                <a:latin typeface="Lucida Sans"/>
                <a:cs typeface="Lucida Sans"/>
              </a:rPr>
              <a:t>RA.</a:t>
            </a:r>
            <a:r>
              <a:rPr sz="882" spc="-35">
                <a:solidFill>
                  <a:srgbClr val="6C6C6C"/>
                </a:solidFill>
                <a:latin typeface="Lucida Sans"/>
                <a:cs typeface="Lucida Sans"/>
              </a:rPr>
              <a:t> The </a:t>
            </a:r>
            <a:r>
              <a:rPr sz="882" spc="-22">
                <a:solidFill>
                  <a:srgbClr val="6C6C6C"/>
                </a:solidFill>
                <a:latin typeface="Lucida Sans"/>
                <a:cs typeface="Lucida Sans"/>
              </a:rPr>
              <a:t>response</a:t>
            </a:r>
            <a:r>
              <a:rPr sz="882" spc="-31">
                <a:solidFill>
                  <a:srgbClr val="6C6C6C"/>
                </a:solidFill>
                <a:latin typeface="Lucida Sans"/>
                <a:cs typeface="Lucida Sans"/>
              </a:rPr>
              <a:t> </a:t>
            </a:r>
            <a:r>
              <a:rPr sz="882" spc="-18">
                <a:solidFill>
                  <a:srgbClr val="6C6C6C"/>
                </a:solidFill>
                <a:latin typeface="Lucida Sans"/>
                <a:cs typeface="Lucida Sans"/>
              </a:rPr>
              <a:t>rates</a:t>
            </a:r>
            <a:r>
              <a:rPr sz="882" spc="-35">
                <a:solidFill>
                  <a:srgbClr val="6C6C6C"/>
                </a:solidFill>
                <a:latin typeface="Lucida Sans"/>
                <a:cs typeface="Lucida Sans"/>
              </a:rPr>
              <a:t> </a:t>
            </a:r>
            <a:r>
              <a:rPr sz="882" spc="-18">
                <a:solidFill>
                  <a:srgbClr val="6C6C6C"/>
                </a:solidFill>
                <a:latin typeface="Lucida Sans"/>
                <a:cs typeface="Lucida Sans"/>
              </a:rPr>
              <a:t>of</a:t>
            </a:r>
            <a:r>
              <a:rPr sz="882" spc="-35">
                <a:solidFill>
                  <a:srgbClr val="6C6C6C"/>
                </a:solidFill>
                <a:latin typeface="Lucida Sans"/>
                <a:cs typeface="Lucida Sans"/>
              </a:rPr>
              <a:t> </a:t>
            </a:r>
            <a:r>
              <a:rPr sz="882" spc="-18">
                <a:solidFill>
                  <a:srgbClr val="6C6C6C"/>
                </a:solidFill>
                <a:latin typeface="Lucida Sans"/>
                <a:cs typeface="Lucida Sans"/>
              </a:rPr>
              <a:t>these </a:t>
            </a:r>
            <a:r>
              <a:rPr sz="882" spc="-26">
                <a:solidFill>
                  <a:srgbClr val="6C6C6C"/>
                </a:solidFill>
                <a:latin typeface="Lucida Sans"/>
                <a:cs typeface="Lucida Sans"/>
              </a:rPr>
              <a:t>options</a:t>
            </a:r>
            <a:r>
              <a:rPr sz="882" spc="-35">
                <a:solidFill>
                  <a:srgbClr val="6C6C6C"/>
                </a:solidFill>
                <a:latin typeface="Lucida Sans"/>
                <a:cs typeface="Lucida Sans"/>
              </a:rPr>
              <a:t> </a:t>
            </a:r>
            <a:r>
              <a:rPr sz="882" spc="-9">
                <a:solidFill>
                  <a:srgbClr val="6C6C6C"/>
                </a:solidFill>
                <a:latin typeface="Lucida Sans"/>
                <a:cs typeface="Lucida Sans"/>
              </a:rPr>
              <a:t>were</a:t>
            </a:r>
            <a:r>
              <a:rPr sz="882" spc="-35">
                <a:solidFill>
                  <a:srgbClr val="6C6C6C"/>
                </a:solidFill>
                <a:latin typeface="Lucida Sans"/>
                <a:cs typeface="Lucida Sans"/>
              </a:rPr>
              <a:t> </a:t>
            </a:r>
            <a:r>
              <a:rPr sz="882" spc="-18">
                <a:solidFill>
                  <a:srgbClr val="6C6C6C"/>
                </a:solidFill>
                <a:latin typeface="Lucida Sans"/>
                <a:cs typeface="Lucida Sans"/>
              </a:rPr>
              <a:t>too</a:t>
            </a:r>
            <a:r>
              <a:rPr sz="882" spc="-35">
                <a:solidFill>
                  <a:srgbClr val="6C6C6C"/>
                </a:solidFill>
                <a:latin typeface="Lucida Sans"/>
                <a:cs typeface="Lucida Sans"/>
              </a:rPr>
              <a:t> </a:t>
            </a:r>
            <a:r>
              <a:rPr sz="882" spc="-26">
                <a:solidFill>
                  <a:srgbClr val="6C6C6C"/>
                </a:solidFill>
                <a:latin typeface="Lucida Sans"/>
                <a:cs typeface="Lucida Sans"/>
              </a:rPr>
              <a:t>small</a:t>
            </a:r>
            <a:r>
              <a:rPr sz="882" spc="-31">
                <a:solidFill>
                  <a:srgbClr val="6C6C6C"/>
                </a:solidFill>
                <a:latin typeface="Lucida Sans"/>
                <a:cs typeface="Lucida Sans"/>
              </a:rPr>
              <a:t> </a:t>
            </a:r>
            <a:r>
              <a:rPr sz="882" spc="-18">
                <a:solidFill>
                  <a:srgbClr val="6C6C6C"/>
                </a:solidFill>
                <a:latin typeface="Lucida Sans"/>
                <a:cs typeface="Lucida Sans"/>
              </a:rPr>
              <a:t>to</a:t>
            </a:r>
            <a:r>
              <a:rPr sz="882" spc="-35">
                <a:solidFill>
                  <a:srgbClr val="6C6C6C"/>
                </a:solidFill>
                <a:latin typeface="Lucida Sans"/>
                <a:cs typeface="Lucida Sans"/>
              </a:rPr>
              <a:t> </a:t>
            </a:r>
            <a:r>
              <a:rPr sz="882" spc="-18">
                <a:solidFill>
                  <a:srgbClr val="6C6C6C"/>
                </a:solidFill>
                <a:latin typeface="Lucida Sans"/>
                <a:cs typeface="Lucida Sans"/>
              </a:rPr>
              <a:t>report</a:t>
            </a:r>
            <a:r>
              <a:rPr sz="882" spc="-35">
                <a:solidFill>
                  <a:srgbClr val="6C6C6C"/>
                </a:solidFill>
                <a:latin typeface="Lucida Sans"/>
                <a:cs typeface="Lucida Sans"/>
              </a:rPr>
              <a:t> </a:t>
            </a:r>
            <a:r>
              <a:rPr sz="882" spc="-9">
                <a:solidFill>
                  <a:srgbClr val="6C6C6C"/>
                </a:solidFill>
                <a:latin typeface="Lucida Sans"/>
                <a:cs typeface="Lucida Sans"/>
              </a:rPr>
              <a:t>separately.</a:t>
            </a:r>
            <a:endParaRPr sz="882">
              <a:latin typeface="Lucida Sans"/>
              <a:cs typeface="Lucida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415912"/>
            <a:ext cx="12191999" cy="5469841"/>
            <a:chOff x="-1879600" y="1604701"/>
            <a:chExt cx="13817598" cy="6199153"/>
          </a:xfrm>
        </p:grpSpPr>
        <p:sp>
          <p:nvSpPr>
            <p:cNvPr id="3" name="object 3"/>
            <p:cNvSpPr/>
            <p:nvPr/>
          </p:nvSpPr>
          <p:spPr>
            <a:xfrm>
              <a:off x="-1879600" y="7483347"/>
              <a:ext cx="13817598" cy="32050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4" name="object 4"/>
            <p:cNvSpPr/>
            <p:nvPr/>
          </p:nvSpPr>
          <p:spPr>
            <a:xfrm>
              <a:off x="7285291" y="1604701"/>
              <a:ext cx="0" cy="4772660"/>
            </a:xfrm>
            <a:custGeom>
              <a:avLst/>
              <a:gdLst/>
              <a:ahLst/>
              <a:cxnLst/>
              <a:rect l="l" t="t" r="r" b="b"/>
              <a:pathLst>
                <a:path h="4772660">
                  <a:moveTo>
                    <a:pt x="0" y="0"/>
                  </a:moveTo>
                  <a:lnTo>
                    <a:pt x="0" y="4772586"/>
                  </a:lnTo>
                </a:path>
              </a:pathLst>
            </a:custGeom>
            <a:ln w="9525">
              <a:solidFill>
                <a:srgbClr val="8A8A8A"/>
              </a:solidFill>
            </a:ln>
          </p:spPr>
          <p:txBody>
            <a:bodyPr wrap="square" lIns="0" tIns="0" rIns="0" bIns="0" rtlCol="0"/>
            <a:lstStyle/>
            <a:p>
              <a:endParaRPr sz="1588"/>
            </a:p>
          </p:txBody>
        </p:sp>
        <p:sp>
          <p:nvSpPr>
            <p:cNvPr id="5" name="object 5"/>
            <p:cNvSpPr/>
            <p:nvPr/>
          </p:nvSpPr>
          <p:spPr>
            <a:xfrm>
              <a:off x="7290041" y="1811476"/>
              <a:ext cx="1771650" cy="4351655"/>
            </a:xfrm>
            <a:custGeom>
              <a:avLst/>
              <a:gdLst/>
              <a:ahLst/>
              <a:cxnLst/>
              <a:rect l="l" t="t" r="r" b="b"/>
              <a:pathLst>
                <a:path w="1771650" h="4351655">
                  <a:moveTo>
                    <a:pt x="38100" y="3579431"/>
                  </a:moveTo>
                  <a:lnTo>
                    <a:pt x="0" y="3579431"/>
                  </a:lnTo>
                  <a:lnTo>
                    <a:pt x="0" y="4351045"/>
                  </a:lnTo>
                  <a:lnTo>
                    <a:pt x="38100" y="4351045"/>
                  </a:lnTo>
                  <a:lnTo>
                    <a:pt x="38100" y="3579431"/>
                  </a:lnTo>
                  <a:close/>
                </a:path>
                <a:path w="1771650" h="4351655">
                  <a:moveTo>
                    <a:pt x="104775" y="2386292"/>
                  </a:moveTo>
                  <a:lnTo>
                    <a:pt x="0" y="2386292"/>
                  </a:lnTo>
                  <a:lnTo>
                    <a:pt x="0" y="3157905"/>
                  </a:lnTo>
                  <a:lnTo>
                    <a:pt x="104775" y="3157905"/>
                  </a:lnTo>
                  <a:lnTo>
                    <a:pt x="104775" y="2386292"/>
                  </a:lnTo>
                  <a:close/>
                </a:path>
                <a:path w="1771650" h="4351655">
                  <a:moveTo>
                    <a:pt x="247650" y="1193139"/>
                  </a:moveTo>
                  <a:lnTo>
                    <a:pt x="0" y="1193139"/>
                  </a:lnTo>
                  <a:lnTo>
                    <a:pt x="0" y="1964753"/>
                  </a:lnTo>
                  <a:lnTo>
                    <a:pt x="247650" y="1964753"/>
                  </a:lnTo>
                  <a:lnTo>
                    <a:pt x="247650" y="1193139"/>
                  </a:lnTo>
                  <a:close/>
                </a:path>
                <a:path w="1771650" h="4351655">
                  <a:moveTo>
                    <a:pt x="1771650" y="0"/>
                  </a:moveTo>
                  <a:lnTo>
                    <a:pt x="0" y="0"/>
                  </a:lnTo>
                  <a:lnTo>
                    <a:pt x="0" y="771613"/>
                  </a:lnTo>
                  <a:lnTo>
                    <a:pt x="1771650" y="771613"/>
                  </a:lnTo>
                  <a:lnTo>
                    <a:pt x="1771650" y="0"/>
                  </a:lnTo>
                  <a:close/>
                </a:path>
              </a:pathLst>
            </a:custGeom>
            <a:solidFill>
              <a:srgbClr val="2D89B0"/>
            </a:solidFill>
          </p:spPr>
          <p:txBody>
            <a:bodyPr wrap="square" lIns="0" tIns="0" rIns="0" bIns="0" rtlCol="0"/>
            <a:lstStyle/>
            <a:p>
              <a:endParaRPr sz="1588"/>
            </a:p>
          </p:txBody>
        </p:sp>
      </p:grpSp>
      <p:sp>
        <p:nvSpPr>
          <p:cNvPr id="6" name="object 6" descr="$PPTXTitle"/>
          <p:cNvSpPr txBox="1">
            <a:spLocks noGrp="1"/>
          </p:cNvSpPr>
          <p:nvPr>
            <p:ph type="title"/>
          </p:nvPr>
        </p:nvSpPr>
        <p:spPr>
          <a:xfrm>
            <a:off x="584201" y="1063952"/>
            <a:ext cx="4506743" cy="380647"/>
          </a:xfrm>
          <a:prstGeom prst="rect">
            <a:avLst/>
          </a:prstGeom>
        </p:spPr>
        <p:txBody>
          <a:bodyPr vert="horz" wrap="square" lIns="0" tIns="11206" rIns="0" bIns="0" rtlCol="0" anchor="ctr">
            <a:spAutoFit/>
          </a:bodyPr>
          <a:lstStyle/>
          <a:p>
            <a:pPr marL="11206">
              <a:lnSpc>
                <a:spcPct val="100000"/>
              </a:lnSpc>
              <a:spcBef>
                <a:spcPts val="88"/>
              </a:spcBef>
            </a:pPr>
            <a:r>
              <a:rPr sz="2400" spc="-110">
                <a:solidFill>
                  <a:srgbClr val="063D5E"/>
                </a:solidFill>
                <a:latin typeface="Arial Black" panose="020B0A04020102020204" pitchFamily="34" charset="0"/>
              </a:rPr>
              <a:t>Reporting</a:t>
            </a:r>
            <a:r>
              <a:rPr sz="2400" spc="-137">
                <a:solidFill>
                  <a:srgbClr val="063D5E"/>
                </a:solidFill>
                <a:latin typeface="Arial Black" panose="020B0A04020102020204" pitchFamily="34" charset="0"/>
              </a:rPr>
              <a:t> </a:t>
            </a:r>
            <a:r>
              <a:rPr sz="2400" spc="-71">
                <a:solidFill>
                  <a:srgbClr val="063D5E"/>
                </a:solidFill>
                <a:latin typeface="Arial Black" panose="020B0A04020102020204" pitchFamily="34" charset="0"/>
              </a:rPr>
              <a:t>of</a:t>
            </a:r>
            <a:r>
              <a:rPr sz="2400" spc="-132">
                <a:solidFill>
                  <a:srgbClr val="063D5E"/>
                </a:solidFill>
                <a:latin typeface="Arial Black" panose="020B0A04020102020204" pitchFamily="34" charset="0"/>
              </a:rPr>
              <a:t> </a:t>
            </a:r>
            <a:r>
              <a:rPr sz="2400" spc="-110">
                <a:solidFill>
                  <a:srgbClr val="063D5E"/>
                </a:solidFill>
                <a:latin typeface="Arial Black" panose="020B0A04020102020204" pitchFamily="34" charset="0"/>
              </a:rPr>
              <a:t>Stalking</a:t>
            </a:r>
          </a:p>
        </p:txBody>
      </p:sp>
      <p:sp>
        <p:nvSpPr>
          <p:cNvPr id="7" name="object 7"/>
          <p:cNvSpPr txBox="1"/>
          <p:nvPr/>
        </p:nvSpPr>
        <p:spPr>
          <a:xfrm>
            <a:off x="584201" y="1621939"/>
            <a:ext cx="5247117" cy="514621"/>
          </a:xfrm>
          <a:prstGeom prst="rect">
            <a:avLst/>
          </a:prstGeom>
        </p:spPr>
        <p:txBody>
          <a:bodyPr vert="horz" wrap="square" lIns="0" tIns="44824" rIns="0" bIns="0" rtlCol="0">
            <a:spAutoFit/>
          </a:bodyPr>
          <a:lstStyle/>
          <a:p>
            <a:pPr marL="11206">
              <a:spcBef>
                <a:spcPts val="353"/>
              </a:spcBef>
            </a:pPr>
            <a:r>
              <a:rPr sz="1400" spc="-18">
                <a:solidFill>
                  <a:srgbClr val="242424"/>
                </a:solidFill>
                <a:latin typeface="Lucida Sans"/>
                <a:cs typeface="Lucida Sans"/>
              </a:rPr>
              <a:t>Students</a:t>
            </a:r>
            <a:r>
              <a:rPr sz="1400" spc="-49">
                <a:solidFill>
                  <a:srgbClr val="242424"/>
                </a:solidFill>
                <a:latin typeface="Lucida Sans"/>
                <a:cs typeface="Lucida Sans"/>
              </a:rPr>
              <a:t> </a:t>
            </a:r>
            <a:r>
              <a:rPr sz="1400" spc="-9">
                <a:solidFill>
                  <a:srgbClr val="242424"/>
                </a:solidFill>
                <a:latin typeface="Lucida Sans"/>
                <a:cs typeface="Lucida Sans"/>
              </a:rPr>
              <a:t>who</a:t>
            </a:r>
            <a:r>
              <a:rPr sz="1400" spc="-44">
                <a:solidFill>
                  <a:srgbClr val="242424"/>
                </a:solidFill>
                <a:latin typeface="Lucida Sans"/>
                <a:cs typeface="Lucida Sans"/>
              </a:rPr>
              <a:t> </a:t>
            </a:r>
            <a:r>
              <a:rPr sz="1400" spc="-22">
                <a:solidFill>
                  <a:srgbClr val="242424"/>
                </a:solidFill>
                <a:latin typeface="Lucida Sans"/>
                <a:cs typeface="Lucida Sans"/>
              </a:rPr>
              <a:t>experienced</a:t>
            </a:r>
            <a:r>
              <a:rPr sz="1400" spc="-44">
                <a:solidFill>
                  <a:srgbClr val="242424"/>
                </a:solidFill>
                <a:latin typeface="Lucida Sans"/>
                <a:cs typeface="Lucida Sans"/>
              </a:rPr>
              <a:t> stalking </a:t>
            </a:r>
            <a:r>
              <a:rPr sz="1400" spc="-35">
                <a:solidFill>
                  <a:srgbClr val="242424"/>
                </a:solidFill>
                <a:latin typeface="Lucida Sans"/>
                <a:cs typeface="Lucida Sans"/>
              </a:rPr>
              <a:t>in</a:t>
            </a:r>
            <a:r>
              <a:rPr sz="1400" spc="-44">
                <a:solidFill>
                  <a:srgbClr val="242424"/>
                </a:solidFill>
                <a:latin typeface="Lucida Sans"/>
                <a:cs typeface="Lucida Sans"/>
              </a:rPr>
              <a:t> </a:t>
            </a:r>
            <a:r>
              <a:rPr sz="1400" spc="-9">
                <a:solidFill>
                  <a:srgbClr val="242424"/>
                </a:solidFill>
                <a:latin typeface="Lucida Sans"/>
                <a:cs typeface="Lucida Sans"/>
              </a:rPr>
              <a:t>the</a:t>
            </a:r>
            <a:r>
              <a:rPr sz="1400" spc="-44">
                <a:solidFill>
                  <a:srgbClr val="242424"/>
                </a:solidFill>
                <a:latin typeface="Lucida Sans"/>
                <a:cs typeface="Lucida Sans"/>
              </a:rPr>
              <a:t> </a:t>
            </a:r>
            <a:r>
              <a:rPr sz="1400" spc="-18">
                <a:solidFill>
                  <a:srgbClr val="242424"/>
                </a:solidFill>
                <a:latin typeface="Lucida Sans"/>
                <a:cs typeface="Lucida Sans"/>
              </a:rPr>
              <a:t>past</a:t>
            </a:r>
            <a:endParaRPr sz="1400">
              <a:latin typeface="Lucida Sans"/>
              <a:cs typeface="Lucida Sans"/>
            </a:endParaRPr>
          </a:p>
          <a:p>
            <a:pPr marL="11206">
              <a:spcBef>
                <a:spcPts val="265"/>
              </a:spcBef>
            </a:pPr>
            <a:r>
              <a:rPr sz="1400">
                <a:solidFill>
                  <a:srgbClr val="242424"/>
                </a:solidFill>
                <a:latin typeface="Lucida Sans"/>
                <a:cs typeface="Lucida Sans"/>
              </a:rPr>
              <a:t>year</a:t>
            </a:r>
            <a:r>
              <a:rPr sz="1400" spc="-53">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26">
                <a:solidFill>
                  <a:srgbClr val="242424"/>
                </a:solidFill>
                <a:latin typeface="Lucida Sans"/>
                <a:cs typeface="Lucida Sans"/>
              </a:rPr>
              <a:t>asked</a:t>
            </a:r>
            <a:r>
              <a:rPr sz="1400" spc="-49">
                <a:solidFill>
                  <a:srgbClr val="242424"/>
                </a:solidFill>
                <a:latin typeface="Lucida Sans"/>
                <a:cs typeface="Lucida Sans"/>
              </a:rPr>
              <a:t> </a:t>
            </a:r>
            <a:r>
              <a:rPr sz="1400" spc="-44">
                <a:solidFill>
                  <a:srgbClr val="242424"/>
                </a:solidFill>
                <a:latin typeface="Lucida Sans"/>
                <a:cs typeface="Lucida Sans"/>
              </a:rPr>
              <a:t>if</a:t>
            </a:r>
            <a:r>
              <a:rPr sz="1400" spc="-53">
                <a:solidFill>
                  <a:srgbClr val="242424"/>
                </a:solidFill>
                <a:latin typeface="Lucida Sans"/>
                <a:cs typeface="Lucida Sans"/>
              </a:rPr>
              <a:t> </a:t>
            </a:r>
            <a:r>
              <a:rPr sz="1400" spc="-18">
                <a:solidFill>
                  <a:srgbClr val="242424"/>
                </a:solidFill>
                <a:latin typeface="Lucida Sans"/>
                <a:cs typeface="Lucida Sans"/>
              </a:rPr>
              <a:t>they</a:t>
            </a:r>
            <a:r>
              <a:rPr sz="1400" spc="-49">
                <a:solidFill>
                  <a:srgbClr val="242424"/>
                </a:solidFill>
                <a:latin typeface="Lucida Sans"/>
                <a:cs typeface="Lucida Sans"/>
              </a:rPr>
              <a:t> </a:t>
            </a:r>
            <a:r>
              <a:rPr sz="1400" spc="-26">
                <a:solidFill>
                  <a:srgbClr val="242424"/>
                </a:solidFill>
                <a:latin typeface="Lucida Sans"/>
                <a:cs typeface="Lucida Sans"/>
              </a:rPr>
              <a:t>told</a:t>
            </a:r>
            <a:r>
              <a:rPr sz="1400" spc="-53">
                <a:solidFill>
                  <a:srgbClr val="242424"/>
                </a:solidFill>
                <a:latin typeface="Lucida Sans"/>
                <a:cs typeface="Lucida Sans"/>
              </a:rPr>
              <a:t> </a:t>
            </a:r>
            <a:r>
              <a:rPr sz="1400" spc="-18">
                <a:solidFill>
                  <a:srgbClr val="242424"/>
                </a:solidFill>
                <a:latin typeface="Lucida Sans"/>
                <a:cs typeface="Lucida Sans"/>
              </a:rPr>
              <a:t>someone</a:t>
            </a:r>
            <a:r>
              <a:rPr sz="1400" spc="-53">
                <a:solidFill>
                  <a:srgbClr val="242424"/>
                </a:solidFill>
                <a:latin typeface="Lucida Sans"/>
                <a:cs typeface="Lucida Sans"/>
              </a:rPr>
              <a:t> </a:t>
            </a:r>
            <a:r>
              <a:rPr sz="1400" spc="-18">
                <a:solidFill>
                  <a:srgbClr val="242424"/>
                </a:solidFill>
                <a:latin typeface="Lucida Sans"/>
                <a:cs typeface="Lucida Sans"/>
              </a:rPr>
              <a:t>about</a:t>
            </a:r>
            <a:r>
              <a:rPr sz="1400" spc="-49">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9">
                <a:solidFill>
                  <a:srgbClr val="242424"/>
                </a:solidFill>
                <a:latin typeface="Lucida Sans"/>
                <a:cs typeface="Lucida Sans"/>
              </a:rPr>
              <a:t>incident.</a:t>
            </a:r>
            <a:endParaRPr sz="1400">
              <a:latin typeface="Lucida Sans"/>
              <a:cs typeface="Lucida Sans"/>
            </a:endParaRPr>
          </a:p>
        </p:txBody>
      </p:sp>
      <p:sp>
        <p:nvSpPr>
          <p:cNvPr id="8" name="object 8"/>
          <p:cNvSpPr txBox="1"/>
          <p:nvPr/>
        </p:nvSpPr>
        <p:spPr>
          <a:xfrm>
            <a:off x="584201" y="2317319"/>
            <a:ext cx="5393914" cy="1792829"/>
          </a:xfrm>
          <a:prstGeom prst="rect">
            <a:avLst/>
          </a:prstGeom>
        </p:spPr>
        <p:txBody>
          <a:bodyPr vert="horz" wrap="square" lIns="0" tIns="11206" rIns="0" bIns="0" rtlCol="0">
            <a:spAutoFit/>
          </a:bodyPr>
          <a:lstStyle/>
          <a:p>
            <a:pPr marL="11206" marR="4483">
              <a:lnSpc>
                <a:spcPct val="120800"/>
              </a:lnSpc>
              <a:spcBef>
                <a:spcPts val="88"/>
              </a:spcBef>
            </a:pPr>
            <a:r>
              <a:rPr sz="1400" spc="-9">
                <a:solidFill>
                  <a:srgbClr val="242424"/>
                </a:solidFill>
                <a:latin typeface="Lucida Sans"/>
                <a:cs typeface="Lucida Sans"/>
              </a:rPr>
              <a:t>While</a:t>
            </a:r>
            <a:r>
              <a:rPr sz="1400" spc="-49">
                <a:solidFill>
                  <a:srgbClr val="242424"/>
                </a:solidFill>
                <a:latin typeface="Lucida Sans"/>
                <a:cs typeface="Lucida Sans"/>
              </a:rPr>
              <a:t> </a:t>
            </a:r>
            <a:r>
              <a:rPr sz="1400" spc="-26">
                <a:solidFill>
                  <a:srgbClr val="242424"/>
                </a:solidFill>
                <a:latin typeface="Lucida Sans"/>
                <a:cs typeface="Lucida Sans"/>
              </a:rPr>
              <a:t>most</a:t>
            </a:r>
            <a:r>
              <a:rPr sz="1400" spc="-44">
                <a:solidFill>
                  <a:srgbClr val="242424"/>
                </a:solidFill>
                <a:latin typeface="Lucida Sans"/>
                <a:cs typeface="Lucida Sans"/>
              </a:rPr>
              <a:t> </a:t>
            </a:r>
            <a:r>
              <a:rPr sz="1400" spc="-26">
                <a:solidFill>
                  <a:srgbClr val="242424"/>
                </a:solidFill>
                <a:latin typeface="Lucida Sans"/>
                <a:cs typeface="Lucida Sans"/>
              </a:rPr>
              <a:t>students</a:t>
            </a:r>
            <a:r>
              <a:rPr sz="1400" spc="-53">
                <a:solidFill>
                  <a:srgbClr val="242424"/>
                </a:solidFill>
                <a:latin typeface="Lucida Sans"/>
                <a:cs typeface="Lucida Sans"/>
              </a:rPr>
              <a:t> </a:t>
            </a:r>
            <a:r>
              <a:rPr sz="1400" spc="-26">
                <a:latin typeface="Lucida Sans"/>
                <a:cs typeface="Lucida Sans"/>
              </a:rPr>
              <a:t>told</a:t>
            </a:r>
            <a:r>
              <a:rPr sz="1400" spc="-44">
                <a:latin typeface="Lucida Sans"/>
                <a:cs typeface="Lucida Sans"/>
              </a:rPr>
              <a:t> </a:t>
            </a:r>
            <a:r>
              <a:rPr sz="1400">
                <a:latin typeface="Lucida Sans"/>
                <a:cs typeface="Lucida Sans"/>
              </a:rPr>
              <a:t>a</a:t>
            </a:r>
            <a:r>
              <a:rPr sz="1400" spc="-44">
                <a:latin typeface="Lucida Sans"/>
                <a:cs typeface="Lucida Sans"/>
              </a:rPr>
              <a:t> </a:t>
            </a:r>
            <a:r>
              <a:rPr sz="1400" spc="-26">
                <a:latin typeface="Lucida Sans"/>
                <a:cs typeface="Lucida Sans"/>
              </a:rPr>
              <a:t>friend,</a:t>
            </a:r>
            <a:r>
              <a:rPr sz="1400" spc="-44">
                <a:latin typeface="Lucida Sans"/>
                <a:cs typeface="Lucida Sans"/>
              </a:rPr>
              <a:t> </a:t>
            </a:r>
            <a:r>
              <a:rPr sz="1400" spc="-22">
                <a:latin typeface="Lucida Sans"/>
                <a:cs typeface="Lucida Sans"/>
              </a:rPr>
              <a:t>roommate,</a:t>
            </a:r>
            <a:r>
              <a:rPr sz="1400" spc="-44">
                <a:latin typeface="Lucida Sans"/>
                <a:cs typeface="Lucida Sans"/>
              </a:rPr>
              <a:t> </a:t>
            </a:r>
            <a:r>
              <a:rPr sz="1400">
                <a:latin typeface="Lucida Sans"/>
                <a:cs typeface="Lucida Sans"/>
              </a:rPr>
              <a:t>or</a:t>
            </a:r>
            <a:r>
              <a:rPr sz="1400" spc="-44">
                <a:latin typeface="Lucida Sans"/>
                <a:cs typeface="Lucida Sans"/>
              </a:rPr>
              <a:t> </a:t>
            </a:r>
            <a:r>
              <a:rPr sz="1400" spc="-9">
                <a:latin typeface="Lucida Sans"/>
                <a:cs typeface="Lucida Sans"/>
              </a:rPr>
              <a:t>family member</a:t>
            </a:r>
            <a:r>
              <a:rPr sz="1400" spc="-53">
                <a:latin typeface="Lucida Sans"/>
                <a:cs typeface="Lucida Sans"/>
              </a:rPr>
              <a:t> </a:t>
            </a:r>
            <a:r>
              <a:rPr sz="1400" spc="-26">
                <a:latin typeface="Lucida Sans"/>
                <a:cs typeface="Lucida Sans"/>
              </a:rPr>
              <a:t>(</a:t>
            </a:r>
            <a:r>
              <a:rPr sz="1400" spc="-26">
                <a:solidFill>
                  <a:srgbClr val="242424"/>
                </a:solidFill>
                <a:latin typeface="Lucida Sans"/>
                <a:cs typeface="Lucida Sans"/>
              </a:rPr>
              <a:t>75%),</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26">
                <a:solidFill>
                  <a:srgbClr val="242424"/>
                </a:solidFill>
                <a:latin typeface="Lucida Sans"/>
                <a:cs typeface="Lucida Sans"/>
              </a:rPr>
              <a:t>majority</a:t>
            </a:r>
            <a:r>
              <a:rPr sz="1400" spc="-49">
                <a:solidFill>
                  <a:srgbClr val="242424"/>
                </a:solidFill>
                <a:latin typeface="Lucida Sans"/>
                <a:cs typeface="Lucida Sans"/>
              </a:rPr>
              <a:t> </a:t>
            </a:r>
            <a:r>
              <a:rPr sz="1400" spc="-31">
                <a:solidFill>
                  <a:srgbClr val="242424"/>
                </a:solidFill>
                <a:latin typeface="Lucida Sans"/>
                <a:cs typeface="Lucida Sans"/>
              </a:rPr>
              <a:t>did</a:t>
            </a:r>
            <a:r>
              <a:rPr sz="1400" spc="-49">
                <a:solidFill>
                  <a:srgbClr val="242424"/>
                </a:solidFill>
                <a:latin typeface="Lucida Sans"/>
                <a:cs typeface="Lucida Sans"/>
              </a:rPr>
              <a:t> </a:t>
            </a:r>
            <a:r>
              <a:rPr sz="1400" spc="-18">
                <a:solidFill>
                  <a:srgbClr val="242424"/>
                </a:solidFill>
                <a:latin typeface="Lucida Sans"/>
                <a:cs typeface="Lucida Sans"/>
              </a:rPr>
              <a:t>not</a:t>
            </a:r>
            <a:r>
              <a:rPr sz="1400" spc="-49">
                <a:solidFill>
                  <a:srgbClr val="242424"/>
                </a:solidFill>
                <a:latin typeface="Lucida Sans"/>
                <a:cs typeface="Lucida Sans"/>
              </a:rPr>
              <a:t> </a:t>
            </a:r>
            <a:r>
              <a:rPr sz="1400" spc="-9">
                <a:solidFill>
                  <a:srgbClr val="242424"/>
                </a:solidFill>
                <a:latin typeface="Lucida Sans"/>
                <a:cs typeface="Lucida Sans"/>
              </a:rPr>
              <a:t>report</a:t>
            </a:r>
            <a:r>
              <a:rPr sz="1400" spc="-49">
                <a:solidFill>
                  <a:srgbClr val="242424"/>
                </a:solidFill>
                <a:latin typeface="Lucida Sans"/>
                <a:cs typeface="Lucida Sans"/>
              </a:rPr>
              <a:t> </a:t>
            </a:r>
            <a:r>
              <a:rPr sz="1400" spc="-9">
                <a:solidFill>
                  <a:srgbClr val="242424"/>
                </a:solidFill>
                <a:latin typeface="Lucida Sans"/>
                <a:cs typeface="Lucida Sans"/>
              </a:rPr>
              <a:t>the</a:t>
            </a:r>
            <a:r>
              <a:rPr sz="1400" spc="-49">
                <a:solidFill>
                  <a:srgbClr val="242424"/>
                </a:solidFill>
                <a:latin typeface="Lucida Sans"/>
                <a:cs typeface="Lucida Sans"/>
              </a:rPr>
              <a:t> </a:t>
            </a:r>
            <a:r>
              <a:rPr sz="1400" spc="-26">
                <a:solidFill>
                  <a:srgbClr val="242424"/>
                </a:solidFill>
                <a:latin typeface="Lucida Sans"/>
                <a:cs typeface="Lucida Sans"/>
              </a:rPr>
              <a:t>incident</a:t>
            </a:r>
            <a:r>
              <a:rPr sz="1400" spc="-49">
                <a:solidFill>
                  <a:srgbClr val="242424"/>
                </a:solidFill>
                <a:latin typeface="Lucida Sans"/>
                <a:cs typeface="Lucida Sans"/>
              </a:rPr>
              <a:t> </a:t>
            </a:r>
            <a:r>
              <a:rPr sz="1400" spc="-18">
                <a:solidFill>
                  <a:srgbClr val="242424"/>
                </a:solidFill>
                <a:latin typeface="Lucida Sans"/>
                <a:cs typeface="Lucida Sans"/>
              </a:rPr>
              <a:t>to</a:t>
            </a:r>
            <a:r>
              <a:rPr sz="1400" spc="-49">
                <a:solidFill>
                  <a:srgbClr val="242424"/>
                </a:solidFill>
                <a:latin typeface="Lucida Sans"/>
                <a:cs typeface="Lucida Sans"/>
              </a:rPr>
              <a:t> </a:t>
            </a:r>
            <a:r>
              <a:rPr sz="1400" spc="-22">
                <a:solidFill>
                  <a:srgbClr val="242424"/>
                </a:solidFill>
                <a:latin typeface="Lucida Sans"/>
                <a:cs typeface="Lucida Sans"/>
              </a:rPr>
              <a:t>the </a:t>
            </a:r>
            <a:r>
              <a:rPr sz="1400" spc="-9">
                <a:solidFill>
                  <a:srgbClr val="242424"/>
                </a:solidFill>
                <a:latin typeface="Lucida Sans"/>
                <a:cs typeface="Lucida Sans"/>
              </a:rPr>
              <a:t>school.</a:t>
            </a:r>
            <a:endParaRPr sz="1400">
              <a:latin typeface="Lucida Sans"/>
              <a:cs typeface="Lucida Sans"/>
            </a:endParaRPr>
          </a:p>
          <a:p>
            <a:pPr marL="262792" indent="-150727">
              <a:spcBef>
                <a:spcPts val="794"/>
              </a:spcBef>
              <a:buClr>
                <a:srgbClr val="004C97"/>
              </a:buClr>
              <a:buChar char="•"/>
              <a:tabLst>
                <a:tab pos="262792" algn="l"/>
              </a:tabLst>
            </a:pPr>
            <a:r>
              <a:rPr sz="1400" spc="-115">
                <a:solidFill>
                  <a:srgbClr val="2C88B0"/>
                </a:solidFill>
                <a:latin typeface="Arial Black"/>
                <a:cs typeface="Arial Black"/>
              </a:rPr>
              <a:t>11%</a:t>
            </a:r>
            <a:r>
              <a:rPr sz="1400" spc="-66">
                <a:solidFill>
                  <a:srgbClr val="2C88B0"/>
                </a:solidFill>
                <a:latin typeface="Arial Black"/>
                <a:cs typeface="Arial Black"/>
              </a:rPr>
              <a:t> </a:t>
            </a:r>
            <a:r>
              <a:rPr sz="1400" spc="-22">
                <a:latin typeface="Lucida Sans"/>
                <a:cs typeface="Lucida Sans"/>
              </a:rPr>
              <a:t>contacted</a:t>
            </a:r>
            <a:r>
              <a:rPr sz="1400" spc="-49">
                <a:latin typeface="Lucida Sans"/>
                <a:cs typeface="Lucida Sans"/>
              </a:rPr>
              <a:t> </a:t>
            </a:r>
            <a:r>
              <a:rPr sz="1400" spc="-9">
                <a:latin typeface="Lucida Sans"/>
                <a:cs typeface="Lucida Sans"/>
              </a:rPr>
              <a:t>another</a:t>
            </a:r>
            <a:r>
              <a:rPr sz="1400" spc="-49">
                <a:latin typeface="Lucida Sans"/>
                <a:cs typeface="Lucida Sans"/>
              </a:rPr>
              <a:t> </a:t>
            </a:r>
            <a:r>
              <a:rPr sz="1400" spc="-22">
                <a:latin typeface="Lucida Sans"/>
                <a:cs typeface="Lucida Sans"/>
              </a:rPr>
              <a:t>campus</a:t>
            </a:r>
            <a:r>
              <a:rPr sz="1400" spc="-49">
                <a:latin typeface="Lucida Sans"/>
                <a:cs typeface="Lucida Sans"/>
              </a:rPr>
              <a:t> </a:t>
            </a:r>
            <a:r>
              <a:rPr sz="1400" spc="-9">
                <a:latin typeface="Lucida Sans"/>
                <a:cs typeface="Lucida Sans"/>
              </a:rPr>
              <a:t>employee</a:t>
            </a:r>
            <a:endParaRPr sz="1400">
              <a:latin typeface="Lucida Sans"/>
              <a:cs typeface="Lucida Sans"/>
            </a:endParaRPr>
          </a:p>
          <a:p>
            <a:pPr marL="262792" marR="582177" indent="-151287">
              <a:lnSpc>
                <a:spcPct val="120800"/>
              </a:lnSpc>
              <a:spcBef>
                <a:spcPts val="529"/>
              </a:spcBef>
              <a:buClr>
                <a:srgbClr val="004C97"/>
              </a:buClr>
              <a:buChar char="•"/>
              <a:tabLst>
                <a:tab pos="262792" algn="l"/>
              </a:tabLst>
            </a:pPr>
            <a:r>
              <a:rPr sz="1400" spc="-110">
                <a:solidFill>
                  <a:srgbClr val="2C88B0"/>
                </a:solidFill>
                <a:latin typeface="Arial Black"/>
                <a:cs typeface="Arial Black"/>
              </a:rPr>
              <a:t>5%</a:t>
            </a:r>
            <a:r>
              <a:rPr sz="1400" spc="-62">
                <a:solidFill>
                  <a:srgbClr val="2C88B0"/>
                </a:solidFill>
                <a:latin typeface="Arial Black"/>
                <a:cs typeface="Arial Black"/>
              </a:rPr>
              <a:t> </a:t>
            </a:r>
            <a:r>
              <a:rPr sz="1400" spc="-22">
                <a:latin typeface="Lucida Sans"/>
                <a:cs typeface="Lucida Sans"/>
              </a:rPr>
              <a:t>contacted</a:t>
            </a:r>
            <a:r>
              <a:rPr sz="1400" spc="-40">
                <a:latin typeface="Lucida Sans"/>
                <a:cs typeface="Lucida Sans"/>
              </a:rPr>
              <a:t> </a:t>
            </a:r>
            <a:r>
              <a:rPr sz="1400" spc="-22">
                <a:latin typeface="Lucida Sans"/>
                <a:cs typeface="Lucida Sans"/>
              </a:rPr>
              <a:t>University</a:t>
            </a:r>
            <a:r>
              <a:rPr sz="1400" spc="-40">
                <a:latin typeface="Lucida Sans"/>
                <a:cs typeface="Lucida Sans"/>
              </a:rPr>
              <a:t> </a:t>
            </a:r>
            <a:r>
              <a:rPr sz="1400" spc="-26">
                <a:latin typeface="Lucida Sans"/>
                <a:cs typeface="Lucida Sans"/>
              </a:rPr>
              <a:t>of</a:t>
            </a:r>
            <a:r>
              <a:rPr sz="1400" spc="-40">
                <a:latin typeface="Lucida Sans"/>
                <a:cs typeface="Lucida Sans"/>
              </a:rPr>
              <a:t> </a:t>
            </a:r>
            <a:r>
              <a:rPr sz="1400">
                <a:latin typeface="Lucida Sans"/>
                <a:cs typeface="Lucida Sans"/>
              </a:rPr>
              <a:t>New</a:t>
            </a:r>
            <a:r>
              <a:rPr sz="1400" spc="-40">
                <a:latin typeface="Lucida Sans"/>
                <a:cs typeface="Lucida Sans"/>
              </a:rPr>
              <a:t> </a:t>
            </a:r>
            <a:r>
              <a:rPr sz="1400" spc="-31">
                <a:latin typeface="Lucida Sans"/>
                <a:cs typeface="Lucida Sans"/>
              </a:rPr>
              <a:t>Mexico</a:t>
            </a:r>
            <a:r>
              <a:rPr sz="1400" spc="-40">
                <a:latin typeface="Lucida Sans"/>
                <a:cs typeface="Lucida Sans"/>
              </a:rPr>
              <a:t> </a:t>
            </a:r>
            <a:r>
              <a:rPr sz="1400" spc="-9">
                <a:latin typeface="Lucida Sans"/>
                <a:cs typeface="Lucida Sans"/>
              </a:rPr>
              <a:t>Police </a:t>
            </a:r>
            <a:r>
              <a:rPr sz="1400" spc="-18">
                <a:latin typeface="Lucida Sans"/>
                <a:cs typeface="Lucida Sans"/>
              </a:rPr>
              <a:t>Department</a:t>
            </a:r>
            <a:r>
              <a:rPr sz="1400" spc="4">
                <a:latin typeface="Lucida Sans"/>
                <a:cs typeface="Lucida Sans"/>
              </a:rPr>
              <a:t> </a:t>
            </a:r>
            <a:r>
              <a:rPr sz="1400" spc="-9">
                <a:latin typeface="Lucida Sans"/>
                <a:cs typeface="Lucida Sans"/>
              </a:rPr>
              <a:t>(UNMPD)</a:t>
            </a:r>
            <a:endParaRPr sz="1400">
              <a:latin typeface="Lucida Sans"/>
              <a:cs typeface="Lucida Sans"/>
            </a:endParaRPr>
          </a:p>
          <a:p>
            <a:pPr marL="262792" indent="-150727">
              <a:spcBef>
                <a:spcPts val="1059"/>
              </a:spcBef>
              <a:buClr>
                <a:srgbClr val="004C97"/>
              </a:buClr>
              <a:buChar char="•"/>
              <a:tabLst>
                <a:tab pos="262792" algn="l"/>
              </a:tabLst>
            </a:pPr>
            <a:r>
              <a:rPr sz="1400" spc="-110">
                <a:solidFill>
                  <a:srgbClr val="2C88B0"/>
                </a:solidFill>
                <a:latin typeface="Arial Black"/>
                <a:cs typeface="Arial Black"/>
              </a:rPr>
              <a:t>2%</a:t>
            </a:r>
            <a:r>
              <a:rPr sz="1400" spc="-57">
                <a:solidFill>
                  <a:srgbClr val="2C88B0"/>
                </a:solidFill>
                <a:latin typeface="Arial Black"/>
                <a:cs typeface="Arial Black"/>
              </a:rPr>
              <a:t> </a:t>
            </a:r>
            <a:r>
              <a:rPr sz="1400" spc="-22">
                <a:latin typeface="Lucida Sans"/>
                <a:cs typeface="Lucida Sans"/>
              </a:rPr>
              <a:t>contacted</a:t>
            </a:r>
            <a:r>
              <a:rPr sz="1400" spc="-35">
                <a:latin typeface="Lucida Sans"/>
                <a:cs typeface="Lucida Sans"/>
              </a:rPr>
              <a:t> </a:t>
            </a:r>
            <a:r>
              <a:rPr sz="1400" spc="-18">
                <a:latin typeface="Lucida Sans"/>
                <a:cs typeface="Lucida Sans"/>
              </a:rPr>
              <a:t>Student</a:t>
            </a:r>
            <a:r>
              <a:rPr sz="1400" spc="-35">
                <a:latin typeface="Lucida Sans"/>
                <a:cs typeface="Lucida Sans"/>
              </a:rPr>
              <a:t> </a:t>
            </a:r>
            <a:r>
              <a:rPr sz="1400" spc="-18">
                <a:latin typeface="Lucida Sans"/>
                <a:cs typeface="Lucida Sans"/>
              </a:rPr>
              <a:t>Health</a:t>
            </a:r>
            <a:r>
              <a:rPr sz="1400" spc="-35">
                <a:latin typeface="Lucida Sans"/>
                <a:cs typeface="Lucida Sans"/>
              </a:rPr>
              <a:t> </a:t>
            </a:r>
            <a:r>
              <a:rPr sz="1400">
                <a:latin typeface="Lucida Sans"/>
                <a:cs typeface="Lucida Sans"/>
              </a:rPr>
              <a:t>&amp;</a:t>
            </a:r>
            <a:r>
              <a:rPr sz="1400" spc="-35">
                <a:latin typeface="Lucida Sans"/>
                <a:cs typeface="Lucida Sans"/>
              </a:rPr>
              <a:t> Counseling </a:t>
            </a:r>
            <a:r>
              <a:rPr sz="1400" spc="-9">
                <a:latin typeface="Lucida Sans"/>
                <a:cs typeface="Lucida Sans"/>
              </a:rPr>
              <a:t>(SHAC)</a:t>
            </a:r>
            <a:endParaRPr sz="1400">
              <a:latin typeface="Lucida Sans"/>
              <a:cs typeface="Lucida Sans"/>
            </a:endParaRPr>
          </a:p>
        </p:txBody>
      </p:sp>
      <p:sp>
        <p:nvSpPr>
          <p:cNvPr id="9" name="object 9"/>
          <p:cNvSpPr txBox="1"/>
          <p:nvPr/>
        </p:nvSpPr>
        <p:spPr>
          <a:xfrm>
            <a:off x="584201" y="681826"/>
            <a:ext cx="1678641" cy="201367"/>
          </a:xfrm>
          <a:prstGeom prst="rect">
            <a:avLst/>
          </a:prstGeom>
        </p:spPr>
        <p:txBody>
          <a:bodyPr vert="horz" wrap="square" lIns="0" tIns="11206" rIns="0" bIns="0" rtlCol="0">
            <a:spAutoFit/>
          </a:bodyPr>
          <a:lstStyle/>
          <a:p>
            <a:pPr marL="11206">
              <a:spcBef>
                <a:spcPts val="88"/>
              </a:spcBef>
            </a:pPr>
            <a:r>
              <a:rPr sz="1235" spc="-146">
                <a:solidFill>
                  <a:srgbClr val="B6B6B6"/>
                </a:solidFill>
                <a:latin typeface="Arial Black"/>
                <a:cs typeface="Arial Black"/>
              </a:rPr>
              <a:t>STALKING</a:t>
            </a:r>
            <a:r>
              <a:rPr sz="1235" spc="-66">
                <a:solidFill>
                  <a:srgbClr val="B6B6B6"/>
                </a:solidFill>
                <a:latin typeface="Arial Black"/>
                <a:cs typeface="Arial Black"/>
              </a:rPr>
              <a:t> </a:t>
            </a:r>
            <a:r>
              <a:rPr sz="1235" spc="331">
                <a:solidFill>
                  <a:srgbClr val="B6B6B6"/>
                </a:solidFill>
                <a:latin typeface="Arial Black"/>
                <a:cs typeface="Arial Black"/>
              </a:rPr>
              <a:t>|</a:t>
            </a:r>
            <a:r>
              <a:rPr sz="1235" spc="-66">
                <a:solidFill>
                  <a:srgbClr val="B6B6B6"/>
                </a:solidFill>
                <a:latin typeface="Arial Black"/>
                <a:cs typeface="Arial Black"/>
              </a:rPr>
              <a:t> </a:t>
            </a:r>
            <a:r>
              <a:rPr sz="1235" spc="-18">
                <a:solidFill>
                  <a:srgbClr val="B6B6B6"/>
                </a:solidFill>
                <a:latin typeface="Lucida Sans"/>
                <a:cs typeface="Lucida Sans"/>
              </a:rPr>
              <a:t>Reporting</a:t>
            </a:r>
            <a:endParaRPr sz="1235">
              <a:latin typeface="Lucida Sans"/>
              <a:cs typeface="Lucida Sans"/>
            </a:endParaRPr>
          </a:p>
        </p:txBody>
      </p:sp>
      <p:sp>
        <p:nvSpPr>
          <p:cNvPr id="10" name="object 10"/>
          <p:cNvSpPr txBox="1"/>
          <p:nvPr/>
        </p:nvSpPr>
        <p:spPr>
          <a:xfrm>
            <a:off x="7713457" y="1098308"/>
            <a:ext cx="1722904"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41</a:t>
            </a:r>
            <a:r>
              <a:rPr sz="971" spc="-49">
                <a:solidFill>
                  <a:srgbClr val="585858"/>
                </a:solidFill>
                <a:latin typeface="Arial Black"/>
                <a:cs typeface="Arial Black"/>
              </a:rPr>
              <a:t> </a:t>
            </a:r>
            <a:r>
              <a:rPr sz="971" spc="-57">
                <a:solidFill>
                  <a:srgbClr val="585858"/>
                </a:solidFill>
                <a:latin typeface="Arial Black"/>
                <a:cs typeface="Arial Black"/>
              </a:rPr>
              <a:t>Reporting</a:t>
            </a:r>
            <a:r>
              <a:rPr sz="971" spc="-49">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40">
                <a:solidFill>
                  <a:srgbClr val="585858"/>
                </a:solidFill>
                <a:latin typeface="Arial Black"/>
                <a:cs typeface="Arial Black"/>
              </a:rPr>
              <a:t>stalking</a:t>
            </a:r>
            <a:endParaRPr sz="971">
              <a:latin typeface="Arial Black"/>
              <a:cs typeface="Arial Black"/>
            </a:endParaRPr>
          </a:p>
        </p:txBody>
      </p:sp>
      <p:sp>
        <p:nvSpPr>
          <p:cNvPr id="11" name="object 11"/>
          <p:cNvSpPr txBox="1"/>
          <p:nvPr/>
        </p:nvSpPr>
        <p:spPr>
          <a:xfrm>
            <a:off x="9676504" y="185333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75%</a:t>
            </a:r>
            <a:endParaRPr sz="882">
              <a:latin typeface="Arial"/>
              <a:cs typeface="Arial"/>
            </a:endParaRPr>
          </a:p>
        </p:txBody>
      </p:sp>
      <p:sp>
        <p:nvSpPr>
          <p:cNvPr id="12" name="object 12"/>
          <p:cNvSpPr txBox="1"/>
          <p:nvPr/>
        </p:nvSpPr>
        <p:spPr>
          <a:xfrm>
            <a:off x="8331798" y="2904010"/>
            <a:ext cx="238685"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13" name="object 13"/>
          <p:cNvSpPr txBox="1"/>
          <p:nvPr/>
        </p:nvSpPr>
        <p:spPr>
          <a:xfrm>
            <a:off x="8205732" y="396309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14" name="object 14"/>
          <p:cNvSpPr txBox="1"/>
          <p:nvPr/>
        </p:nvSpPr>
        <p:spPr>
          <a:xfrm>
            <a:off x="8146901" y="5013765"/>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a:t>
            </a:r>
            <a:endParaRPr sz="882">
              <a:latin typeface="Arial"/>
              <a:cs typeface="Arial"/>
            </a:endParaRPr>
          </a:p>
        </p:txBody>
      </p:sp>
      <p:sp>
        <p:nvSpPr>
          <p:cNvPr id="15" name="object 15"/>
          <p:cNvSpPr txBox="1"/>
          <p:nvPr/>
        </p:nvSpPr>
        <p:spPr>
          <a:xfrm>
            <a:off x="6975101" y="1790238"/>
            <a:ext cx="993401" cy="282800"/>
          </a:xfrm>
          <a:prstGeom prst="rect">
            <a:avLst/>
          </a:prstGeom>
        </p:spPr>
        <p:txBody>
          <a:bodyPr vert="horz" wrap="square" lIns="0" tIns="11206" rIns="0" bIns="0" rtlCol="0">
            <a:spAutoFit/>
          </a:bodyPr>
          <a:lstStyle/>
          <a:p>
            <a:pPr marR="4483" algn="r">
              <a:spcBef>
                <a:spcPts val="88"/>
              </a:spcBef>
            </a:pPr>
            <a:r>
              <a:rPr sz="882" spc="-26">
                <a:solidFill>
                  <a:srgbClr val="585858"/>
                </a:solidFill>
                <a:latin typeface="Lucida Sans"/>
                <a:cs typeface="Lucida Sans"/>
              </a:rPr>
              <a:t>Friend,</a:t>
            </a:r>
            <a:r>
              <a:rPr sz="882" spc="-22">
                <a:solidFill>
                  <a:srgbClr val="585858"/>
                </a:solidFill>
                <a:latin typeface="Lucida Sans"/>
                <a:cs typeface="Lucida Sans"/>
              </a:rPr>
              <a:t> </a:t>
            </a:r>
            <a:r>
              <a:rPr sz="882" spc="-9">
                <a:solidFill>
                  <a:srgbClr val="585858"/>
                </a:solidFill>
                <a:latin typeface="Lucida Sans"/>
                <a:cs typeface="Lucida Sans"/>
              </a:rPr>
              <a:t>roommate,</a:t>
            </a:r>
            <a:endParaRPr sz="882">
              <a:latin typeface="Lucida Sans"/>
              <a:cs typeface="Lucida Sans"/>
            </a:endParaRPr>
          </a:p>
          <a:p>
            <a:pPr marR="4483" algn="r"/>
            <a:r>
              <a:rPr sz="882" spc="-9">
                <a:solidFill>
                  <a:srgbClr val="585858"/>
                </a:solidFill>
                <a:latin typeface="Lucida Sans"/>
                <a:cs typeface="Lucida Sans"/>
              </a:rPr>
              <a:t>or</a:t>
            </a:r>
            <a:r>
              <a:rPr sz="882" spc="-57">
                <a:solidFill>
                  <a:srgbClr val="585858"/>
                </a:solidFill>
                <a:latin typeface="Lucida Sans"/>
                <a:cs typeface="Lucida Sans"/>
              </a:rPr>
              <a:t> </a:t>
            </a:r>
            <a:r>
              <a:rPr sz="882" spc="-9">
                <a:solidFill>
                  <a:srgbClr val="585858"/>
                </a:solidFill>
                <a:latin typeface="Lucida Sans"/>
                <a:cs typeface="Lucida Sans"/>
              </a:rPr>
              <a:t>family</a:t>
            </a:r>
            <a:endParaRPr sz="882">
              <a:latin typeface="Lucida Sans"/>
              <a:cs typeface="Lucida Sans"/>
            </a:endParaRPr>
          </a:p>
        </p:txBody>
      </p:sp>
      <p:sp>
        <p:nvSpPr>
          <p:cNvPr id="16" name="object 16"/>
          <p:cNvSpPr txBox="1"/>
          <p:nvPr/>
        </p:nvSpPr>
        <p:spPr>
          <a:xfrm>
            <a:off x="6978464" y="2908156"/>
            <a:ext cx="99004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Another</a:t>
            </a:r>
            <a:r>
              <a:rPr sz="882" spc="-13">
                <a:solidFill>
                  <a:srgbClr val="585858"/>
                </a:solidFill>
                <a:latin typeface="Lucida Sans"/>
                <a:cs typeface="Lucida Sans"/>
              </a:rPr>
              <a:t> </a:t>
            </a:r>
            <a:r>
              <a:rPr sz="882" spc="-9">
                <a:solidFill>
                  <a:srgbClr val="585858"/>
                </a:solidFill>
                <a:latin typeface="Lucida Sans"/>
                <a:cs typeface="Lucida Sans"/>
              </a:rPr>
              <a:t>employee</a:t>
            </a:r>
            <a:endParaRPr sz="882">
              <a:latin typeface="Lucida Sans"/>
              <a:cs typeface="Lucida Sans"/>
            </a:endParaRPr>
          </a:p>
        </p:txBody>
      </p:sp>
      <p:sp>
        <p:nvSpPr>
          <p:cNvPr id="17" name="object 17"/>
          <p:cNvSpPr txBox="1"/>
          <p:nvPr/>
        </p:nvSpPr>
        <p:spPr>
          <a:xfrm>
            <a:off x="7026535" y="3757101"/>
            <a:ext cx="942415" cy="554285"/>
          </a:xfrm>
          <a:prstGeom prst="rect">
            <a:avLst/>
          </a:prstGeom>
        </p:spPr>
        <p:txBody>
          <a:bodyPr vert="horz" wrap="square" lIns="0" tIns="11206" rIns="0" bIns="0" rtlCol="0">
            <a:spAutoFit/>
          </a:bodyPr>
          <a:lstStyle/>
          <a:p>
            <a:pPr marL="220768" marR="4483" indent="-210122" algn="r">
              <a:spcBef>
                <a:spcPts val="88"/>
              </a:spcBef>
            </a:pPr>
            <a:r>
              <a:rPr sz="882" spc="-22">
                <a:solidFill>
                  <a:srgbClr val="585858"/>
                </a:solidFill>
                <a:latin typeface="Lucida Sans"/>
                <a:cs typeface="Lucida Sans"/>
              </a:rPr>
              <a:t>University</a:t>
            </a:r>
            <a:r>
              <a:rPr sz="882" spc="-18">
                <a:solidFill>
                  <a:srgbClr val="585858"/>
                </a:solidFill>
                <a:latin typeface="Lucida Sans"/>
                <a:cs typeface="Lucida Sans"/>
              </a:rPr>
              <a:t> of </a:t>
            </a:r>
            <a:r>
              <a:rPr sz="882" spc="-22">
                <a:solidFill>
                  <a:srgbClr val="585858"/>
                </a:solidFill>
                <a:latin typeface="Lucida Sans"/>
                <a:cs typeface="Lucida Sans"/>
              </a:rPr>
              <a:t>New </a:t>
            </a:r>
            <a:r>
              <a:rPr sz="882" spc="-26">
                <a:solidFill>
                  <a:srgbClr val="585858"/>
                </a:solidFill>
                <a:latin typeface="Lucida Sans"/>
                <a:cs typeface="Lucida Sans"/>
              </a:rPr>
              <a:t>Mexico</a:t>
            </a:r>
            <a:r>
              <a:rPr sz="882" spc="-31">
                <a:solidFill>
                  <a:srgbClr val="585858"/>
                </a:solidFill>
                <a:latin typeface="Lucida Sans"/>
                <a:cs typeface="Lucida Sans"/>
              </a:rPr>
              <a:t> </a:t>
            </a:r>
            <a:r>
              <a:rPr sz="882" spc="-18">
                <a:solidFill>
                  <a:srgbClr val="585858"/>
                </a:solidFill>
                <a:latin typeface="Lucida Sans"/>
                <a:cs typeface="Lucida Sans"/>
              </a:rPr>
              <a:t>Police </a:t>
            </a:r>
            <a:r>
              <a:rPr sz="882" spc="-9">
                <a:solidFill>
                  <a:srgbClr val="585858"/>
                </a:solidFill>
                <a:latin typeface="Lucida Sans"/>
                <a:cs typeface="Lucida Sans"/>
              </a:rPr>
              <a:t>Department (UNMPD)</a:t>
            </a:r>
            <a:endParaRPr sz="882">
              <a:latin typeface="Lucida Sans"/>
              <a:cs typeface="Lucida Sans"/>
            </a:endParaRPr>
          </a:p>
        </p:txBody>
      </p:sp>
      <p:sp>
        <p:nvSpPr>
          <p:cNvPr id="18" name="object 18"/>
          <p:cNvSpPr txBox="1"/>
          <p:nvPr/>
        </p:nvSpPr>
        <p:spPr>
          <a:xfrm>
            <a:off x="6986196" y="4942263"/>
            <a:ext cx="983316" cy="282800"/>
          </a:xfrm>
          <a:prstGeom prst="rect">
            <a:avLst/>
          </a:prstGeom>
        </p:spPr>
        <p:txBody>
          <a:bodyPr vert="horz" wrap="square" lIns="0" tIns="11206" rIns="0" bIns="0" rtlCol="0">
            <a:spAutoFit/>
          </a:bodyPr>
          <a:lstStyle/>
          <a:p>
            <a:pPr marL="11206" marR="4483" indent="65558">
              <a:spcBef>
                <a:spcPts val="88"/>
              </a:spcBef>
            </a:pPr>
            <a:r>
              <a:rPr sz="882" spc="-9">
                <a:solidFill>
                  <a:srgbClr val="585858"/>
                </a:solidFill>
                <a:latin typeface="Lucida Sans"/>
                <a:cs typeface="Lucida Sans"/>
              </a:rPr>
              <a:t>Student</a:t>
            </a:r>
            <a:r>
              <a:rPr sz="882" spc="-40">
                <a:solidFill>
                  <a:srgbClr val="585858"/>
                </a:solidFill>
                <a:latin typeface="Lucida Sans"/>
                <a:cs typeface="Lucida Sans"/>
              </a:rPr>
              <a:t> </a:t>
            </a:r>
            <a:r>
              <a:rPr sz="882" spc="-18">
                <a:solidFill>
                  <a:srgbClr val="585858"/>
                </a:solidFill>
                <a:latin typeface="Lucida Sans"/>
                <a:cs typeface="Lucida Sans"/>
              </a:rPr>
              <a:t>Health</a:t>
            </a:r>
            <a:r>
              <a:rPr sz="882" spc="-35">
                <a:solidFill>
                  <a:srgbClr val="585858"/>
                </a:solidFill>
                <a:latin typeface="Lucida Sans"/>
                <a:cs typeface="Lucida Sans"/>
              </a:rPr>
              <a:t> </a:t>
            </a:r>
            <a:r>
              <a:rPr sz="882" spc="-44">
                <a:solidFill>
                  <a:srgbClr val="585858"/>
                </a:solidFill>
                <a:latin typeface="Lucida Sans"/>
                <a:cs typeface="Lucida Sans"/>
              </a:rPr>
              <a:t>&amp; </a:t>
            </a:r>
            <a:r>
              <a:rPr sz="882" spc="-31">
                <a:solidFill>
                  <a:srgbClr val="585858"/>
                </a:solidFill>
                <a:latin typeface="Lucida Sans"/>
                <a:cs typeface="Lucida Sans"/>
              </a:rPr>
              <a:t>Counseling</a:t>
            </a:r>
            <a:r>
              <a:rPr sz="882" spc="-18">
                <a:solidFill>
                  <a:srgbClr val="585858"/>
                </a:solidFill>
                <a:latin typeface="Lucida Sans"/>
                <a:cs typeface="Lucida Sans"/>
              </a:rPr>
              <a:t> </a:t>
            </a:r>
            <a:r>
              <a:rPr sz="882" spc="-31">
                <a:solidFill>
                  <a:srgbClr val="585858"/>
                </a:solidFill>
                <a:latin typeface="Lucida Sans"/>
                <a:cs typeface="Lucida Sans"/>
              </a:rPr>
              <a:t>(SHAC)</a:t>
            </a:r>
            <a:endParaRPr sz="882">
              <a:latin typeface="Lucida Sans"/>
              <a:cs typeface="Lucida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6000" y="1"/>
            <a:ext cx="6096000" cy="6603066"/>
            <a:chOff x="5029200" y="0"/>
            <a:chExt cx="6908801" cy="7483475"/>
          </a:xfrm>
        </p:grpSpPr>
        <p:sp>
          <p:nvSpPr>
            <p:cNvPr id="3" name="object 3"/>
            <p:cNvSpPr/>
            <p:nvPr/>
          </p:nvSpPr>
          <p:spPr>
            <a:xfrm>
              <a:off x="5029200" y="0"/>
              <a:ext cx="6908801" cy="7483475"/>
            </a:xfrm>
            <a:custGeom>
              <a:avLst/>
              <a:gdLst/>
              <a:ahLst/>
              <a:cxnLst/>
              <a:rect l="l" t="t" r="r" b="b"/>
              <a:pathLst>
                <a:path w="5029200" h="7483475">
                  <a:moveTo>
                    <a:pt x="0" y="7483347"/>
                  </a:moveTo>
                  <a:lnTo>
                    <a:pt x="5029200" y="7483347"/>
                  </a:lnTo>
                  <a:lnTo>
                    <a:pt x="5029200" y="0"/>
                  </a:lnTo>
                  <a:lnTo>
                    <a:pt x="0" y="0"/>
                  </a:lnTo>
                  <a:lnTo>
                    <a:pt x="0" y="7483347"/>
                  </a:lnTo>
                  <a:close/>
                </a:path>
              </a:pathLst>
            </a:custGeom>
            <a:solidFill>
              <a:srgbClr val="F7F7F7"/>
            </a:solidFill>
          </p:spPr>
          <p:txBody>
            <a:bodyPr wrap="square" lIns="0" tIns="0" rIns="0" bIns="0" rtlCol="0"/>
            <a:lstStyle/>
            <a:p>
              <a:endParaRPr sz="1588"/>
            </a:p>
          </p:txBody>
        </p:sp>
        <p:sp>
          <p:nvSpPr>
            <p:cNvPr id="4" name="object 4"/>
            <p:cNvSpPr/>
            <p:nvPr/>
          </p:nvSpPr>
          <p:spPr>
            <a:xfrm>
              <a:off x="7001648" y="1292783"/>
              <a:ext cx="0" cy="5551805"/>
            </a:xfrm>
            <a:custGeom>
              <a:avLst/>
              <a:gdLst/>
              <a:ahLst/>
              <a:cxnLst/>
              <a:rect l="l" t="t" r="r" b="b"/>
              <a:pathLst>
                <a:path h="5551805">
                  <a:moveTo>
                    <a:pt x="0" y="0"/>
                  </a:moveTo>
                  <a:lnTo>
                    <a:pt x="0" y="5551302"/>
                  </a:lnTo>
                </a:path>
              </a:pathLst>
            </a:custGeom>
            <a:ln w="9542">
              <a:solidFill>
                <a:srgbClr val="8A8A8A"/>
              </a:solidFill>
            </a:ln>
          </p:spPr>
          <p:txBody>
            <a:bodyPr wrap="square" lIns="0" tIns="0" rIns="0" bIns="0" rtlCol="0"/>
            <a:lstStyle/>
            <a:p>
              <a:endParaRPr sz="1588"/>
            </a:p>
          </p:txBody>
        </p:sp>
      </p:grpSp>
      <p:sp>
        <p:nvSpPr>
          <p:cNvPr id="5" name="object 5"/>
          <p:cNvSpPr txBox="1"/>
          <p:nvPr/>
        </p:nvSpPr>
        <p:spPr>
          <a:xfrm>
            <a:off x="647700" y="888402"/>
            <a:ext cx="4894841" cy="1745573"/>
          </a:xfrm>
          <a:prstGeom prst="rect">
            <a:avLst/>
          </a:prstGeom>
        </p:spPr>
        <p:txBody>
          <a:bodyPr vert="horz" wrap="square" lIns="0" tIns="11206" rIns="0" bIns="0" rtlCol="0">
            <a:spAutoFit/>
          </a:bodyPr>
          <a:lstStyle/>
          <a:p>
            <a:pPr marL="11206" marR="898760">
              <a:lnSpc>
                <a:spcPct val="108300"/>
              </a:lnSpc>
              <a:spcBef>
                <a:spcPts val="88"/>
              </a:spcBef>
            </a:pPr>
            <a:r>
              <a:rPr sz="2400" spc="-176">
                <a:solidFill>
                  <a:srgbClr val="063D5E"/>
                </a:solidFill>
                <a:latin typeface="Arial Black"/>
                <a:cs typeface="Arial Black"/>
              </a:rPr>
              <a:t>Reasons</a:t>
            </a:r>
            <a:r>
              <a:rPr sz="2400" spc="-132">
                <a:solidFill>
                  <a:srgbClr val="063D5E"/>
                </a:solidFill>
                <a:latin typeface="Arial Black"/>
                <a:cs typeface="Arial Black"/>
              </a:rPr>
              <a:t> </a:t>
            </a:r>
            <a:r>
              <a:rPr sz="2400" spc="-115">
                <a:solidFill>
                  <a:srgbClr val="063D5E"/>
                </a:solidFill>
                <a:latin typeface="Arial Black"/>
                <a:cs typeface="Arial Black"/>
              </a:rPr>
              <a:t>Students </a:t>
            </a:r>
            <a:r>
              <a:rPr sz="2400" spc="-88">
                <a:solidFill>
                  <a:srgbClr val="063D5E"/>
                </a:solidFill>
                <a:latin typeface="Arial Black"/>
                <a:cs typeface="Arial Black"/>
              </a:rPr>
              <a:t>Did</a:t>
            </a:r>
            <a:r>
              <a:rPr sz="2400" spc="-137">
                <a:solidFill>
                  <a:srgbClr val="063D5E"/>
                </a:solidFill>
                <a:latin typeface="Arial Black"/>
                <a:cs typeface="Arial Black"/>
              </a:rPr>
              <a:t> </a:t>
            </a:r>
            <a:r>
              <a:rPr sz="2400" spc="-71">
                <a:solidFill>
                  <a:srgbClr val="063D5E"/>
                </a:solidFill>
                <a:latin typeface="Arial Black"/>
                <a:cs typeface="Arial Black"/>
              </a:rPr>
              <a:t>Not</a:t>
            </a:r>
            <a:r>
              <a:rPr sz="2400" spc="-137">
                <a:solidFill>
                  <a:srgbClr val="063D5E"/>
                </a:solidFill>
                <a:latin typeface="Arial Black"/>
                <a:cs typeface="Arial Black"/>
              </a:rPr>
              <a:t> </a:t>
            </a:r>
            <a:r>
              <a:rPr sz="2400" spc="-9">
                <a:solidFill>
                  <a:srgbClr val="063D5E"/>
                </a:solidFill>
                <a:latin typeface="Arial Black"/>
                <a:cs typeface="Arial Black"/>
              </a:rPr>
              <a:t>Report</a:t>
            </a:r>
            <a:endParaRPr sz="2400">
              <a:latin typeface="Arial Black"/>
              <a:cs typeface="Arial Black"/>
            </a:endParaRPr>
          </a:p>
          <a:p>
            <a:pPr marL="11206" marR="4483">
              <a:lnSpc>
                <a:spcPct val="120800"/>
              </a:lnSpc>
              <a:spcBef>
                <a:spcPts val="1434"/>
              </a:spcBef>
            </a:pPr>
            <a:r>
              <a:rPr sz="1400" spc="-18">
                <a:solidFill>
                  <a:srgbClr val="242424"/>
                </a:solidFill>
                <a:latin typeface="Lucida Sans"/>
                <a:cs typeface="Lucida Sans"/>
              </a:rPr>
              <a:t>Students</a:t>
            </a:r>
            <a:r>
              <a:rPr sz="1400" spc="-40">
                <a:solidFill>
                  <a:srgbClr val="242424"/>
                </a:solidFill>
                <a:latin typeface="Lucida Sans"/>
                <a:cs typeface="Lucida Sans"/>
              </a:rPr>
              <a:t> </a:t>
            </a:r>
            <a:r>
              <a:rPr sz="1400" spc="-9">
                <a:solidFill>
                  <a:srgbClr val="242424"/>
                </a:solidFill>
                <a:latin typeface="Lucida Sans"/>
                <a:cs typeface="Lucida Sans"/>
              </a:rPr>
              <a:t>who</a:t>
            </a:r>
            <a:r>
              <a:rPr sz="1400" spc="-35">
                <a:solidFill>
                  <a:srgbClr val="242424"/>
                </a:solidFill>
                <a:latin typeface="Lucida Sans"/>
                <a:cs typeface="Lucida Sans"/>
              </a:rPr>
              <a:t> </a:t>
            </a:r>
            <a:r>
              <a:rPr sz="1400" spc="-26">
                <a:solidFill>
                  <a:srgbClr val="242424"/>
                </a:solidFill>
                <a:latin typeface="Lucida Sans"/>
                <a:cs typeface="Lucida Sans"/>
              </a:rPr>
              <a:t>experienced</a:t>
            </a:r>
            <a:r>
              <a:rPr sz="1400" spc="-49">
                <a:solidFill>
                  <a:srgbClr val="242424"/>
                </a:solidFill>
                <a:latin typeface="Lucida Sans"/>
                <a:cs typeface="Lucida Sans"/>
              </a:rPr>
              <a:t> </a:t>
            </a:r>
            <a:r>
              <a:rPr sz="1400" spc="-35">
                <a:latin typeface="Lucida Sans"/>
                <a:cs typeface="Lucida Sans"/>
              </a:rPr>
              <a:t>sexual </a:t>
            </a:r>
            <a:r>
              <a:rPr sz="1400" spc="-9">
                <a:latin typeface="Lucida Sans"/>
                <a:cs typeface="Lucida Sans"/>
              </a:rPr>
              <a:t>and</a:t>
            </a:r>
            <a:r>
              <a:rPr sz="1400" spc="-40">
                <a:latin typeface="Lucida Sans"/>
                <a:cs typeface="Lucida Sans"/>
              </a:rPr>
              <a:t> </a:t>
            </a:r>
            <a:r>
              <a:rPr sz="1400" spc="-9">
                <a:latin typeface="Lucida Sans"/>
                <a:cs typeface="Lucida Sans"/>
              </a:rPr>
              <a:t>interpersonal </a:t>
            </a:r>
            <a:r>
              <a:rPr sz="1400" spc="-26">
                <a:latin typeface="Lucida Sans"/>
                <a:cs typeface="Lucida Sans"/>
              </a:rPr>
              <a:t>violence</a:t>
            </a:r>
            <a:r>
              <a:rPr sz="1400" spc="-57">
                <a:latin typeface="Lucida Sans"/>
                <a:cs typeface="Lucida Sans"/>
              </a:rPr>
              <a:t> </a:t>
            </a:r>
            <a:r>
              <a:rPr sz="1400" spc="-18">
                <a:solidFill>
                  <a:srgbClr val="242424"/>
                </a:solidFill>
                <a:latin typeface="Lucida Sans"/>
                <a:cs typeface="Lucida Sans"/>
              </a:rPr>
              <a:t>but</a:t>
            </a:r>
            <a:r>
              <a:rPr sz="1400" spc="-49">
                <a:solidFill>
                  <a:srgbClr val="242424"/>
                </a:solidFill>
                <a:latin typeface="Lucida Sans"/>
                <a:cs typeface="Lucida Sans"/>
              </a:rPr>
              <a:t> </a:t>
            </a:r>
            <a:r>
              <a:rPr sz="1400" spc="-31">
                <a:solidFill>
                  <a:srgbClr val="242424"/>
                </a:solidFill>
                <a:latin typeface="Lucida Sans"/>
                <a:cs typeface="Lucida Sans"/>
              </a:rPr>
              <a:t>did</a:t>
            </a:r>
            <a:r>
              <a:rPr sz="1400" spc="-49">
                <a:solidFill>
                  <a:srgbClr val="242424"/>
                </a:solidFill>
                <a:latin typeface="Lucida Sans"/>
                <a:cs typeface="Lucida Sans"/>
              </a:rPr>
              <a:t> </a:t>
            </a:r>
            <a:r>
              <a:rPr sz="1400" spc="-18">
                <a:solidFill>
                  <a:srgbClr val="242424"/>
                </a:solidFill>
                <a:latin typeface="Lucida Sans"/>
                <a:cs typeface="Lucida Sans"/>
              </a:rPr>
              <a:t>not</a:t>
            </a:r>
            <a:r>
              <a:rPr sz="1400" spc="-49">
                <a:solidFill>
                  <a:srgbClr val="242424"/>
                </a:solidFill>
                <a:latin typeface="Lucida Sans"/>
                <a:cs typeface="Lucida Sans"/>
              </a:rPr>
              <a:t> </a:t>
            </a:r>
            <a:r>
              <a:rPr sz="1400" spc="-9">
                <a:solidFill>
                  <a:srgbClr val="242424"/>
                </a:solidFill>
                <a:latin typeface="Lucida Sans"/>
                <a:cs typeface="Lucida Sans"/>
              </a:rPr>
              <a:t>report</a:t>
            </a:r>
            <a:r>
              <a:rPr sz="1400" spc="-49">
                <a:solidFill>
                  <a:srgbClr val="242424"/>
                </a:solidFill>
                <a:latin typeface="Lucida Sans"/>
                <a:cs typeface="Lucida Sans"/>
              </a:rPr>
              <a:t> </a:t>
            </a:r>
            <a:r>
              <a:rPr sz="1400" spc="-40">
                <a:solidFill>
                  <a:srgbClr val="242424"/>
                </a:solidFill>
                <a:latin typeface="Lucida Sans"/>
                <a:cs typeface="Lucida Sans"/>
              </a:rPr>
              <a:t>it</a:t>
            </a:r>
            <a:r>
              <a:rPr sz="1400" spc="-49">
                <a:solidFill>
                  <a:srgbClr val="242424"/>
                </a:solidFill>
                <a:latin typeface="Lucida Sans"/>
                <a:cs typeface="Lucida Sans"/>
              </a:rPr>
              <a:t> </a:t>
            </a:r>
            <a:r>
              <a:rPr sz="1400">
                <a:solidFill>
                  <a:srgbClr val="242424"/>
                </a:solidFill>
                <a:latin typeface="Lucida Sans"/>
                <a:cs typeface="Lucida Sans"/>
              </a:rPr>
              <a:t>were</a:t>
            </a:r>
            <a:r>
              <a:rPr sz="1400" spc="-49">
                <a:solidFill>
                  <a:srgbClr val="242424"/>
                </a:solidFill>
                <a:latin typeface="Lucida Sans"/>
                <a:cs typeface="Lucida Sans"/>
              </a:rPr>
              <a:t> </a:t>
            </a:r>
            <a:r>
              <a:rPr sz="1400" spc="-26">
                <a:solidFill>
                  <a:srgbClr val="242424"/>
                </a:solidFill>
                <a:latin typeface="Lucida Sans"/>
                <a:cs typeface="Lucida Sans"/>
              </a:rPr>
              <a:t>asked</a:t>
            </a:r>
            <a:r>
              <a:rPr sz="1400" spc="-49">
                <a:solidFill>
                  <a:srgbClr val="242424"/>
                </a:solidFill>
                <a:latin typeface="Lucida Sans"/>
                <a:cs typeface="Lucida Sans"/>
              </a:rPr>
              <a:t> </a:t>
            </a:r>
            <a:r>
              <a:rPr sz="1400" spc="-9">
                <a:solidFill>
                  <a:srgbClr val="242424"/>
                </a:solidFill>
                <a:latin typeface="Lucida Sans"/>
                <a:cs typeface="Lucida Sans"/>
              </a:rPr>
              <a:t>about </a:t>
            </a:r>
            <a:r>
              <a:rPr sz="1400" spc="-18">
                <a:solidFill>
                  <a:srgbClr val="242424"/>
                </a:solidFill>
                <a:latin typeface="Lucida Sans"/>
                <a:cs typeface="Lucida Sans"/>
              </a:rPr>
              <a:t>reasons</a:t>
            </a:r>
            <a:r>
              <a:rPr sz="1400" spc="-49">
                <a:solidFill>
                  <a:srgbClr val="242424"/>
                </a:solidFill>
                <a:latin typeface="Lucida Sans"/>
                <a:cs typeface="Lucida Sans"/>
              </a:rPr>
              <a:t> </a:t>
            </a:r>
            <a:r>
              <a:rPr sz="1400" spc="-18">
                <a:solidFill>
                  <a:srgbClr val="242424"/>
                </a:solidFill>
                <a:latin typeface="Lucida Sans"/>
                <a:cs typeface="Lucida Sans"/>
              </a:rPr>
              <a:t>they</a:t>
            </a:r>
            <a:r>
              <a:rPr sz="1400" spc="-49">
                <a:solidFill>
                  <a:srgbClr val="242424"/>
                </a:solidFill>
                <a:latin typeface="Lucida Sans"/>
                <a:cs typeface="Lucida Sans"/>
              </a:rPr>
              <a:t> </a:t>
            </a:r>
            <a:r>
              <a:rPr sz="1400" spc="-31">
                <a:solidFill>
                  <a:srgbClr val="242424"/>
                </a:solidFill>
                <a:latin typeface="Lucida Sans"/>
                <a:cs typeface="Lucida Sans"/>
              </a:rPr>
              <a:t>did</a:t>
            </a:r>
            <a:r>
              <a:rPr sz="1400" spc="-44">
                <a:solidFill>
                  <a:srgbClr val="242424"/>
                </a:solidFill>
                <a:latin typeface="Lucida Sans"/>
                <a:cs typeface="Lucida Sans"/>
              </a:rPr>
              <a:t> </a:t>
            </a:r>
            <a:r>
              <a:rPr sz="1400" spc="-18">
                <a:solidFill>
                  <a:srgbClr val="242424"/>
                </a:solidFill>
                <a:latin typeface="Lucida Sans"/>
                <a:cs typeface="Lucida Sans"/>
              </a:rPr>
              <a:t>not</a:t>
            </a:r>
            <a:r>
              <a:rPr sz="1400" spc="-49">
                <a:solidFill>
                  <a:srgbClr val="242424"/>
                </a:solidFill>
                <a:latin typeface="Lucida Sans"/>
                <a:cs typeface="Lucida Sans"/>
              </a:rPr>
              <a:t> </a:t>
            </a:r>
            <a:r>
              <a:rPr sz="1400" spc="-26">
                <a:solidFill>
                  <a:srgbClr val="242424"/>
                </a:solidFill>
                <a:latin typeface="Lucida Sans"/>
                <a:cs typeface="Lucida Sans"/>
              </a:rPr>
              <a:t>contact</a:t>
            </a:r>
            <a:r>
              <a:rPr sz="1400" spc="-49">
                <a:solidFill>
                  <a:srgbClr val="242424"/>
                </a:solidFill>
                <a:latin typeface="Lucida Sans"/>
                <a:cs typeface="Lucida Sans"/>
              </a:rPr>
              <a:t> </a:t>
            </a:r>
            <a:r>
              <a:rPr sz="1400">
                <a:solidFill>
                  <a:srgbClr val="242424"/>
                </a:solidFill>
                <a:latin typeface="Lucida Sans"/>
                <a:cs typeface="Lucida Sans"/>
              </a:rPr>
              <a:t>a</a:t>
            </a:r>
            <a:r>
              <a:rPr sz="1400" spc="-44">
                <a:solidFill>
                  <a:srgbClr val="242424"/>
                </a:solidFill>
                <a:latin typeface="Lucida Sans"/>
                <a:cs typeface="Lucida Sans"/>
              </a:rPr>
              <a:t> </a:t>
            </a:r>
            <a:r>
              <a:rPr sz="1400" spc="-22">
                <a:solidFill>
                  <a:srgbClr val="242424"/>
                </a:solidFill>
                <a:latin typeface="Lucida Sans"/>
                <a:cs typeface="Lucida Sans"/>
              </a:rPr>
              <a:t>campus</a:t>
            </a:r>
            <a:r>
              <a:rPr sz="1400" spc="-49">
                <a:solidFill>
                  <a:srgbClr val="242424"/>
                </a:solidFill>
                <a:latin typeface="Lucida Sans"/>
                <a:cs typeface="Lucida Sans"/>
              </a:rPr>
              <a:t> </a:t>
            </a:r>
            <a:r>
              <a:rPr sz="1400" spc="-35">
                <a:solidFill>
                  <a:srgbClr val="242424"/>
                </a:solidFill>
                <a:latin typeface="Lucida Sans"/>
                <a:cs typeface="Lucida Sans"/>
              </a:rPr>
              <a:t>official</a:t>
            </a:r>
            <a:r>
              <a:rPr sz="1400" spc="-49">
                <a:solidFill>
                  <a:srgbClr val="242424"/>
                </a:solidFill>
                <a:latin typeface="Lucida Sans"/>
                <a:cs typeface="Lucida Sans"/>
              </a:rPr>
              <a:t> </a:t>
            </a:r>
            <a:r>
              <a:rPr sz="1400" spc="-9">
                <a:solidFill>
                  <a:srgbClr val="242424"/>
                </a:solidFill>
                <a:latin typeface="Lucida Sans"/>
                <a:cs typeface="Lucida Sans"/>
              </a:rPr>
              <a:t>about the</a:t>
            </a:r>
            <a:r>
              <a:rPr sz="1400" spc="-71">
                <a:solidFill>
                  <a:srgbClr val="242424"/>
                </a:solidFill>
                <a:latin typeface="Lucida Sans"/>
                <a:cs typeface="Lucida Sans"/>
              </a:rPr>
              <a:t> </a:t>
            </a:r>
            <a:r>
              <a:rPr sz="1400" spc="-9">
                <a:solidFill>
                  <a:srgbClr val="242424"/>
                </a:solidFill>
                <a:latin typeface="Lucida Sans"/>
                <a:cs typeface="Lucida Sans"/>
              </a:rPr>
              <a:t>incident.</a:t>
            </a:r>
            <a:endParaRPr sz="1400">
              <a:latin typeface="Lucida Sans"/>
              <a:cs typeface="Lucida Sans"/>
            </a:endParaRPr>
          </a:p>
        </p:txBody>
      </p:sp>
      <p:sp>
        <p:nvSpPr>
          <p:cNvPr id="6" name="object 6"/>
          <p:cNvSpPr txBox="1"/>
          <p:nvPr/>
        </p:nvSpPr>
        <p:spPr>
          <a:xfrm>
            <a:off x="647700" y="2784160"/>
            <a:ext cx="4721486" cy="1289679"/>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a:t>
            </a:r>
            <a:r>
              <a:rPr sz="1400" spc="-49">
                <a:solidFill>
                  <a:srgbClr val="242424"/>
                </a:solidFill>
                <a:latin typeface="Lucida Sans"/>
                <a:cs typeface="Lucida Sans"/>
              </a:rPr>
              <a:t> </a:t>
            </a:r>
            <a:r>
              <a:rPr sz="1400" spc="-26">
                <a:solidFill>
                  <a:srgbClr val="242424"/>
                </a:solidFill>
                <a:latin typeface="Lucida Sans"/>
                <a:cs typeface="Lucida Sans"/>
              </a:rPr>
              <a:t>most</a:t>
            </a:r>
            <a:r>
              <a:rPr sz="1400" spc="-49">
                <a:solidFill>
                  <a:srgbClr val="242424"/>
                </a:solidFill>
                <a:latin typeface="Lucida Sans"/>
                <a:cs typeface="Lucida Sans"/>
              </a:rPr>
              <a:t> </a:t>
            </a:r>
            <a:r>
              <a:rPr sz="1400" spc="-22">
                <a:solidFill>
                  <a:srgbClr val="242424"/>
                </a:solidFill>
                <a:latin typeface="Lucida Sans"/>
                <a:cs typeface="Lucida Sans"/>
              </a:rPr>
              <a:t>common</a:t>
            </a:r>
            <a:r>
              <a:rPr sz="1400" spc="-49">
                <a:solidFill>
                  <a:srgbClr val="242424"/>
                </a:solidFill>
                <a:latin typeface="Lucida Sans"/>
                <a:cs typeface="Lucida Sans"/>
              </a:rPr>
              <a:t> </a:t>
            </a:r>
            <a:r>
              <a:rPr sz="1400" spc="-18">
                <a:solidFill>
                  <a:srgbClr val="242424"/>
                </a:solidFill>
                <a:latin typeface="Lucida Sans"/>
                <a:cs typeface="Lucida Sans"/>
              </a:rPr>
              <a:t>reasons</a:t>
            </a:r>
            <a:r>
              <a:rPr sz="1400" spc="-49">
                <a:solidFill>
                  <a:srgbClr val="242424"/>
                </a:solidFill>
                <a:latin typeface="Lucida Sans"/>
                <a:cs typeface="Lucida Sans"/>
              </a:rPr>
              <a:t> </a:t>
            </a:r>
            <a:r>
              <a:rPr sz="1400" spc="-9">
                <a:solidFill>
                  <a:srgbClr val="242424"/>
                </a:solidFill>
                <a:latin typeface="Lucida Sans"/>
                <a:cs typeface="Lucida Sans"/>
              </a:rPr>
              <a:t>why</a:t>
            </a:r>
            <a:r>
              <a:rPr sz="1400" spc="-49">
                <a:solidFill>
                  <a:srgbClr val="242424"/>
                </a:solidFill>
                <a:latin typeface="Lucida Sans"/>
                <a:cs typeface="Lucida Sans"/>
              </a:rPr>
              <a:t> </a:t>
            </a:r>
            <a:r>
              <a:rPr sz="1400" spc="-22">
                <a:solidFill>
                  <a:srgbClr val="242424"/>
                </a:solidFill>
                <a:latin typeface="Lucida Sans"/>
                <a:cs typeface="Lucida Sans"/>
              </a:rPr>
              <a:t>students</a:t>
            </a:r>
            <a:r>
              <a:rPr sz="1400" spc="-49">
                <a:solidFill>
                  <a:srgbClr val="242424"/>
                </a:solidFill>
                <a:latin typeface="Lucida Sans"/>
                <a:cs typeface="Lucida Sans"/>
              </a:rPr>
              <a:t> </a:t>
            </a:r>
            <a:r>
              <a:rPr sz="1400" spc="-31">
                <a:solidFill>
                  <a:srgbClr val="242424"/>
                </a:solidFill>
                <a:latin typeface="Lucida Sans"/>
                <a:cs typeface="Lucida Sans"/>
              </a:rPr>
              <a:t>did</a:t>
            </a:r>
            <a:r>
              <a:rPr sz="1400" spc="-44">
                <a:solidFill>
                  <a:srgbClr val="242424"/>
                </a:solidFill>
                <a:latin typeface="Lucida Sans"/>
                <a:cs typeface="Lucida Sans"/>
              </a:rPr>
              <a:t> </a:t>
            </a:r>
            <a:r>
              <a:rPr sz="1400" spc="-22">
                <a:solidFill>
                  <a:srgbClr val="242424"/>
                </a:solidFill>
                <a:latin typeface="Lucida Sans"/>
                <a:cs typeface="Lucida Sans"/>
              </a:rPr>
              <a:t>not </a:t>
            </a:r>
            <a:r>
              <a:rPr sz="1400" spc="-9">
                <a:solidFill>
                  <a:srgbClr val="242424"/>
                </a:solidFill>
                <a:latin typeface="Lucida Sans"/>
                <a:cs typeface="Lucida Sans"/>
              </a:rPr>
              <a:t>report</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26">
                <a:solidFill>
                  <a:srgbClr val="242424"/>
                </a:solidFill>
                <a:latin typeface="Lucida Sans"/>
                <a:cs typeface="Lucida Sans"/>
              </a:rPr>
              <a:t>incident</a:t>
            </a:r>
            <a:r>
              <a:rPr sz="1400" spc="-49">
                <a:solidFill>
                  <a:srgbClr val="242424"/>
                </a:solidFill>
                <a:latin typeface="Lucida Sans"/>
                <a:cs typeface="Lucida Sans"/>
              </a:rPr>
              <a:t> </a:t>
            </a:r>
            <a:r>
              <a:rPr sz="1400">
                <a:solidFill>
                  <a:srgbClr val="242424"/>
                </a:solidFill>
                <a:latin typeface="Lucida Sans"/>
                <a:cs typeface="Lucida Sans"/>
              </a:rPr>
              <a:t>were</a:t>
            </a:r>
            <a:r>
              <a:rPr sz="1400" spc="-53">
                <a:solidFill>
                  <a:srgbClr val="242424"/>
                </a:solidFill>
                <a:latin typeface="Lucida Sans"/>
                <a:cs typeface="Lucida Sans"/>
              </a:rPr>
              <a:t> </a:t>
            </a:r>
            <a:r>
              <a:rPr sz="1400" spc="-18">
                <a:solidFill>
                  <a:srgbClr val="242424"/>
                </a:solidFill>
                <a:latin typeface="Lucida Sans"/>
                <a:cs typeface="Lucida Sans"/>
              </a:rPr>
              <a:t>they</a:t>
            </a:r>
            <a:r>
              <a:rPr sz="1400" spc="-66">
                <a:solidFill>
                  <a:srgbClr val="242424"/>
                </a:solidFill>
                <a:latin typeface="Lucida Sans"/>
                <a:cs typeface="Lucida Sans"/>
              </a:rPr>
              <a:t> </a:t>
            </a:r>
            <a:r>
              <a:rPr sz="1400" spc="-31">
                <a:latin typeface="Lucida Sans"/>
                <a:cs typeface="Lucida Sans"/>
              </a:rPr>
              <a:t>did</a:t>
            </a:r>
            <a:r>
              <a:rPr sz="1400" spc="-53">
                <a:latin typeface="Lucida Sans"/>
                <a:cs typeface="Lucida Sans"/>
              </a:rPr>
              <a:t> </a:t>
            </a:r>
            <a:r>
              <a:rPr sz="1400" spc="-18">
                <a:latin typeface="Lucida Sans"/>
                <a:cs typeface="Lucida Sans"/>
              </a:rPr>
              <a:t>not</a:t>
            </a:r>
            <a:r>
              <a:rPr sz="1400" spc="-49">
                <a:latin typeface="Lucida Sans"/>
                <a:cs typeface="Lucida Sans"/>
              </a:rPr>
              <a:t> </a:t>
            </a:r>
            <a:r>
              <a:rPr sz="1400" spc="-35">
                <a:latin typeface="Lucida Sans"/>
                <a:cs typeface="Lucida Sans"/>
              </a:rPr>
              <a:t>think</a:t>
            </a:r>
            <a:r>
              <a:rPr sz="1400" spc="-53">
                <a:latin typeface="Lucida Sans"/>
                <a:cs typeface="Lucida Sans"/>
              </a:rPr>
              <a:t> </a:t>
            </a:r>
            <a:r>
              <a:rPr sz="1400" spc="-22">
                <a:latin typeface="Lucida Sans"/>
                <a:cs typeface="Lucida Sans"/>
              </a:rPr>
              <a:t>the </a:t>
            </a:r>
            <a:r>
              <a:rPr sz="1400" spc="-26">
                <a:latin typeface="Lucida Sans"/>
                <a:cs typeface="Lucida Sans"/>
              </a:rPr>
              <a:t>incident</a:t>
            </a:r>
            <a:r>
              <a:rPr sz="1400" spc="-40">
                <a:latin typeface="Lucida Sans"/>
                <a:cs typeface="Lucida Sans"/>
              </a:rPr>
              <a:t> </a:t>
            </a:r>
            <a:r>
              <a:rPr sz="1400" spc="-18">
                <a:latin typeface="Lucida Sans"/>
                <a:cs typeface="Lucida Sans"/>
              </a:rPr>
              <a:t>was</a:t>
            </a:r>
            <a:r>
              <a:rPr sz="1400" spc="-35">
                <a:latin typeface="Lucida Sans"/>
                <a:cs typeface="Lucida Sans"/>
              </a:rPr>
              <a:t> </a:t>
            </a:r>
            <a:r>
              <a:rPr sz="1400" spc="-26">
                <a:latin typeface="Lucida Sans"/>
                <a:cs typeface="Lucida Sans"/>
              </a:rPr>
              <a:t>serious</a:t>
            </a:r>
            <a:r>
              <a:rPr sz="1400" spc="-35">
                <a:latin typeface="Lucida Sans"/>
                <a:cs typeface="Lucida Sans"/>
              </a:rPr>
              <a:t> </a:t>
            </a:r>
            <a:r>
              <a:rPr sz="1400" spc="-26">
                <a:latin typeface="Lucida Sans"/>
                <a:cs typeface="Lucida Sans"/>
              </a:rPr>
              <a:t>enough</a:t>
            </a:r>
            <a:r>
              <a:rPr sz="1400" spc="-35">
                <a:latin typeface="Lucida Sans"/>
                <a:cs typeface="Lucida Sans"/>
              </a:rPr>
              <a:t> </a:t>
            </a:r>
            <a:r>
              <a:rPr sz="1400" spc="-18">
                <a:latin typeface="Lucida Sans"/>
                <a:cs typeface="Lucida Sans"/>
              </a:rPr>
              <a:t>to</a:t>
            </a:r>
            <a:r>
              <a:rPr sz="1400" spc="-35">
                <a:latin typeface="Lucida Sans"/>
                <a:cs typeface="Lucida Sans"/>
              </a:rPr>
              <a:t> </a:t>
            </a:r>
            <a:r>
              <a:rPr sz="1400" spc="-18">
                <a:latin typeface="Lucida Sans"/>
                <a:cs typeface="Lucida Sans"/>
              </a:rPr>
              <a:t>report</a:t>
            </a:r>
            <a:r>
              <a:rPr sz="1400" spc="-62">
                <a:latin typeface="Lucida Sans"/>
                <a:cs typeface="Lucida Sans"/>
              </a:rPr>
              <a:t> </a:t>
            </a:r>
            <a:r>
              <a:rPr sz="1400" spc="-26">
                <a:solidFill>
                  <a:srgbClr val="242424"/>
                </a:solidFill>
                <a:latin typeface="Lucida Sans"/>
                <a:cs typeface="Lucida Sans"/>
              </a:rPr>
              <a:t>(64%),</a:t>
            </a:r>
            <a:r>
              <a:rPr sz="1400" spc="-35">
                <a:solidFill>
                  <a:srgbClr val="242424"/>
                </a:solidFill>
                <a:latin typeface="Lucida Sans"/>
                <a:cs typeface="Lucida Sans"/>
              </a:rPr>
              <a:t> </a:t>
            </a:r>
            <a:r>
              <a:rPr sz="1400" spc="-18">
                <a:solidFill>
                  <a:srgbClr val="242424"/>
                </a:solidFill>
                <a:latin typeface="Lucida Sans"/>
                <a:cs typeface="Lucida Sans"/>
              </a:rPr>
              <a:t>they </a:t>
            </a:r>
            <a:r>
              <a:rPr sz="1400" spc="-31">
                <a:solidFill>
                  <a:srgbClr val="242424"/>
                </a:solidFill>
                <a:latin typeface="Lucida Sans"/>
                <a:cs typeface="Lucida Sans"/>
              </a:rPr>
              <a:t>did</a:t>
            </a:r>
            <a:r>
              <a:rPr sz="1400" spc="-62">
                <a:solidFill>
                  <a:srgbClr val="242424"/>
                </a:solidFill>
                <a:latin typeface="Lucida Sans"/>
                <a:cs typeface="Lucida Sans"/>
              </a:rPr>
              <a:t> </a:t>
            </a:r>
            <a:r>
              <a:rPr sz="1400" spc="-18">
                <a:solidFill>
                  <a:srgbClr val="242424"/>
                </a:solidFill>
                <a:latin typeface="Lucida Sans"/>
                <a:cs typeface="Lucida Sans"/>
              </a:rPr>
              <a:t>not</a:t>
            </a:r>
            <a:r>
              <a:rPr sz="1400" spc="-57">
                <a:solidFill>
                  <a:srgbClr val="242424"/>
                </a:solidFill>
                <a:latin typeface="Lucida Sans"/>
                <a:cs typeface="Lucida Sans"/>
              </a:rPr>
              <a:t> </a:t>
            </a:r>
            <a:r>
              <a:rPr sz="1400" spc="-22">
                <a:solidFill>
                  <a:srgbClr val="242424"/>
                </a:solidFill>
                <a:latin typeface="Lucida Sans"/>
                <a:cs typeface="Lucida Sans"/>
              </a:rPr>
              <a:t>trust</a:t>
            </a:r>
            <a:r>
              <a:rPr sz="1400" spc="-57">
                <a:solidFill>
                  <a:srgbClr val="242424"/>
                </a:solidFill>
                <a:latin typeface="Lucida Sans"/>
                <a:cs typeface="Lucida Sans"/>
              </a:rPr>
              <a:t> </a:t>
            </a:r>
            <a:r>
              <a:rPr sz="1400" spc="-18">
                <a:solidFill>
                  <a:srgbClr val="242424"/>
                </a:solidFill>
                <a:latin typeface="Lucida Sans"/>
                <a:cs typeface="Lucida Sans"/>
              </a:rPr>
              <a:t>that</a:t>
            </a:r>
            <a:r>
              <a:rPr sz="1400" spc="-57">
                <a:solidFill>
                  <a:srgbClr val="242424"/>
                </a:solidFill>
                <a:latin typeface="Lucida Sans"/>
                <a:cs typeface="Lucida Sans"/>
              </a:rPr>
              <a:t> </a:t>
            </a:r>
            <a:r>
              <a:rPr sz="1400" spc="-9">
                <a:solidFill>
                  <a:srgbClr val="242424"/>
                </a:solidFill>
                <a:latin typeface="Lucida Sans"/>
                <a:cs typeface="Lucida Sans"/>
              </a:rPr>
              <a:t>the</a:t>
            </a:r>
            <a:r>
              <a:rPr sz="1400" spc="-62">
                <a:solidFill>
                  <a:srgbClr val="242424"/>
                </a:solidFill>
                <a:latin typeface="Lucida Sans"/>
                <a:cs typeface="Lucida Sans"/>
              </a:rPr>
              <a:t> </a:t>
            </a:r>
            <a:r>
              <a:rPr sz="1400" spc="-9">
                <a:solidFill>
                  <a:srgbClr val="242424"/>
                </a:solidFill>
                <a:latin typeface="Lucida Sans"/>
                <a:cs typeface="Lucida Sans"/>
              </a:rPr>
              <a:t>report</a:t>
            </a:r>
            <a:r>
              <a:rPr sz="1400" spc="-57">
                <a:solidFill>
                  <a:srgbClr val="242424"/>
                </a:solidFill>
                <a:latin typeface="Lucida Sans"/>
                <a:cs typeface="Lucida Sans"/>
              </a:rPr>
              <a:t> </a:t>
            </a:r>
            <a:r>
              <a:rPr sz="1400" spc="-18">
                <a:solidFill>
                  <a:srgbClr val="242424"/>
                </a:solidFill>
                <a:latin typeface="Lucida Sans"/>
                <a:cs typeface="Lucida Sans"/>
              </a:rPr>
              <a:t>would</a:t>
            </a:r>
            <a:r>
              <a:rPr sz="1400" spc="-57">
                <a:solidFill>
                  <a:srgbClr val="242424"/>
                </a:solidFill>
                <a:latin typeface="Lucida Sans"/>
                <a:cs typeface="Lucida Sans"/>
              </a:rPr>
              <a:t> </a:t>
            </a:r>
            <a:r>
              <a:rPr sz="1400">
                <a:solidFill>
                  <a:srgbClr val="242424"/>
                </a:solidFill>
                <a:latin typeface="Lucida Sans"/>
                <a:cs typeface="Lucida Sans"/>
              </a:rPr>
              <a:t>be</a:t>
            </a:r>
            <a:r>
              <a:rPr sz="1400" spc="-57">
                <a:solidFill>
                  <a:srgbClr val="242424"/>
                </a:solidFill>
                <a:latin typeface="Lucida Sans"/>
                <a:cs typeface="Lucida Sans"/>
              </a:rPr>
              <a:t> </a:t>
            </a:r>
            <a:r>
              <a:rPr sz="1400" spc="-18">
                <a:solidFill>
                  <a:srgbClr val="242424"/>
                </a:solidFill>
                <a:latin typeface="Lucida Sans"/>
                <a:cs typeface="Lucida Sans"/>
              </a:rPr>
              <a:t>taken </a:t>
            </a:r>
            <a:r>
              <a:rPr sz="1400" spc="-31">
                <a:solidFill>
                  <a:srgbClr val="242424"/>
                </a:solidFill>
                <a:latin typeface="Lucida Sans"/>
                <a:cs typeface="Lucida Sans"/>
              </a:rPr>
              <a:t>seriously</a:t>
            </a:r>
            <a:r>
              <a:rPr sz="1400" spc="-49">
                <a:solidFill>
                  <a:srgbClr val="242424"/>
                </a:solidFill>
                <a:latin typeface="Lucida Sans"/>
                <a:cs typeface="Lucida Sans"/>
              </a:rPr>
              <a:t> </a:t>
            </a:r>
            <a:r>
              <a:rPr sz="1400" spc="-26">
                <a:solidFill>
                  <a:srgbClr val="242424"/>
                </a:solidFill>
                <a:latin typeface="Lucida Sans"/>
                <a:cs typeface="Lucida Sans"/>
              </a:rPr>
              <a:t>(26%),</a:t>
            </a:r>
            <a:r>
              <a:rPr sz="1400" spc="-44">
                <a:solidFill>
                  <a:srgbClr val="242424"/>
                </a:solidFill>
                <a:latin typeface="Lucida Sans"/>
                <a:cs typeface="Lucida Sans"/>
              </a:rPr>
              <a:t> </a:t>
            </a:r>
            <a:r>
              <a:rPr sz="1400" spc="-9">
                <a:solidFill>
                  <a:srgbClr val="242424"/>
                </a:solidFill>
                <a:latin typeface="Lucida Sans"/>
                <a:cs typeface="Lucida Sans"/>
              </a:rPr>
              <a:t>and</a:t>
            </a:r>
            <a:r>
              <a:rPr sz="1400" spc="-44">
                <a:solidFill>
                  <a:srgbClr val="242424"/>
                </a:solidFill>
                <a:latin typeface="Lucida Sans"/>
                <a:cs typeface="Lucida Sans"/>
              </a:rPr>
              <a:t> </a:t>
            </a:r>
            <a:r>
              <a:rPr sz="1400" spc="-18">
                <a:solidFill>
                  <a:srgbClr val="242424"/>
                </a:solidFill>
                <a:latin typeface="Lucida Sans"/>
                <a:cs typeface="Lucida Sans"/>
              </a:rPr>
              <a:t>they</a:t>
            </a:r>
            <a:r>
              <a:rPr sz="1400" spc="-44">
                <a:solidFill>
                  <a:srgbClr val="242424"/>
                </a:solidFill>
                <a:latin typeface="Lucida Sans"/>
                <a:cs typeface="Lucida Sans"/>
              </a:rPr>
              <a:t> </a:t>
            </a:r>
            <a:r>
              <a:rPr sz="1400" spc="-9">
                <a:solidFill>
                  <a:srgbClr val="242424"/>
                </a:solidFill>
                <a:latin typeface="Lucida Sans"/>
                <a:cs typeface="Lucida Sans"/>
              </a:rPr>
              <a:t>worried</a:t>
            </a:r>
            <a:r>
              <a:rPr sz="1400" spc="-44">
                <a:solidFill>
                  <a:srgbClr val="242424"/>
                </a:solidFill>
                <a:latin typeface="Lucida Sans"/>
                <a:cs typeface="Lucida Sans"/>
              </a:rPr>
              <a:t> </a:t>
            </a:r>
            <a:r>
              <a:rPr sz="1400" spc="-18">
                <a:solidFill>
                  <a:srgbClr val="242424"/>
                </a:solidFill>
                <a:latin typeface="Lucida Sans"/>
                <a:cs typeface="Lucida Sans"/>
              </a:rPr>
              <a:t>about</a:t>
            </a:r>
            <a:r>
              <a:rPr sz="1400" spc="-44">
                <a:solidFill>
                  <a:srgbClr val="242424"/>
                </a:solidFill>
                <a:latin typeface="Lucida Sans"/>
                <a:cs typeface="Lucida Sans"/>
              </a:rPr>
              <a:t> </a:t>
            </a:r>
            <a:r>
              <a:rPr sz="1400" spc="-18">
                <a:solidFill>
                  <a:srgbClr val="242424"/>
                </a:solidFill>
                <a:latin typeface="Lucida Sans"/>
                <a:cs typeface="Lucida Sans"/>
              </a:rPr>
              <a:t>being blamed</a:t>
            </a:r>
            <a:r>
              <a:rPr sz="1400" spc="-53">
                <a:solidFill>
                  <a:srgbClr val="242424"/>
                </a:solidFill>
                <a:latin typeface="Lucida Sans"/>
                <a:cs typeface="Lucida Sans"/>
              </a:rPr>
              <a:t> </a:t>
            </a:r>
            <a:r>
              <a:rPr sz="1400">
                <a:solidFill>
                  <a:srgbClr val="242424"/>
                </a:solidFill>
                <a:latin typeface="Lucida Sans"/>
                <a:cs typeface="Lucida Sans"/>
              </a:rPr>
              <a:t>or</a:t>
            </a:r>
            <a:r>
              <a:rPr sz="1400" spc="-53">
                <a:solidFill>
                  <a:srgbClr val="242424"/>
                </a:solidFill>
                <a:latin typeface="Lucida Sans"/>
                <a:cs typeface="Lucida Sans"/>
              </a:rPr>
              <a:t> </a:t>
            </a:r>
            <a:r>
              <a:rPr sz="1400" spc="-18">
                <a:solidFill>
                  <a:srgbClr val="242424"/>
                </a:solidFill>
                <a:latin typeface="Lucida Sans"/>
                <a:cs typeface="Lucida Sans"/>
              </a:rPr>
              <a:t>not</a:t>
            </a:r>
            <a:r>
              <a:rPr sz="1400" spc="-53">
                <a:solidFill>
                  <a:srgbClr val="242424"/>
                </a:solidFill>
                <a:latin typeface="Lucida Sans"/>
                <a:cs typeface="Lucida Sans"/>
              </a:rPr>
              <a:t> </a:t>
            </a:r>
            <a:r>
              <a:rPr sz="1400" spc="-18">
                <a:solidFill>
                  <a:srgbClr val="242424"/>
                </a:solidFill>
                <a:latin typeface="Lucida Sans"/>
                <a:cs typeface="Lucida Sans"/>
              </a:rPr>
              <a:t>believed</a:t>
            </a:r>
            <a:r>
              <a:rPr sz="1400" spc="-62">
                <a:solidFill>
                  <a:srgbClr val="242424"/>
                </a:solidFill>
                <a:latin typeface="Lucida Sans"/>
                <a:cs typeface="Lucida Sans"/>
              </a:rPr>
              <a:t> </a:t>
            </a:r>
            <a:r>
              <a:rPr sz="1400" spc="-9">
                <a:solidFill>
                  <a:srgbClr val="242424"/>
                </a:solidFill>
                <a:latin typeface="Lucida Sans"/>
                <a:cs typeface="Lucida Sans"/>
              </a:rPr>
              <a:t>(19%).</a:t>
            </a:r>
            <a:endParaRPr sz="1400">
              <a:latin typeface="Lucida Sans"/>
              <a:cs typeface="Lucida Sans"/>
            </a:endParaRPr>
          </a:p>
        </p:txBody>
      </p:sp>
      <p:sp>
        <p:nvSpPr>
          <p:cNvPr id="7" name="object 7"/>
          <p:cNvSpPr/>
          <p:nvPr/>
        </p:nvSpPr>
        <p:spPr>
          <a:xfrm>
            <a:off x="7840605" y="1206085"/>
            <a:ext cx="1844488" cy="269501"/>
          </a:xfrm>
          <a:custGeom>
            <a:avLst/>
            <a:gdLst/>
            <a:ahLst/>
            <a:cxnLst/>
            <a:rect l="l" t="t" r="r" b="b"/>
            <a:pathLst>
              <a:path w="2090420" h="305435">
                <a:moveTo>
                  <a:pt x="0" y="0"/>
                </a:moveTo>
                <a:lnTo>
                  <a:pt x="0" y="305226"/>
                </a:lnTo>
                <a:lnTo>
                  <a:pt x="2089871" y="305226"/>
                </a:lnTo>
                <a:lnTo>
                  <a:pt x="2089871" y="0"/>
                </a:lnTo>
                <a:lnTo>
                  <a:pt x="0" y="0"/>
                </a:lnTo>
                <a:close/>
              </a:path>
            </a:pathLst>
          </a:custGeom>
          <a:solidFill>
            <a:srgbClr val="2D89B0"/>
          </a:solidFill>
        </p:spPr>
        <p:txBody>
          <a:bodyPr wrap="square" lIns="0" tIns="0" rIns="0" bIns="0" rtlCol="0"/>
          <a:lstStyle/>
          <a:p>
            <a:endParaRPr sz="1588"/>
          </a:p>
        </p:txBody>
      </p:sp>
      <p:sp>
        <p:nvSpPr>
          <p:cNvPr id="8" name="object 8"/>
          <p:cNvSpPr/>
          <p:nvPr/>
        </p:nvSpPr>
        <p:spPr>
          <a:xfrm>
            <a:off x="7840606" y="1614269"/>
            <a:ext cx="741269" cy="269501"/>
          </a:xfrm>
          <a:custGeom>
            <a:avLst/>
            <a:gdLst/>
            <a:ahLst/>
            <a:cxnLst/>
            <a:rect l="l" t="t" r="r" b="b"/>
            <a:pathLst>
              <a:path w="840104" h="305435">
                <a:moveTo>
                  <a:pt x="0" y="0"/>
                </a:moveTo>
                <a:lnTo>
                  <a:pt x="0" y="305225"/>
                </a:lnTo>
                <a:lnTo>
                  <a:pt x="839765" y="305225"/>
                </a:lnTo>
                <a:lnTo>
                  <a:pt x="839765"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7840606" y="2022452"/>
            <a:ext cx="547407" cy="269501"/>
          </a:xfrm>
          <a:custGeom>
            <a:avLst/>
            <a:gdLst/>
            <a:ahLst/>
            <a:cxnLst/>
            <a:rect l="l" t="t" r="r" b="b"/>
            <a:pathLst>
              <a:path w="620395" h="305435">
                <a:moveTo>
                  <a:pt x="0" y="0"/>
                </a:moveTo>
                <a:lnTo>
                  <a:pt x="0" y="305226"/>
                </a:lnTo>
                <a:lnTo>
                  <a:pt x="620281" y="305226"/>
                </a:lnTo>
                <a:lnTo>
                  <a:pt x="620281"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7840605" y="2430637"/>
            <a:ext cx="522194" cy="269501"/>
          </a:xfrm>
          <a:custGeom>
            <a:avLst/>
            <a:gdLst/>
            <a:ahLst/>
            <a:cxnLst/>
            <a:rect l="l" t="t" r="r" b="b"/>
            <a:pathLst>
              <a:path w="591820" h="305435">
                <a:moveTo>
                  <a:pt x="0" y="0"/>
                </a:moveTo>
                <a:lnTo>
                  <a:pt x="0" y="305226"/>
                </a:lnTo>
                <a:lnTo>
                  <a:pt x="591653" y="305226"/>
                </a:lnTo>
                <a:lnTo>
                  <a:pt x="591653" y="0"/>
                </a:lnTo>
                <a:lnTo>
                  <a:pt x="0" y="0"/>
                </a:lnTo>
                <a:close/>
              </a:path>
            </a:pathLst>
          </a:custGeom>
          <a:solidFill>
            <a:srgbClr val="2D89B0"/>
          </a:solidFill>
        </p:spPr>
        <p:txBody>
          <a:bodyPr wrap="square" lIns="0" tIns="0" rIns="0" bIns="0" rtlCol="0"/>
          <a:lstStyle/>
          <a:p>
            <a:endParaRPr sz="1588"/>
          </a:p>
        </p:txBody>
      </p:sp>
      <p:sp>
        <p:nvSpPr>
          <p:cNvPr id="11" name="object 11"/>
          <p:cNvSpPr/>
          <p:nvPr/>
        </p:nvSpPr>
        <p:spPr>
          <a:xfrm>
            <a:off x="7840605" y="2838821"/>
            <a:ext cx="412937" cy="269501"/>
          </a:xfrm>
          <a:custGeom>
            <a:avLst/>
            <a:gdLst/>
            <a:ahLst/>
            <a:cxnLst/>
            <a:rect l="l" t="t" r="r" b="b"/>
            <a:pathLst>
              <a:path w="467995" h="305435">
                <a:moveTo>
                  <a:pt x="0" y="0"/>
                </a:moveTo>
                <a:lnTo>
                  <a:pt x="0" y="305226"/>
                </a:lnTo>
                <a:lnTo>
                  <a:pt x="467596" y="305226"/>
                </a:lnTo>
                <a:lnTo>
                  <a:pt x="467596" y="0"/>
                </a:lnTo>
                <a:lnTo>
                  <a:pt x="0" y="0"/>
                </a:lnTo>
                <a:close/>
              </a:path>
            </a:pathLst>
          </a:custGeom>
          <a:solidFill>
            <a:srgbClr val="2D89B0"/>
          </a:solidFill>
        </p:spPr>
        <p:txBody>
          <a:bodyPr wrap="square" lIns="0" tIns="0" rIns="0" bIns="0" rtlCol="0"/>
          <a:lstStyle/>
          <a:p>
            <a:endParaRPr sz="1588"/>
          </a:p>
        </p:txBody>
      </p:sp>
      <p:sp>
        <p:nvSpPr>
          <p:cNvPr id="12" name="object 12"/>
          <p:cNvSpPr/>
          <p:nvPr/>
        </p:nvSpPr>
        <p:spPr>
          <a:xfrm>
            <a:off x="7840605" y="3247005"/>
            <a:ext cx="412937" cy="269501"/>
          </a:xfrm>
          <a:custGeom>
            <a:avLst/>
            <a:gdLst/>
            <a:ahLst/>
            <a:cxnLst/>
            <a:rect l="l" t="t" r="r" b="b"/>
            <a:pathLst>
              <a:path w="467995" h="305435">
                <a:moveTo>
                  <a:pt x="0" y="0"/>
                </a:moveTo>
                <a:lnTo>
                  <a:pt x="0" y="305226"/>
                </a:lnTo>
                <a:lnTo>
                  <a:pt x="467596" y="305226"/>
                </a:lnTo>
                <a:lnTo>
                  <a:pt x="467596" y="0"/>
                </a:lnTo>
                <a:lnTo>
                  <a:pt x="0" y="0"/>
                </a:lnTo>
                <a:close/>
              </a:path>
            </a:pathLst>
          </a:custGeom>
          <a:solidFill>
            <a:srgbClr val="2D89B0"/>
          </a:solidFill>
        </p:spPr>
        <p:txBody>
          <a:bodyPr wrap="square" lIns="0" tIns="0" rIns="0" bIns="0" rtlCol="0"/>
          <a:lstStyle/>
          <a:p>
            <a:endParaRPr sz="1588"/>
          </a:p>
        </p:txBody>
      </p:sp>
      <p:sp>
        <p:nvSpPr>
          <p:cNvPr id="13" name="object 13"/>
          <p:cNvSpPr/>
          <p:nvPr/>
        </p:nvSpPr>
        <p:spPr>
          <a:xfrm>
            <a:off x="7840605" y="3655189"/>
            <a:ext cx="294715" cy="269501"/>
          </a:xfrm>
          <a:custGeom>
            <a:avLst/>
            <a:gdLst/>
            <a:ahLst/>
            <a:cxnLst/>
            <a:rect l="l" t="t" r="r" b="b"/>
            <a:pathLst>
              <a:path w="334009" h="305435">
                <a:moveTo>
                  <a:pt x="0" y="0"/>
                </a:moveTo>
                <a:lnTo>
                  <a:pt x="0" y="305226"/>
                </a:lnTo>
                <a:lnTo>
                  <a:pt x="333997" y="305226"/>
                </a:lnTo>
                <a:lnTo>
                  <a:pt x="333997" y="0"/>
                </a:lnTo>
                <a:lnTo>
                  <a:pt x="0" y="0"/>
                </a:lnTo>
                <a:close/>
              </a:path>
            </a:pathLst>
          </a:custGeom>
          <a:solidFill>
            <a:srgbClr val="2D89B0"/>
          </a:solidFill>
        </p:spPr>
        <p:txBody>
          <a:bodyPr wrap="square" lIns="0" tIns="0" rIns="0" bIns="0" rtlCol="0"/>
          <a:lstStyle/>
          <a:p>
            <a:endParaRPr sz="1588"/>
          </a:p>
        </p:txBody>
      </p:sp>
      <p:sp>
        <p:nvSpPr>
          <p:cNvPr id="14" name="object 14"/>
          <p:cNvSpPr/>
          <p:nvPr/>
        </p:nvSpPr>
        <p:spPr>
          <a:xfrm>
            <a:off x="7840606" y="4063373"/>
            <a:ext cx="185457" cy="269501"/>
          </a:xfrm>
          <a:custGeom>
            <a:avLst/>
            <a:gdLst/>
            <a:ahLst/>
            <a:cxnLst/>
            <a:rect l="l" t="t" r="r" b="b"/>
            <a:pathLst>
              <a:path w="210184" h="305435">
                <a:moveTo>
                  <a:pt x="0" y="0"/>
                </a:moveTo>
                <a:lnTo>
                  <a:pt x="0" y="305226"/>
                </a:lnTo>
                <a:lnTo>
                  <a:pt x="209941" y="305226"/>
                </a:lnTo>
                <a:lnTo>
                  <a:pt x="209941" y="0"/>
                </a:lnTo>
                <a:lnTo>
                  <a:pt x="0" y="0"/>
                </a:lnTo>
                <a:close/>
              </a:path>
            </a:pathLst>
          </a:custGeom>
          <a:solidFill>
            <a:srgbClr val="2D89B0"/>
          </a:solidFill>
        </p:spPr>
        <p:txBody>
          <a:bodyPr wrap="square" lIns="0" tIns="0" rIns="0" bIns="0" rtlCol="0"/>
          <a:lstStyle/>
          <a:p>
            <a:endParaRPr sz="1588"/>
          </a:p>
        </p:txBody>
      </p:sp>
      <p:sp>
        <p:nvSpPr>
          <p:cNvPr id="15" name="object 15"/>
          <p:cNvSpPr/>
          <p:nvPr/>
        </p:nvSpPr>
        <p:spPr>
          <a:xfrm>
            <a:off x="7840605" y="4471557"/>
            <a:ext cx="143435" cy="269501"/>
          </a:xfrm>
          <a:custGeom>
            <a:avLst/>
            <a:gdLst/>
            <a:ahLst/>
            <a:cxnLst/>
            <a:rect l="l" t="t" r="r" b="b"/>
            <a:pathLst>
              <a:path w="162559" h="305435">
                <a:moveTo>
                  <a:pt x="0" y="0"/>
                </a:moveTo>
                <a:lnTo>
                  <a:pt x="0" y="305226"/>
                </a:lnTo>
                <a:lnTo>
                  <a:pt x="162227" y="305226"/>
                </a:lnTo>
                <a:lnTo>
                  <a:pt x="162227" y="0"/>
                </a:lnTo>
                <a:lnTo>
                  <a:pt x="0" y="0"/>
                </a:lnTo>
                <a:close/>
              </a:path>
            </a:pathLst>
          </a:custGeom>
          <a:solidFill>
            <a:srgbClr val="2D89B0"/>
          </a:solidFill>
        </p:spPr>
        <p:txBody>
          <a:bodyPr wrap="square" lIns="0" tIns="0" rIns="0" bIns="0" rtlCol="0"/>
          <a:lstStyle/>
          <a:p>
            <a:endParaRPr sz="1588"/>
          </a:p>
        </p:txBody>
      </p:sp>
      <p:sp>
        <p:nvSpPr>
          <p:cNvPr id="16" name="object 16"/>
          <p:cNvSpPr/>
          <p:nvPr/>
        </p:nvSpPr>
        <p:spPr>
          <a:xfrm>
            <a:off x="7840605" y="4879741"/>
            <a:ext cx="67796" cy="269501"/>
          </a:xfrm>
          <a:custGeom>
            <a:avLst/>
            <a:gdLst/>
            <a:ahLst/>
            <a:cxnLst/>
            <a:rect l="l" t="t" r="r" b="b"/>
            <a:pathLst>
              <a:path w="76834" h="305435">
                <a:moveTo>
                  <a:pt x="0" y="0"/>
                </a:moveTo>
                <a:lnTo>
                  <a:pt x="0" y="305226"/>
                </a:lnTo>
                <a:lnTo>
                  <a:pt x="76342" y="305226"/>
                </a:lnTo>
                <a:lnTo>
                  <a:pt x="76342" y="0"/>
                </a:lnTo>
                <a:lnTo>
                  <a:pt x="0" y="0"/>
                </a:lnTo>
                <a:close/>
              </a:path>
            </a:pathLst>
          </a:custGeom>
          <a:solidFill>
            <a:srgbClr val="2D89B0"/>
          </a:solidFill>
        </p:spPr>
        <p:txBody>
          <a:bodyPr wrap="square" lIns="0" tIns="0" rIns="0" bIns="0" rtlCol="0"/>
          <a:lstStyle/>
          <a:p>
            <a:endParaRPr sz="1588"/>
          </a:p>
        </p:txBody>
      </p:sp>
      <p:sp>
        <p:nvSpPr>
          <p:cNvPr id="17" name="object 17"/>
          <p:cNvSpPr txBox="1"/>
          <p:nvPr/>
        </p:nvSpPr>
        <p:spPr>
          <a:xfrm>
            <a:off x="7005351" y="528128"/>
            <a:ext cx="2624418" cy="310115"/>
          </a:xfrm>
          <a:prstGeom prst="rect">
            <a:avLst/>
          </a:prstGeom>
        </p:spPr>
        <p:txBody>
          <a:bodyPr vert="horz" wrap="square" lIns="0" tIns="11206" rIns="0" bIns="0" rtlCol="0">
            <a:spAutoFit/>
          </a:bodyPr>
          <a:lstStyle/>
          <a:p>
            <a:pPr marL="321626" marR="4483" indent="-310980">
              <a:spcBef>
                <a:spcPts val="88"/>
              </a:spcBef>
            </a:pPr>
            <a:r>
              <a:rPr sz="971" spc="-79">
                <a:solidFill>
                  <a:srgbClr val="585858"/>
                </a:solidFill>
                <a:latin typeface="Arial Black"/>
                <a:cs typeface="Arial Black"/>
              </a:rPr>
              <a:t>Fig.</a:t>
            </a:r>
            <a:r>
              <a:rPr sz="971" spc="-44">
                <a:solidFill>
                  <a:srgbClr val="585858"/>
                </a:solidFill>
                <a:latin typeface="Arial Black"/>
                <a:cs typeface="Arial Black"/>
              </a:rPr>
              <a:t> </a:t>
            </a:r>
            <a:r>
              <a:rPr sz="971" spc="-101">
                <a:solidFill>
                  <a:srgbClr val="585858"/>
                </a:solidFill>
                <a:latin typeface="Arial Black"/>
                <a:cs typeface="Arial Black"/>
              </a:rPr>
              <a:t>42</a:t>
            </a:r>
            <a:r>
              <a:rPr sz="971" spc="-35">
                <a:solidFill>
                  <a:srgbClr val="585858"/>
                </a:solidFill>
                <a:latin typeface="Arial Black"/>
                <a:cs typeface="Arial Black"/>
              </a:rPr>
              <a:t> </a:t>
            </a:r>
            <a:r>
              <a:rPr sz="971" spc="-88">
                <a:solidFill>
                  <a:srgbClr val="585858"/>
                </a:solidFill>
                <a:latin typeface="Arial Black"/>
                <a:cs typeface="Arial Black"/>
              </a:rPr>
              <a:t>Reasons</a:t>
            </a:r>
            <a:r>
              <a:rPr sz="971" spc="-40">
                <a:solidFill>
                  <a:srgbClr val="585858"/>
                </a:solidFill>
                <a:latin typeface="Arial Black"/>
                <a:cs typeface="Arial Black"/>
              </a:rPr>
              <a:t> </a:t>
            </a:r>
            <a:r>
              <a:rPr sz="971" spc="-57">
                <a:solidFill>
                  <a:srgbClr val="585858"/>
                </a:solidFill>
                <a:latin typeface="Arial Black"/>
                <a:cs typeface="Arial Black"/>
              </a:rPr>
              <a:t>participants</a:t>
            </a:r>
            <a:r>
              <a:rPr sz="971" spc="-40">
                <a:solidFill>
                  <a:srgbClr val="585858"/>
                </a:solidFill>
                <a:latin typeface="Arial Black"/>
                <a:cs typeface="Arial Black"/>
              </a:rPr>
              <a:t> did </a:t>
            </a:r>
            <a:r>
              <a:rPr sz="971" spc="-31">
                <a:solidFill>
                  <a:srgbClr val="585858"/>
                </a:solidFill>
                <a:latin typeface="Arial Black"/>
                <a:cs typeface="Arial Black"/>
              </a:rPr>
              <a:t>not</a:t>
            </a:r>
            <a:r>
              <a:rPr sz="971" spc="-40">
                <a:solidFill>
                  <a:srgbClr val="585858"/>
                </a:solidFill>
                <a:latin typeface="Arial Black"/>
                <a:cs typeface="Arial Black"/>
              </a:rPr>
              <a:t> </a:t>
            </a:r>
            <a:r>
              <a:rPr sz="971" spc="-9">
                <a:solidFill>
                  <a:srgbClr val="585858"/>
                </a:solidFill>
                <a:latin typeface="Arial Black"/>
                <a:cs typeface="Arial Black"/>
              </a:rPr>
              <a:t>report </a:t>
            </a:r>
            <a:r>
              <a:rPr sz="971" spc="-75">
                <a:solidFill>
                  <a:srgbClr val="585858"/>
                </a:solidFill>
                <a:latin typeface="Arial Black"/>
                <a:cs typeface="Arial Black"/>
              </a:rPr>
              <a:t>sexual</a:t>
            </a:r>
            <a:r>
              <a:rPr sz="971" spc="-26">
                <a:solidFill>
                  <a:srgbClr val="585858"/>
                </a:solidFill>
                <a:latin typeface="Arial Black"/>
                <a:cs typeface="Arial Black"/>
              </a:rPr>
              <a:t> or</a:t>
            </a:r>
            <a:r>
              <a:rPr sz="971" spc="-22">
                <a:solidFill>
                  <a:srgbClr val="585858"/>
                </a:solidFill>
                <a:latin typeface="Arial Black"/>
                <a:cs typeface="Arial Black"/>
              </a:rPr>
              <a:t> </a:t>
            </a:r>
            <a:r>
              <a:rPr sz="971" spc="-49">
                <a:solidFill>
                  <a:srgbClr val="585858"/>
                </a:solidFill>
                <a:latin typeface="Arial Black"/>
                <a:cs typeface="Arial Black"/>
              </a:rPr>
              <a:t>interpersonal</a:t>
            </a:r>
            <a:r>
              <a:rPr sz="971" spc="-22">
                <a:solidFill>
                  <a:srgbClr val="585858"/>
                </a:solidFill>
                <a:latin typeface="Arial Black"/>
                <a:cs typeface="Arial Black"/>
              </a:rPr>
              <a:t> </a:t>
            </a:r>
            <a:r>
              <a:rPr sz="971" spc="-9">
                <a:solidFill>
                  <a:srgbClr val="585858"/>
                </a:solidFill>
                <a:latin typeface="Arial Black"/>
                <a:cs typeface="Arial Black"/>
              </a:rPr>
              <a:t>violence</a:t>
            </a:r>
            <a:endParaRPr sz="971">
              <a:latin typeface="Arial Black"/>
              <a:cs typeface="Arial Black"/>
            </a:endParaRPr>
          </a:p>
        </p:txBody>
      </p:sp>
      <p:sp>
        <p:nvSpPr>
          <p:cNvPr id="18" name="object 18"/>
          <p:cNvSpPr txBox="1"/>
          <p:nvPr/>
        </p:nvSpPr>
        <p:spPr>
          <a:xfrm>
            <a:off x="9707084" y="125887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64%</a:t>
            </a:r>
            <a:endParaRPr sz="882">
              <a:latin typeface="Arial"/>
              <a:cs typeface="Arial"/>
            </a:endParaRPr>
          </a:p>
        </p:txBody>
      </p:sp>
      <p:sp>
        <p:nvSpPr>
          <p:cNvPr id="19" name="object 19"/>
          <p:cNvSpPr txBox="1"/>
          <p:nvPr/>
        </p:nvSpPr>
        <p:spPr>
          <a:xfrm>
            <a:off x="8604050" y="166284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26%</a:t>
            </a:r>
            <a:endParaRPr sz="882">
              <a:latin typeface="Arial"/>
              <a:cs typeface="Arial"/>
            </a:endParaRPr>
          </a:p>
        </p:txBody>
      </p:sp>
      <p:sp>
        <p:nvSpPr>
          <p:cNvPr id="20" name="object 20"/>
          <p:cNvSpPr txBox="1"/>
          <p:nvPr/>
        </p:nvSpPr>
        <p:spPr>
          <a:xfrm>
            <a:off x="8410387" y="207524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19%</a:t>
            </a:r>
            <a:endParaRPr sz="882">
              <a:latin typeface="Arial"/>
              <a:cs typeface="Arial"/>
            </a:endParaRPr>
          </a:p>
        </p:txBody>
      </p:sp>
      <p:sp>
        <p:nvSpPr>
          <p:cNvPr id="21" name="object 21"/>
          <p:cNvSpPr txBox="1"/>
          <p:nvPr/>
        </p:nvSpPr>
        <p:spPr>
          <a:xfrm>
            <a:off x="8385126" y="247921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18%</a:t>
            </a:r>
            <a:endParaRPr sz="882">
              <a:latin typeface="Arial"/>
              <a:cs typeface="Arial"/>
            </a:endParaRPr>
          </a:p>
        </p:txBody>
      </p:sp>
      <p:sp>
        <p:nvSpPr>
          <p:cNvPr id="22" name="object 22"/>
          <p:cNvSpPr txBox="1"/>
          <p:nvPr/>
        </p:nvSpPr>
        <p:spPr>
          <a:xfrm>
            <a:off x="8275665" y="289160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23" name="object 23"/>
          <p:cNvSpPr txBox="1"/>
          <p:nvPr/>
        </p:nvSpPr>
        <p:spPr>
          <a:xfrm>
            <a:off x="8275665" y="329558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14%</a:t>
            </a:r>
            <a:endParaRPr sz="882">
              <a:latin typeface="Arial"/>
              <a:cs typeface="Arial"/>
            </a:endParaRPr>
          </a:p>
        </p:txBody>
      </p:sp>
      <p:sp>
        <p:nvSpPr>
          <p:cNvPr id="24" name="object 24"/>
          <p:cNvSpPr txBox="1"/>
          <p:nvPr/>
        </p:nvSpPr>
        <p:spPr>
          <a:xfrm>
            <a:off x="8157785" y="3707976"/>
            <a:ext cx="239246"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11%</a:t>
            </a:r>
            <a:endParaRPr sz="882">
              <a:latin typeface="Arial"/>
              <a:cs typeface="Arial"/>
            </a:endParaRPr>
          </a:p>
        </p:txBody>
      </p:sp>
      <p:sp>
        <p:nvSpPr>
          <p:cNvPr id="25" name="object 25"/>
          <p:cNvSpPr txBox="1"/>
          <p:nvPr/>
        </p:nvSpPr>
        <p:spPr>
          <a:xfrm>
            <a:off x="8048322" y="4111952"/>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a:t>
            </a:r>
            <a:endParaRPr sz="882">
              <a:latin typeface="Arial"/>
              <a:cs typeface="Arial"/>
            </a:endParaRPr>
          </a:p>
        </p:txBody>
      </p:sp>
      <p:sp>
        <p:nvSpPr>
          <p:cNvPr id="26" name="object 26"/>
          <p:cNvSpPr txBox="1"/>
          <p:nvPr/>
        </p:nvSpPr>
        <p:spPr>
          <a:xfrm>
            <a:off x="8006222" y="452434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27" name="object 27"/>
          <p:cNvSpPr txBox="1"/>
          <p:nvPr/>
        </p:nvSpPr>
        <p:spPr>
          <a:xfrm>
            <a:off x="7854660" y="574468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0%</a:t>
            </a:r>
            <a:endParaRPr sz="882">
              <a:latin typeface="Arial"/>
              <a:cs typeface="Arial"/>
            </a:endParaRPr>
          </a:p>
        </p:txBody>
      </p:sp>
      <p:sp>
        <p:nvSpPr>
          <p:cNvPr id="28" name="object 28"/>
          <p:cNvSpPr txBox="1"/>
          <p:nvPr/>
        </p:nvSpPr>
        <p:spPr>
          <a:xfrm>
            <a:off x="6484651" y="1206689"/>
            <a:ext cx="1234328" cy="255741"/>
          </a:xfrm>
          <a:prstGeom prst="rect">
            <a:avLst/>
          </a:prstGeom>
        </p:spPr>
        <p:txBody>
          <a:bodyPr vert="horz" wrap="square" lIns="0" tIns="11206" rIns="0" bIns="0" rtlCol="0">
            <a:spAutoFit/>
          </a:bodyPr>
          <a:lstStyle/>
          <a:p>
            <a:pPr marR="4483" algn="r">
              <a:spcBef>
                <a:spcPts val="88"/>
              </a:spcBef>
            </a:pPr>
            <a:r>
              <a:rPr sz="794" spc="-22">
                <a:solidFill>
                  <a:srgbClr val="585858"/>
                </a:solidFill>
                <a:latin typeface="Lucida Sans"/>
                <a:cs typeface="Lucida Sans"/>
              </a:rPr>
              <a:t>Didn't</a:t>
            </a:r>
            <a:r>
              <a:rPr sz="794" spc="-35">
                <a:solidFill>
                  <a:srgbClr val="585858"/>
                </a:solidFill>
                <a:latin typeface="Lucida Sans"/>
                <a:cs typeface="Lucida Sans"/>
              </a:rPr>
              <a:t> </a:t>
            </a:r>
            <a:r>
              <a:rPr sz="794" spc="-26">
                <a:solidFill>
                  <a:srgbClr val="585858"/>
                </a:solidFill>
                <a:latin typeface="Lucida Sans"/>
                <a:cs typeface="Lucida Sans"/>
              </a:rPr>
              <a:t>think</a:t>
            </a:r>
            <a:r>
              <a:rPr sz="794" spc="-31">
                <a:solidFill>
                  <a:srgbClr val="585858"/>
                </a:solidFill>
                <a:latin typeface="Lucida Sans"/>
                <a:cs typeface="Lucida Sans"/>
              </a:rPr>
              <a:t> </a:t>
            </a:r>
            <a:r>
              <a:rPr sz="794" spc="-26">
                <a:solidFill>
                  <a:srgbClr val="585858"/>
                </a:solidFill>
                <a:latin typeface="Lucida Sans"/>
                <a:cs typeface="Lucida Sans"/>
              </a:rPr>
              <a:t>it</a:t>
            </a:r>
            <a:r>
              <a:rPr sz="794" spc="-35">
                <a:solidFill>
                  <a:srgbClr val="585858"/>
                </a:solidFill>
                <a:latin typeface="Lucida Sans"/>
                <a:cs typeface="Lucida Sans"/>
              </a:rPr>
              <a:t> </a:t>
            </a:r>
            <a:r>
              <a:rPr sz="794" spc="-9">
                <a:solidFill>
                  <a:srgbClr val="585858"/>
                </a:solidFill>
                <a:latin typeface="Lucida Sans"/>
                <a:cs typeface="Lucida Sans"/>
              </a:rPr>
              <a:t>was</a:t>
            </a:r>
            <a:r>
              <a:rPr sz="794" spc="-35">
                <a:solidFill>
                  <a:srgbClr val="585858"/>
                </a:solidFill>
                <a:latin typeface="Lucida Sans"/>
                <a:cs typeface="Lucida Sans"/>
              </a:rPr>
              <a:t> </a:t>
            </a:r>
            <a:r>
              <a:rPr sz="794" spc="-9">
                <a:solidFill>
                  <a:srgbClr val="585858"/>
                </a:solidFill>
                <a:latin typeface="Lucida Sans"/>
                <a:cs typeface="Lucida Sans"/>
              </a:rPr>
              <a:t>serious</a:t>
            </a:r>
            <a:endParaRPr sz="794">
              <a:latin typeface="Lucida Sans"/>
              <a:cs typeface="Lucida Sans"/>
            </a:endParaRPr>
          </a:p>
          <a:p>
            <a:pPr marR="5603" algn="r"/>
            <a:r>
              <a:rPr sz="794" spc="-9">
                <a:solidFill>
                  <a:srgbClr val="585858"/>
                </a:solidFill>
                <a:latin typeface="Lucida Sans"/>
                <a:cs typeface="Lucida Sans"/>
              </a:rPr>
              <a:t>enough</a:t>
            </a:r>
            <a:endParaRPr sz="794">
              <a:latin typeface="Lucida Sans"/>
              <a:cs typeface="Lucida Sans"/>
            </a:endParaRPr>
          </a:p>
        </p:txBody>
      </p:sp>
      <p:sp>
        <p:nvSpPr>
          <p:cNvPr id="29" name="object 29"/>
          <p:cNvSpPr txBox="1"/>
          <p:nvPr/>
        </p:nvSpPr>
        <p:spPr>
          <a:xfrm>
            <a:off x="6570199" y="1619082"/>
            <a:ext cx="1148603" cy="255741"/>
          </a:xfrm>
          <a:prstGeom prst="rect">
            <a:avLst/>
          </a:prstGeom>
        </p:spPr>
        <p:txBody>
          <a:bodyPr vert="horz" wrap="square" lIns="0" tIns="11206" rIns="0" bIns="0" rtlCol="0">
            <a:spAutoFit/>
          </a:bodyPr>
          <a:lstStyle/>
          <a:p>
            <a:pPr marR="4483" algn="r">
              <a:spcBef>
                <a:spcPts val="88"/>
              </a:spcBef>
            </a:pPr>
            <a:r>
              <a:rPr sz="794" spc="-40">
                <a:solidFill>
                  <a:srgbClr val="585858"/>
                </a:solidFill>
                <a:latin typeface="Lucida Sans"/>
                <a:cs typeface="Lucida Sans"/>
              </a:rPr>
              <a:t>Didn’t</a:t>
            </a:r>
            <a:r>
              <a:rPr sz="794" spc="-44">
                <a:solidFill>
                  <a:srgbClr val="585858"/>
                </a:solidFill>
                <a:latin typeface="Lucida Sans"/>
                <a:cs typeface="Lucida Sans"/>
              </a:rPr>
              <a:t> </a:t>
            </a:r>
            <a:r>
              <a:rPr sz="794" spc="-22">
                <a:solidFill>
                  <a:srgbClr val="585858"/>
                </a:solidFill>
                <a:latin typeface="Lucida Sans"/>
                <a:cs typeface="Lucida Sans"/>
              </a:rPr>
              <a:t>trust</a:t>
            </a:r>
            <a:r>
              <a:rPr sz="794" spc="-35">
                <a:solidFill>
                  <a:srgbClr val="585858"/>
                </a:solidFill>
                <a:latin typeface="Lucida Sans"/>
                <a:cs typeface="Lucida Sans"/>
              </a:rPr>
              <a:t> </a:t>
            </a:r>
            <a:r>
              <a:rPr sz="794" spc="-49">
                <a:solidFill>
                  <a:srgbClr val="585858"/>
                </a:solidFill>
                <a:latin typeface="Lucida Sans"/>
                <a:cs typeface="Lucida Sans"/>
              </a:rPr>
              <a:t>it’d</a:t>
            </a:r>
            <a:r>
              <a:rPr sz="794" spc="-31">
                <a:solidFill>
                  <a:srgbClr val="585858"/>
                </a:solidFill>
                <a:latin typeface="Lucida Sans"/>
                <a:cs typeface="Lucida Sans"/>
              </a:rPr>
              <a:t> </a:t>
            </a:r>
            <a:r>
              <a:rPr sz="794">
                <a:solidFill>
                  <a:srgbClr val="585858"/>
                </a:solidFill>
                <a:latin typeface="Lucida Sans"/>
                <a:cs typeface="Lucida Sans"/>
              </a:rPr>
              <a:t>be</a:t>
            </a:r>
            <a:r>
              <a:rPr sz="794" spc="-31">
                <a:solidFill>
                  <a:srgbClr val="585858"/>
                </a:solidFill>
                <a:latin typeface="Lucida Sans"/>
                <a:cs typeface="Lucida Sans"/>
              </a:rPr>
              <a:t> </a:t>
            </a:r>
            <a:r>
              <a:rPr sz="794" spc="-18">
                <a:solidFill>
                  <a:srgbClr val="585858"/>
                </a:solidFill>
                <a:latin typeface="Lucida Sans"/>
                <a:cs typeface="Lucida Sans"/>
              </a:rPr>
              <a:t>taken</a:t>
            </a:r>
            <a:endParaRPr sz="794">
              <a:latin typeface="Lucida Sans"/>
              <a:cs typeface="Lucida Sans"/>
            </a:endParaRPr>
          </a:p>
          <a:p>
            <a:pPr marR="5043" algn="r"/>
            <a:r>
              <a:rPr sz="794" spc="-9">
                <a:solidFill>
                  <a:srgbClr val="585858"/>
                </a:solidFill>
                <a:latin typeface="Lucida Sans"/>
                <a:cs typeface="Lucida Sans"/>
              </a:rPr>
              <a:t>seriously</a:t>
            </a:r>
            <a:endParaRPr sz="794">
              <a:latin typeface="Lucida Sans"/>
              <a:cs typeface="Lucida Sans"/>
            </a:endParaRPr>
          </a:p>
        </p:txBody>
      </p:sp>
      <p:sp>
        <p:nvSpPr>
          <p:cNvPr id="30" name="object 30"/>
          <p:cNvSpPr txBox="1"/>
          <p:nvPr/>
        </p:nvSpPr>
        <p:spPr>
          <a:xfrm>
            <a:off x="6722098" y="2023057"/>
            <a:ext cx="996203" cy="255741"/>
          </a:xfrm>
          <a:prstGeom prst="rect">
            <a:avLst/>
          </a:prstGeom>
        </p:spPr>
        <p:txBody>
          <a:bodyPr vert="horz" wrap="square" lIns="0" tIns="11206" rIns="0" bIns="0" rtlCol="0">
            <a:spAutoFit/>
          </a:bodyPr>
          <a:lstStyle/>
          <a:p>
            <a:pPr marL="11206" marR="4483" indent="1681">
              <a:spcBef>
                <a:spcPts val="88"/>
              </a:spcBef>
            </a:pPr>
            <a:r>
              <a:rPr sz="794">
                <a:solidFill>
                  <a:srgbClr val="585858"/>
                </a:solidFill>
                <a:latin typeface="Lucida Sans"/>
                <a:cs typeface="Lucida Sans"/>
              </a:rPr>
              <a:t>Worried</a:t>
            </a:r>
            <a:r>
              <a:rPr sz="794" spc="-31">
                <a:solidFill>
                  <a:srgbClr val="585858"/>
                </a:solidFill>
                <a:latin typeface="Lucida Sans"/>
                <a:cs typeface="Lucida Sans"/>
              </a:rPr>
              <a:t> </a:t>
            </a:r>
            <a:r>
              <a:rPr sz="794" spc="-18">
                <a:solidFill>
                  <a:srgbClr val="585858"/>
                </a:solidFill>
                <a:latin typeface="Lucida Sans"/>
                <a:cs typeface="Lucida Sans"/>
              </a:rPr>
              <a:t>about</a:t>
            </a:r>
            <a:r>
              <a:rPr sz="794" spc="-35">
                <a:solidFill>
                  <a:srgbClr val="585858"/>
                </a:solidFill>
                <a:latin typeface="Lucida Sans"/>
                <a:cs typeface="Lucida Sans"/>
              </a:rPr>
              <a:t> </a:t>
            </a:r>
            <a:r>
              <a:rPr sz="794" spc="-26">
                <a:solidFill>
                  <a:srgbClr val="585858"/>
                </a:solidFill>
                <a:latin typeface="Lucida Sans"/>
                <a:cs typeface="Lucida Sans"/>
              </a:rPr>
              <a:t>being blamed/not</a:t>
            </a:r>
            <a:r>
              <a:rPr sz="794" spc="4">
                <a:solidFill>
                  <a:srgbClr val="585858"/>
                </a:solidFill>
                <a:latin typeface="Lucida Sans"/>
                <a:cs typeface="Lucida Sans"/>
              </a:rPr>
              <a:t> </a:t>
            </a:r>
            <a:r>
              <a:rPr sz="794" spc="-18">
                <a:solidFill>
                  <a:srgbClr val="585858"/>
                </a:solidFill>
                <a:latin typeface="Lucida Sans"/>
                <a:cs typeface="Lucida Sans"/>
              </a:rPr>
              <a:t>believed</a:t>
            </a:r>
            <a:endParaRPr sz="794">
              <a:latin typeface="Lucida Sans"/>
              <a:cs typeface="Lucida Sans"/>
            </a:endParaRPr>
          </a:p>
        </p:txBody>
      </p:sp>
      <p:sp>
        <p:nvSpPr>
          <p:cNvPr id="31" name="object 31"/>
          <p:cNvSpPr txBox="1"/>
          <p:nvPr/>
        </p:nvSpPr>
        <p:spPr>
          <a:xfrm>
            <a:off x="6546623" y="2435450"/>
            <a:ext cx="1172135" cy="255741"/>
          </a:xfrm>
          <a:prstGeom prst="rect">
            <a:avLst/>
          </a:prstGeom>
        </p:spPr>
        <p:txBody>
          <a:bodyPr vert="horz" wrap="square" lIns="0" tIns="11206" rIns="0" bIns="0" rtlCol="0">
            <a:spAutoFit/>
          </a:bodyPr>
          <a:lstStyle/>
          <a:p>
            <a:pPr marL="11206" marR="4483" indent="279602">
              <a:spcBef>
                <a:spcPts val="88"/>
              </a:spcBef>
            </a:pPr>
            <a:r>
              <a:rPr sz="794">
                <a:solidFill>
                  <a:srgbClr val="585858"/>
                </a:solidFill>
                <a:latin typeface="Lucida Sans"/>
                <a:cs typeface="Lucida Sans"/>
              </a:rPr>
              <a:t>Worried</a:t>
            </a:r>
            <a:r>
              <a:rPr sz="794" spc="-31">
                <a:solidFill>
                  <a:srgbClr val="585858"/>
                </a:solidFill>
                <a:latin typeface="Lucida Sans"/>
                <a:cs typeface="Lucida Sans"/>
              </a:rPr>
              <a:t> </a:t>
            </a:r>
            <a:r>
              <a:rPr sz="794" spc="-18">
                <a:solidFill>
                  <a:srgbClr val="585858"/>
                </a:solidFill>
                <a:latin typeface="Lucida Sans"/>
                <a:cs typeface="Lucida Sans"/>
              </a:rPr>
              <a:t>about</a:t>
            </a:r>
            <a:r>
              <a:rPr sz="794" spc="-35">
                <a:solidFill>
                  <a:srgbClr val="585858"/>
                </a:solidFill>
                <a:latin typeface="Lucida Sans"/>
                <a:cs typeface="Lucida Sans"/>
              </a:rPr>
              <a:t> </a:t>
            </a:r>
            <a:r>
              <a:rPr sz="794" spc="-22">
                <a:solidFill>
                  <a:srgbClr val="585858"/>
                </a:solidFill>
                <a:latin typeface="Lucida Sans"/>
                <a:cs typeface="Lucida Sans"/>
              </a:rPr>
              <a:t>not </a:t>
            </a:r>
            <a:r>
              <a:rPr sz="794" spc="-35">
                <a:solidFill>
                  <a:srgbClr val="585858"/>
                </a:solidFill>
                <a:latin typeface="Lucida Sans"/>
                <a:cs typeface="Lucida Sans"/>
              </a:rPr>
              <a:t>getting</a:t>
            </a:r>
            <a:r>
              <a:rPr sz="794" spc="-13">
                <a:solidFill>
                  <a:srgbClr val="585858"/>
                </a:solidFill>
                <a:latin typeface="Lucida Sans"/>
                <a:cs typeface="Lucida Sans"/>
              </a:rPr>
              <a:t> </a:t>
            </a:r>
            <a:r>
              <a:rPr sz="794" spc="-18">
                <a:solidFill>
                  <a:srgbClr val="585858"/>
                </a:solidFill>
                <a:latin typeface="Lucida Sans"/>
                <a:cs typeface="Lucida Sans"/>
              </a:rPr>
              <a:t>desired</a:t>
            </a:r>
            <a:r>
              <a:rPr sz="794" spc="-9">
                <a:solidFill>
                  <a:srgbClr val="585858"/>
                </a:solidFill>
                <a:latin typeface="Lucida Sans"/>
                <a:cs typeface="Lucida Sans"/>
              </a:rPr>
              <a:t> outcome</a:t>
            </a:r>
            <a:endParaRPr sz="794">
              <a:latin typeface="Lucida Sans"/>
              <a:cs typeface="Lucida Sans"/>
            </a:endParaRPr>
          </a:p>
        </p:txBody>
      </p:sp>
      <p:sp>
        <p:nvSpPr>
          <p:cNvPr id="32" name="object 32"/>
          <p:cNvSpPr txBox="1"/>
          <p:nvPr/>
        </p:nvSpPr>
        <p:spPr>
          <a:xfrm>
            <a:off x="6879161" y="2839425"/>
            <a:ext cx="839321" cy="255741"/>
          </a:xfrm>
          <a:prstGeom prst="rect">
            <a:avLst/>
          </a:prstGeom>
        </p:spPr>
        <p:txBody>
          <a:bodyPr vert="horz" wrap="square" lIns="0" tIns="11206" rIns="0" bIns="0" rtlCol="0">
            <a:spAutoFit/>
          </a:bodyPr>
          <a:lstStyle/>
          <a:p>
            <a:pPr marL="160813" marR="4483" indent="-150167">
              <a:spcBef>
                <a:spcPts val="88"/>
              </a:spcBef>
            </a:pPr>
            <a:r>
              <a:rPr sz="794" spc="-18">
                <a:solidFill>
                  <a:srgbClr val="585858"/>
                </a:solidFill>
                <a:latin typeface="Lucida Sans"/>
                <a:cs typeface="Lucida Sans"/>
              </a:rPr>
              <a:t>Concerned</a:t>
            </a:r>
            <a:r>
              <a:rPr sz="794" spc="-13">
                <a:solidFill>
                  <a:srgbClr val="585858"/>
                </a:solidFill>
                <a:latin typeface="Lucida Sans"/>
                <a:cs typeface="Lucida Sans"/>
              </a:rPr>
              <a:t> </a:t>
            </a:r>
            <a:r>
              <a:rPr sz="794" spc="-9">
                <a:solidFill>
                  <a:srgbClr val="585858"/>
                </a:solidFill>
                <a:latin typeface="Lucida Sans"/>
                <a:cs typeface="Lucida Sans"/>
              </a:rPr>
              <a:t>about </a:t>
            </a:r>
            <a:r>
              <a:rPr sz="794" spc="-26">
                <a:solidFill>
                  <a:srgbClr val="585858"/>
                </a:solidFill>
                <a:latin typeface="Lucida Sans"/>
                <a:cs typeface="Lucida Sans"/>
              </a:rPr>
              <a:t>confidentiality</a:t>
            </a:r>
            <a:endParaRPr sz="794">
              <a:latin typeface="Lucida Sans"/>
              <a:cs typeface="Lucida Sans"/>
            </a:endParaRPr>
          </a:p>
        </p:txBody>
      </p:sp>
      <p:sp>
        <p:nvSpPr>
          <p:cNvPr id="33" name="object 33"/>
          <p:cNvSpPr txBox="1"/>
          <p:nvPr/>
        </p:nvSpPr>
        <p:spPr>
          <a:xfrm>
            <a:off x="6580417" y="3251818"/>
            <a:ext cx="1137957" cy="255741"/>
          </a:xfrm>
          <a:prstGeom prst="rect">
            <a:avLst/>
          </a:prstGeom>
        </p:spPr>
        <p:txBody>
          <a:bodyPr vert="horz" wrap="square" lIns="0" tIns="11206" rIns="0" bIns="0" rtlCol="0">
            <a:spAutoFit/>
          </a:bodyPr>
          <a:lstStyle/>
          <a:p>
            <a:pPr marR="4483" algn="r">
              <a:spcBef>
                <a:spcPts val="88"/>
              </a:spcBef>
            </a:pPr>
            <a:r>
              <a:rPr sz="794" spc="-22">
                <a:solidFill>
                  <a:srgbClr val="585858"/>
                </a:solidFill>
                <a:latin typeface="Lucida Sans"/>
                <a:cs typeface="Lucida Sans"/>
              </a:rPr>
              <a:t>Didn't</a:t>
            </a:r>
            <a:r>
              <a:rPr sz="794" spc="-26">
                <a:solidFill>
                  <a:srgbClr val="585858"/>
                </a:solidFill>
                <a:latin typeface="Lucida Sans"/>
                <a:cs typeface="Lucida Sans"/>
              </a:rPr>
              <a:t> </a:t>
            </a:r>
            <a:r>
              <a:rPr sz="794" spc="-9">
                <a:solidFill>
                  <a:srgbClr val="585858"/>
                </a:solidFill>
                <a:latin typeface="Lucida Sans"/>
                <a:cs typeface="Lucida Sans"/>
              </a:rPr>
              <a:t>want</a:t>
            </a:r>
            <a:r>
              <a:rPr sz="794" spc="-22">
                <a:solidFill>
                  <a:srgbClr val="585858"/>
                </a:solidFill>
                <a:latin typeface="Lucida Sans"/>
                <a:cs typeface="Lucida Sans"/>
              </a:rPr>
              <a:t> </a:t>
            </a:r>
            <a:r>
              <a:rPr sz="794" spc="-9">
                <a:solidFill>
                  <a:srgbClr val="585858"/>
                </a:solidFill>
                <a:latin typeface="Lucida Sans"/>
                <a:cs typeface="Lucida Sans"/>
              </a:rPr>
              <a:t>perpetrator</a:t>
            </a:r>
            <a:endParaRPr sz="794">
              <a:latin typeface="Lucida Sans"/>
              <a:cs typeface="Lucida Sans"/>
            </a:endParaRPr>
          </a:p>
          <a:p>
            <a:pPr marR="4483" algn="r"/>
            <a:r>
              <a:rPr sz="794" spc="-18">
                <a:solidFill>
                  <a:srgbClr val="585858"/>
                </a:solidFill>
                <a:latin typeface="Lucida Sans"/>
                <a:cs typeface="Lucida Sans"/>
              </a:rPr>
              <a:t>to</a:t>
            </a:r>
            <a:r>
              <a:rPr sz="794" spc="-40">
                <a:solidFill>
                  <a:srgbClr val="585858"/>
                </a:solidFill>
                <a:latin typeface="Lucida Sans"/>
                <a:cs typeface="Lucida Sans"/>
              </a:rPr>
              <a:t> </a:t>
            </a:r>
            <a:r>
              <a:rPr sz="794" spc="-31">
                <a:solidFill>
                  <a:srgbClr val="585858"/>
                </a:solidFill>
                <a:latin typeface="Lucida Sans"/>
                <a:cs typeface="Lucida Sans"/>
              </a:rPr>
              <a:t>get</a:t>
            </a:r>
            <a:r>
              <a:rPr sz="794" spc="-40">
                <a:solidFill>
                  <a:srgbClr val="585858"/>
                </a:solidFill>
                <a:latin typeface="Lucida Sans"/>
                <a:cs typeface="Lucida Sans"/>
              </a:rPr>
              <a:t> </a:t>
            </a:r>
            <a:r>
              <a:rPr sz="794" spc="-26">
                <a:solidFill>
                  <a:srgbClr val="585858"/>
                </a:solidFill>
                <a:latin typeface="Lucida Sans"/>
                <a:cs typeface="Lucida Sans"/>
              </a:rPr>
              <a:t>in</a:t>
            </a:r>
            <a:r>
              <a:rPr sz="794" spc="-35">
                <a:solidFill>
                  <a:srgbClr val="585858"/>
                </a:solidFill>
                <a:latin typeface="Lucida Sans"/>
                <a:cs typeface="Lucida Sans"/>
              </a:rPr>
              <a:t> </a:t>
            </a:r>
            <a:r>
              <a:rPr sz="794" spc="-9">
                <a:solidFill>
                  <a:srgbClr val="585858"/>
                </a:solidFill>
                <a:latin typeface="Lucida Sans"/>
                <a:cs typeface="Lucida Sans"/>
              </a:rPr>
              <a:t>trouble</a:t>
            </a:r>
            <a:endParaRPr sz="794">
              <a:latin typeface="Lucida Sans"/>
              <a:cs typeface="Lucida Sans"/>
            </a:endParaRPr>
          </a:p>
        </p:txBody>
      </p:sp>
      <p:sp>
        <p:nvSpPr>
          <p:cNvPr id="34" name="object 34"/>
          <p:cNvSpPr txBox="1"/>
          <p:nvPr/>
        </p:nvSpPr>
        <p:spPr>
          <a:xfrm>
            <a:off x="6549431" y="3655793"/>
            <a:ext cx="1169334" cy="255741"/>
          </a:xfrm>
          <a:prstGeom prst="rect">
            <a:avLst/>
          </a:prstGeom>
        </p:spPr>
        <p:txBody>
          <a:bodyPr vert="horz" wrap="square" lIns="0" tIns="11206" rIns="0" bIns="0" rtlCol="0">
            <a:spAutoFit/>
          </a:bodyPr>
          <a:lstStyle/>
          <a:p>
            <a:pPr marR="4483" algn="r">
              <a:spcBef>
                <a:spcPts val="88"/>
              </a:spcBef>
            </a:pPr>
            <a:r>
              <a:rPr sz="794" spc="-40">
                <a:solidFill>
                  <a:srgbClr val="585858"/>
                </a:solidFill>
                <a:latin typeface="Lucida Sans"/>
                <a:cs typeface="Lucida Sans"/>
              </a:rPr>
              <a:t>Didn’t</a:t>
            </a:r>
            <a:r>
              <a:rPr sz="794" spc="-26">
                <a:solidFill>
                  <a:srgbClr val="585858"/>
                </a:solidFill>
                <a:latin typeface="Lucida Sans"/>
                <a:cs typeface="Lucida Sans"/>
              </a:rPr>
              <a:t> </a:t>
            </a:r>
            <a:r>
              <a:rPr sz="794" spc="-18">
                <a:solidFill>
                  <a:srgbClr val="585858"/>
                </a:solidFill>
                <a:latin typeface="Lucida Sans"/>
                <a:cs typeface="Lucida Sans"/>
              </a:rPr>
              <a:t>know</a:t>
            </a:r>
            <a:r>
              <a:rPr sz="794" spc="-22">
                <a:solidFill>
                  <a:srgbClr val="585858"/>
                </a:solidFill>
                <a:latin typeface="Lucida Sans"/>
                <a:cs typeface="Lucida Sans"/>
              </a:rPr>
              <a:t> who/how</a:t>
            </a:r>
            <a:r>
              <a:rPr sz="794" spc="-18">
                <a:solidFill>
                  <a:srgbClr val="585858"/>
                </a:solidFill>
                <a:latin typeface="Lucida Sans"/>
                <a:cs typeface="Lucida Sans"/>
              </a:rPr>
              <a:t> </a:t>
            </a:r>
            <a:r>
              <a:rPr sz="794" spc="-22">
                <a:solidFill>
                  <a:srgbClr val="585858"/>
                </a:solidFill>
                <a:latin typeface="Lucida Sans"/>
                <a:cs typeface="Lucida Sans"/>
              </a:rPr>
              <a:t>to</a:t>
            </a:r>
            <a:endParaRPr sz="794">
              <a:latin typeface="Lucida Sans"/>
              <a:cs typeface="Lucida Sans"/>
            </a:endParaRPr>
          </a:p>
          <a:p>
            <a:pPr marR="5043" algn="r"/>
            <a:r>
              <a:rPr sz="794" spc="-22">
                <a:solidFill>
                  <a:srgbClr val="585858"/>
                </a:solidFill>
                <a:latin typeface="Lucida Sans"/>
                <a:cs typeface="Lucida Sans"/>
              </a:rPr>
              <a:t>contact</a:t>
            </a:r>
            <a:r>
              <a:rPr sz="794" spc="-44">
                <a:solidFill>
                  <a:srgbClr val="585858"/>
                </a:solidFill>
                <a:latin typeface="Lucida Sans"/>
                <a:cs typeface="Lucida Sans"/>
              </a:rPr>
              <a:t> </a:t>
            </a:r>
            <a:r>
              <a:rPr sz="794" spc="-9">
                <a:solidFill>
                  <a:srgbClr val="585858"/>
                </a:solidFill>
                <a:latin typeface="Lucida Sans"/>
                <a:cs typeface="Lucida Sans"/>
              </a:rPr>
              <a:t>for</a:t>
            </a:r>
            <a:r>
              <a:rPr sz="794" spc="-40">
                <a:solidFill>
                  <a:srgbClr val="585858"/>
                </a:solidFill>
                <a:latin typeface="Lucida Sans"/>
                <a:cs typeface="Lucida Sans"/>
              </a:rPr>
              <a:t> </a:t>
            </a:r>
            <a:r>
              <a:rPr sz="794" spc="-18">
                <a:solidFill>
                  <a:srgbClr val="585858"/>
                </a:solidFill>
                <a:latin typeface="Lucida Sans"/>
                <a:cs typeface="Lucida Sans"/>
              </a:rPr>
              <a:t>help</a:t>
            </a:r>
            <a:endParaRPr sz="794">
              <a:latin typeface="Lucida Sans"/>
              <a:cs typeface="Lucida Sans"/>
            </a:endParaRPr>
          </a:p>
        </p:txBody>
      </p:sp>
      <p:sp>
        <p:nvSpPr>
          <p:cNvPr id="35" name="object 35"/>
          <p:cNvSpPr txBox="1"/>
          <p:nvPr/>
        </p:nvSpPr>
        <p:spPr>
          <a:xfrm>
            <a:off x="6504411" y="4068185"/>
            <a:ext cx="1610846" cy="1545710"/>
          </a:xfrm>
          <a:prstGeom prst="rect">
            <a:avLst/>
          </a:prstGeom>
        </p:spPr>
        <p:txBody>
          <a:bodyPr vert="horz" wrap="square" lIns="0" tIns="11206" rIns="0" bIns="0" rtlCol="0">
            <a:spAutoFit/>
          </a:bodyPr>
          <a:lstStyle/>
          <a:p>
            <a:pPr marR="401191" algn="r">
              <a:spcBef>
                <a:spcPts val="88"/>
              </a:spcBef>
            </a:pPr>
            <a:r>
              <a:rPr sz="794">
                <a:solidFill>
                  <a:srgbClr val="585858"/>
                </a:solidFill>
                <a:latin typeface="Lucida Sans"/>
                <a:cs typeface="Lucida Sans"/>
              </a:rPr>
              <a:t>Worried</a:t>
            </a:r>
            <a:r>
              <a:rPr sz="794" spc="-31">
                <a:solidFill>
                  <a:srgbClr val="585858"/>
                </a:solidFill>
                <a:latin typeface="Lucida Sans"/>
                <a:cs typeface="Lucida Sans"/>
              </a:rPr>
              <a:t> </a:t>
            </a:r>
            <a:r>
              <a:rPr sz="794" spc="-18">
                <a:solidFill>
                  <a:srgbClr val="585858"/>
                </a:solidFill>
                <a:latin typeface="Lucida Sans"/>
                <a:cs typeface="Lucida Sans"/>
              </a:rPr>
              <a:t>about</a:t>
            </a:r>
            <a:r>
              <a:rPr sz="794" spc="-35">
                <a:solidFill>
                  <a:srgbClr val="585858"/>
                </a:solidFill>
                <a:latin typeface="Lucida Sans"/>
                <a:cs typeface="Lucida Sans"/>
              </a:rPr>
              <a:t> </a:t>
            </a:r>
            <a:r>
              <a:rPr sz="794" spc="-9">
                <a:solidFill>
                  <a:srgbClr val="585858"/>
                </a:solidFill>
                <a:latin typeface="Lucida Sans"/>
                <a:cs typeface="Lucida Sans"/>
              </a:rPr>
              <a:t>retaliation</a:t>
            </a:r>
            <a:endParaRPr sz="794">
              <a:latin typeface="Lucida Sans"/>
              <a:cs typeface="Lucida Sans"/>
            </a:endParaRPr>
          </a:p>
          <a:p>
            <a:pPr marR="401752" algn="r"/>
            <a:r>
              <a:rPr sz="794" spc="-9">
                <a:solidFill>
                  <a:srgbClr val="585858"/>
                </a:solidFill>
                <a:latin typeface="Lucida Sans"/>
                <a:cs typeface="Lucida Sans"/>
              </a:rPr>
              <a:t>from</a:t>
            </a:r>
            <a:r>
              <a:rPr sz="794" spc="-49">
                <a:solidFill>
                  <a:srgbClr val="585858"/>
                </a:solidFill>
                <a:latin typeface="Lucida Sans"/>
                <a:cs typeface="Lucida Sans"/>
              </a:rPr>
              <a:t> </a:t>
            </a:r>
            <a:r>
              <a:rPr sz="794" spc="-9">
                <a:solidFill>
                  <a:srgbClr val="585858"/>
                </a:solidFill>
                <a:latin typeface="Lucida Sans"/>
                <a:cs typeface="Lucida Sans"/>
              </a:rPr>
              <a:t>perpetrator</a:t>
            </a:r>
            <a:endParaRPr sz="794">
              <a:latin typeface="Lucida Sans"/>
              <a:cs typeface="Lucida Sans"/>
            </a:endParaRPr>
          </a:p>
          <a:p>
            <a:pPr marL="76764" marR="400632" indent="-25774" algn="r">
              <a:spcBef>
                <a:spcPts val="811"/>
              </a:spcBef>
            </a:pPr>
            <a:r>
              <a:rPr sz="794">
                <a:solidFill>
                  <a:srgbClr val="585858"/>
                </a:solidFill>
                <a:latin typeface="Lucida Sans"/>
                <a:cs typeface="Lucida Sans"/>
              </a:rPr>
              <a:t>Worried</a:t>
            </a:r>
            <a:r>
              <a:rPr sz="794" spc="-31">
                <a:solidFill>
                  <a:srgbClr val="585858"/>
                </a:solidFill>
                <a:latin typeface="Lucida Sans"/>
                <a:cs typeface="Lucida Sans"/>
              </a:rPr>
              <a:t> </a:t>
            </a:r>
            <a:r>
              <a:rPr sz="794" spc="-18">
                <a:solidFill>
                  <a:srgbClr val="585858"/>
                </a:solidFill>
                <a:latin typeface="Lucida Sans"/>
                <a:cs typeface="Lucida Sans"/>
              </a:rPr>
              <a:t>about</a:t>
            </a:r>
            <a:r>
              <a:rPr sz="794" spc="-35">
                <a:solidFill>
                  <a:srgbClr val="585858"/>
                </a:solidFill>
                <a:latin typeface="Lucida Sans"/>
                <a:cs typeface="Lucida Sans"/>
              </a:rPr>
              <a:t> </a:t>
            </a:r>
            <a:r>
              <a:rPr sz="794" spc="-26">
                <a:solidFill>
                  <a:srgbClr val="585858"/>
                </a:solidFill>
                <a:latin typeface="Lucida Sans"/>
                <a:cs typeface="Lucida Sans"/>
              </a:rPr>
              <a:t>discipline </a:t>
            </a:r>
            <a:r>
              <a:rPr sz="794" spc="-9">
                <a:solidFill>
                  <a:srgbClr val="585858"/>
                </a:solidFill>
                <a:latin typeface="Lucida Sans"/>
                <a:cs typeface="Lucida Sans"/>
              </a:rPr>
              <a:t>for</a:t>
            </a:r>
            <a:r>
              <a:rPr sz="794" spc="-40">
                <a:solidFill>
                  <a:srgbClr val="585858"/>
                </a:solidFill>
                <a:latin typeface="Lucida Sans"/>
                <a:cs typeface="Lucida Sans"/>
              </a:rPr>
              <a:t> </a:t>
            </a:r>
            <a:r>
              <a:rPr sz="794" spc="-31">
                <a:solidFill>
                  <a:srgbClr val="585858"/>
                </a:solidFill>
                <a:latin typeface="Lucida Sans"/>
                <a:cs typeface="Lucida Sans"/>
              </a:rPr>
              <a:t>using </a:t>
            </a:r>
            <a:r>
              <a:rPr sz="794" spc="-35">
                <a:solidFill>
                  <a:srgbClr val="585858"/>
                </a:solidFill>
                <a:latin typeface="Lucida Sans"/>
                <a:cs typeface="Lucida Sans"/>
              </a:rPr>
              <a:t>drugs, </a:t>
            </a:r>
            <a:r>
              <a:rPr sz="794" spc="-26">
                <a:solidFill>
                  <a:srgbClr val="585858"/>
                </a:solidFill>
                <a:latin typeface="Lucida Sans"/>
                <a:cs typeface="Lucida Sans"/>
              </a:rPr>
              <a:t>alcohol,</a:t>
            </a:r>
            <a:endParaRPr sz="794">
              <a:latin typeface="Lucida Sans"/>
              <a:cs typeface="Lucida Sans"/>
            </a:endParaRPr>
          </a:p>
          <a:p>
            <a:pPr marR="402313" algn="r"/>
            <a:r>
              <a:rPr sz="794" spc="-18">
                <a:solidFill>
                  <a:srgbClr val="585858"/>
                </a:solidFill>
                <a:latin typeface="Lucida Sans"/>
                <a:cs typeface="Lucida Sans"/>
              </a:rPr>
              <a:t>etc.</a:t>
            </a:r>
            <a:endParaRPr sz="794">
              <a:latin typeface="Lucida Sans"/>
              <a:cs typeface="Lucida Sans"/>
            </a:endParaRPr>
          </a:p>
          <a:p>
            <a:pPr marR="400632" algn="r">
              <a:lnSpc>
                <a:spcPts val="913"/>
              </a:lnSpc>
              <a:spcBef>
                <a:spcPts val="322"/>
              </a:spcBef>
            </a:pPr>
            <a:r>
              <a:rPr sz="794">
                <a:solidFill>
                  <a:srgbClr val="585858"/>
                </a:solidFill>
                <a:latin typeface="Lucida Sans"/>
                <a:cs typeface="Lucida Sans"/>
              </a:rPr>
              <a:t>Worried</a:t>
            </a:r>
            <a:r>
              <a:rPr sz="794" spc="-40">
                <a:solidFill>
                  <a:srgbClr val="585858"/>
                </a:solidFill>
                <a:latin typeface="Lucida Sans"/>
                <a:cs typeface="Lucida Sans"/>
              </a:rPr>
              <a:t> </a:t>
            </a:r>
            <a:r>
              <a:rPr sz="794" spc="-35">
                <a:solidFill>
                  <a:srgbClr val="585858"/>
                </a:solidFill>
                <a:latin typeface="Lucida Sans"/>
                <a:cs typeface="Lucida Sans"/>
              </a:rPr>
              <a:t>they’d</a:t>
            </a:r>
            <a:r>
              <a:rPr sz="794" spc="-40">
                <a:solidFill>
                  <a:srgbClr val="585858"/>
                </a:solidFill>
                <a:latin typeface="Lucida Sans"/>
                <a:cs typeface="Lucida Sans"/>
              </a:rPr>
              <a:t> </a:t>
            </a:r>
            <a:r>
              <a:rPr sz="794">
                <a:solidFill>
                  <a:srgbClr val="585858"/>
                </a:solidFill>
                <a:latin typeface="Lucida Sans"/>
                <a:cs typeface="Lucida Sans"/>
              </a:rPr>
              <a:t>be</a:t>
            </a:r>
            <a:r>
              <a:rPr sz="794" spc="-40">
                <a:solidFill>
                  <a:srgbClr val="585858"/>
                </a:solidFill>
                <a:latin typeface="Lucida Sans"/>
                <a:cs typeface="Lucida Sans"/>
              </a:rPr>
              <a:t> </a:t>
            </a:r>
            <a:r>
              <a:rPr sz="794" spc="-9">
                <a:solidFill>
                  <a:srgbClr val="585858"/>
                </a:solidFill>
                <a:latin typeface="Lucida Sans"/>
                <a:cs typeface="Lucida Sans"/>
              </a:rPr>
              <a:t>unable</a:t>
            </a:r>
            <a:endParaRPr sz="794">
              <a:latin typeface="Lucida Sans"/>
              <a:cs typeface="Lucida Sans"/>
            </a:endParaRPr>
          </a:p>
          <a:p>
            <a:pPr marL="395028" algn="ctr">
              <a:lnSpc>
                <a:spcPts val="1006"/>
              </a:lnSpc>
              <a:tabLst>
                <a:tab pos="1426025" algn="l"/>
              </a:tabLst>
            </a:pPr>
            <a:r>
              <a:rPr sz="794" spc="-18">
                <a:solidFill>
                  <a:srgbClr val="585858"/>
                </a:solidFill>
                <a:latin typeface="Lucida Sans"/>
                <a:cs typeface="Lucida Sans"/>
              </a:rPr>
              <a:t>to</a:t>
            </a:r>
            <a:r>
              <a:rPr sz="794" spc="-44">
                <a:solidFill>
                  <a:srgbClr val="585858"/>
                </a:solidFill>
                <a:latin typeface="Lucida Sans"/>
                <a:cs typeface="Lucida Sans"/>
              </a:rPr>
              <a:t> </a:t>
            </a:r>
            <a:r>
              <a:rPr sz="794" spc="-9">
                <a:solidFill>
                  <a:srgbClr val="585858"/>
                </a:solidFill>
                <a:latin typeface="Lucida Sans"/>
                <a:cs typeface="Lucida Sans"/>
              </a:rPr>
              <a:t>accommodate</a:t>
            </a:r>
            <a:r>
              <a:rPr sz="794">
                <a:solidFill>
                  <a:srgbClr val="585858"/>
                </a:solidFill>
                <a:latin typeface="Lucida Sans"/>
                <a:cs typeface="Lucida Sans"/>
              </a:rPr>
              <a:t>	</a:t>
            </a:r>
            <a:r>
              <a:rPr sz="882" spc="-22">
                <a:solidFill>
                  <a:srgbClr val="585858"/>
                </a:solidFill>
                <a:latin typeface="Arial"/>
                <a:cs typeface="Arial"/>
              </a:rPr>
              <a:t>3%</a:t>
            </a:r>
            <a:endParaRPr sz="882">
              <a:latin typeface="Arial"/>
              <a:cs typeface="Arial"/>
            </a:endParaRPr>
          </a:p>
          <a:p>
            <a:pPr marL="376538" algn="ctr">
              <a:lnSpc>
                <a:spcPts val="940"/>
              </a:lnSpc>
            </a:pPr>
            <a:r>
              <a:rPr sz="794" spc="-9">
                <a:solidFill>
                  <a:srgbClr val="585858"/>
                </a:solidFill>
                <a:latin typeface="Lucida Sans"/>
                <a:cs typeface="Lucida Sans"/>
              </a:rPr>
              <a:t>disability</a:t>
            </a:r>
            <a:endParaRPr sz="794">
              <a:latin typeface="Lucida Sans"/>
              <a:cs typeface="Lucida Sans"/>
            </a:endParaRPr>
          </a:p>
          <a:p>
            <a:pPr marL="195553" marR="80126" indent="222449">
              <a:lnSpc>
                <a:spcPts val="962"/>
              </a:lnSpc>
              <a:spcBef>
                <a:spcPts val="410"/>
              </a:spcBef>
              <a:tabLst>
                <a:tab pos="1361027" algn="l"/>
              </a:tabLst>
            </a:pPr>
            <a:r>
              <a:rPr sz="794">
                <a:solidFill>
                  <a:srgbClr val="585858"/>
                </a:solidFill>
                <a:latin typeface="Lucida Sans"/>
                <a:cs typeface="Lucida Sans"/>
              </a:rPr>
              <a:t>Worried</a:t>
            </a:r>
            <a:r>
              <a:rPr sz="794" spc="-49">
                <a:solidFill>
                  <a:srgbClr val="585858"/>
                </a:solidFill>
                <a:latin typeface="Lucida Sans"/>
                <a:cs typeface="Lucida Sans"/>
              </a:rPr>
              <a:t> </a:t>
            </a:r>
            <a:r>
              <a:rPr sz="794" spc="-26">
                <a:solidFill>
                  <a:srgbClr val="585858"/>
                </a:solidFill>
                <a:latin typeface="Lucida Sans"/>
                <a:cs typeface="Lucida Sans"/>
              </a:rPr>
              <a:t>it</a:t>
            </a:r>
            <a:r>
              <a:rPr sz="794" spc="-49">
                <a:solidFill>
                  <a:srgbClr val="585858"/>
                </a:solidFill>
                <a:latin typeface="Lucida Sans"/>
                <a:cs typeface="Lucida Sans"/>
              </a:rPr>
              <a:t> </a:t>
            </a:r>
            <a:r>
              <a:rPr sz="794" spc="-18">
                <a:solidFill>
                  <a:srgbClr val="585858"/>
                </a:solidFill>
                <a:latin typeface="Lucida Sans"/>
                <a:cs typeface="Lucida Sans"/>
              </a:rPr>
              <a:t>would </a:t>
            </a:r>
            <a:r>
              <a:rPr sz="794" spc="-9">
                <a:solidFill>
                  <a:srgbClr val="585858"/>
                </a:solidFill>
                <a:latin typeface="Lucida Sans"/>
                <a:cs typeface="Lucida Sans"/>
              </a:rPr>
              <a:t>interfere</a:t>
            </a:r>
            <a:r>
              <a:rPr sz="794" spc="-44">
                <a:solidFill>
                  <a:srgbClr val="585858"/>
                </a:solidFill>
                <a:latin typeface="Lucida Sans"/>
                <a:cs typeface="Lucida Sans"/>
              </a:rPr>
              <a:t> </a:t>
            </a:r>
            <a:r>
              <a:rPr sz="794" spc="-18">
                <a:solidFill>
                  <a:srgbClr val="585858"/>
                </a:solidFill>
                <a:latin typeface="Lucida Sans"/>
                <a:cs typeface="Lucida Sans"/>
              </a:rPr>
              <a:t>with</a:t>
            </a:r>
            <a:r>
              <a:rPr sz="794" spc="-35">
                <a:solidFill>
                  <a:srgbClr val="585858"/>
                </a:solidFill>
                <a:latin typeface="Lucida Sans"/>
                <a:cs typeface="Lucida Sans"/>
              </a:rPr>
              <a:t> </a:t>
            </a:r>
            <a:r>
              <a:rPr sz="794" spc="-9">
                <a:solidFill>
                  <a:srgbClr val="585858"/>
                </a:solidFill>
                <a:latin typeface="Lucida Sans"/>
                <a:cs typeface="Lucida Sans"/>
              </a:rPr>
              <a:t>school/</a:t>
            </a:r>
            <a:r>
              <a:rPr sz="794">
                <a:solidFill>
                  <a:srgbClr val="585858"/>
                </a:solidFill>
                <a:latin typeface="Lucida Sans"/>
                <a:cs typeface="Lucida Sans"/>
              </a:rPr>
              <a:t>	</a:t>
            </a:r>
            <a:r>
              <a:rPr sz="882" spc="-22">
                <a:solidFill>
                  <a:srgbClr val="585858"/>
                </a:solidFill>
                <a:latin typeface="Arial"/>
                <a:cs typeface="Arial"/>
              </a:rPr>
              <a:t>0%</a:t>
            </a:r>
            <a:endParaRPr sz="882">
              <a:latin typeface="Arial"/>
              <a:cs typeface="Arial"/>
            </a:endParaRPr>
          </a:p>
          <a:p>
            <a:pPr marL="793978">
              <a:lnSpc>
                <a:spcPts val="913"/>
              </a:lnSpc>
            </a:pPr>
            <a:r>
              <a:rPr sz="794" spc="-9">
                <a:solidFill>
                  <a:srgbClr val="585858"/>
                </a:solidFill>
                <a:latin typeface="Lucida Sans"/>
                <a:cs typeface="Lucida Sans"/>
              </a:rPr>
              <a:t>activities</a:t>
            </a:r>
            <a:endParaRPr sz="794">
              <a:latin typeface="Lucida Sans"/>
              <a:cs typeface="Lucida Sans"/>
            </a:endParaRPr>
          </a:p>
        </p:txBody>
      </p:sp>
      <p:sp>
        <p:nvSpPr>
          <p:cNvPr id="36" name="object 36"/>
          <p:cNvSpPr txBox="1"/>
          <p:nvPr/>
        </p:nvSpPr>
        <p:spPr>
          <a:xfrm>
            <a:off x="6961342" y="5759836"/>
            <a:ext cx="756397"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Another</a:t>
            </a:r>
            <a:r>
              <a:rPr sz="794" spc="-26">
                <a:solidFill>
                  <a:srgbClr val="585858"/>
                </a:solidFill>
                <a:latin typeface="Lucida Sans"/>
                <a:cs typeface="Lucida Sans"/>
              </a:rPr>
              <a:t> </a:t>
            </a:r>
            <a:r>
              <a:rPr sz="794" spc="-9">
                <a:solidFill>
                  <a:srgbClr val="585858"/>
                </a:solidFill>
                <a:latin typeface="Lucida Sans"/>
                <a:cs typeface="Lucida Sans"/>
              </a:rPr>
              <a:t>reason</a:t>
            </a:r>
            <a:endParaRPr sz="794">
              <a:latin typeface="Lucida Sans"/>
              <a:cs typeface="Lucida Sans"/>
            </a:endParaRPr>
          </a:p>
        </p:txBody>
      </p:sp>
      <p:sp>
        <p:nvSpPr>
          <p:cNvPr id="37" name="object 37"/>
          <p:cNvSpPr txBox="1"/>
          <p:nvPr/>
        </p:nvSpPr>
        <p:spPr>
          <a:xfrm>
            <a:off x="647700" y="556978"/>
            <a:ext cx="2984687" cy="201367"/>
          </a:xfrm>
          <a:prstGeom prst="rect">
            <a:avLst/>
          </a:prstGeom>
        </p:spPr>
        <p:txBody>
          <a:bodyPr vert="horz" wrap="square" lIns="0" tIns="11206" rIns="0" bIns="0" rtlCol="0">
            <a:spAutoFit/>
          </a:bodyPr>
          <a:lstStyle/>
          <a:p>
            <a:pPr marL="11206">
              <a:spcBef>
                <a:spcPts val="88"/>
              </a:spcBef>
            </a:pPr>
            <a:r>
              <a:rPr sz="1235" spc="-88">
                <a:solidFill>
                  <a:srgbClr val="B6B6B6"/>
                </a:solidFill>
                <a:latin typeface="Arial Black"/>
                <a:cs typeface="Arial Black"/>
              </a:rPr>
              <a:t>REPORTING|</a:t>
            </a:r>
            <a:r>
              <a:rPr sz="1235" spc="-79">
                <a:solidFill>
                  <a:srgbClr val="B6B6B6"/>
                </a:solidFill>
                <a:latin typeface="Arial Black"/>
                <a:cs typeface="Arial Black"/>
              </a:rPr>
              <a:t> </a:t>
            </a:r>
            <a:r>
              <a:rPr sz="1235" spc="-22">
                <a:solidFill>
                  <a:srgbClr val="B6B6B6"/>
                </a:solidFill>
                <a:latin typeface="Lucida Sans"/>
                <a:cs typeface="Lucida Sans"/>
              </a:rPr>
              <a:t>Reasons</a:t>
            </a:r>
            <a:r>
              <a:rPr sz="1235" spc="-53">
                <a:solidFill>
                  <a:srgbClr val="B6B6B6"/>
                </a:solidFill>
                <a:latin typeface="Lucida Sans"/>
                <a:cs typeface="Lucida Sans"/>
              </a:rPr>
              <a:t> </a:t>
            </a:r>
            <a:r>
              <a:rPr sz="1235" spc="-18">
                <a:solidFill>
                  <a:srgbClr val="B6B6B6"/>
                </a:solidFill>
                <a:latin typeface="Lucida Sans"/>
                <a:cs typeface="Lucida Sans"/>
              </a:rPr>
              <a:t>for</a:t>
            </a:r>
            <a:r>
              <a:rPr sz="1235" spc="-49">
                <a:solidFill>
                  <a:srgbClr val="B6B6B6"/>
                </a:solidFill>
                <a:latin typeface="Lucida Sans"/>
                <a:cs typeface="Lucida Sans"/>
              </a:rPr>
              <a:t> </a:t>
            </a:r>
            <a:r>
              <a:rPr sz="1235" spc="-9">
                <a:solidFill>
                  <a:srgbClr val="B6B6B6"/>
                </a:solidFill>
                <a:latin typeface="Lucida Sans"/>
                <a:cs typeface="Lucida Sans"/>
              </a:rPr>
              <a:t>Not</a:t>
            </a:r>
            <a:r>
              <a:rPr sz="1235" spc="-53">
                <a:solidFill>
                  <a:srgbClr val="B6B6B6"/>
                </a:solidFill>
                <a:latin typeface="Lucida Sans"/>
                <a:cs typeface="Lucida Sans"/>
              </a:rPr>
              <a:t> </a:t>
            </a:r>
            <a:r>
              <a:rPr sz="1235" spc="-9">
                <a:solidFill>
                  <a:srgbClr val="B6B6B6"/>
                </a:solidFill>
                <a:latin typeface="Lucida Sans"/>
                <a:cs typeface="Lucida Sans"/>
              </a:rPr>
              <a:t>Reporting</a:t>
            </a:r>
            <a:endParaRPr sz="1235">
              <a:latin typeface="Lucida Sans"/>
              <a:cs typeface="Lucida Sans"/>
            </a:endParaRPr>
          </a:p>
        </p:txBody>
      </p:sp>
      <p:sp>
        <p:nvSpPr>
          <p:cNvPr id="38" name="object 38"/>
          <p:cNvSpPr/>
          <p:nvPr/>
        </p:nvSpPr>
        <p:spPr>
          <a:xfrm>
            <a:off x="0" y="6602953"/>
            <a:ext cx="12191999" cy="26544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AD8340-7277-AC9F-8AB3-B7252B3DAA6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DEA7D6-7AA4-E9E4-AF8B-CA0914566546}"/>
              </a:ext>
            </a:extLst>
          </p:cNvPr>
          <p:cNvSpPr>
            <a:spLocks noGrp="1"/>
          </p:cNvSpPr>
          <p:nvPr>
            <p:ph type="title"/>
          </p:nvPr>
        </p:nvSpPr>
        <p:spPr/>
        <p:txBody>
          <a:bodyPr/>
          <a:lstStyle/>
          <a:p>
            <a:r>
              <a:rPr lang="en-US"/>
              <a:t>Study Measures</a:t>
            </a:r>
          </a:p>
        </p:txBody>
      </p:sp>
      <p:graphicFrame>
        <p:nvGraphicFramePr>
          <p:cNvPr id="4" name="Content Placeholder 3">
            <a:extLst>
              <a:ext uri="{FF2B5EF4-FFF2-40B4-BE49-F238E27FC236}">
                <a16:creationId xmlns:a16="http://schemas.microsoft.com/office/drawing/2014/main" id="{13E81019-235A-E657-B70A-6ACB202CE16D}"/>
              </a:ext>
            </a:extLst>
          </p:cNvPr>
          <p:cNvGraphicFramePr>
            <a:graphicFrameLocks noGrp="1"/>
          </p:cNvGraphicFramePr>
          <p:nvPr>
            <p:ph idx="1"/>
            <p:extLst>
              <p:ext uri="{D42A27DB-BD31-4B8C-83A1-F6EECF244321}">
                <p14:modId xmlns:p14="http://schemas.microsoft.com/office/powerpoint/2010/main" val="3999396243"/>
              </p:ext>
            </p:extLst>
          </p:nvPr>
        </p:nvGraphicFramePr>
        <p:xfrm>
          <a:off x="838200" y="1475715"/>
          <a:ext cx="10515600" cy="4701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8750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6001" y="1"/>
            <a:ext cx="6095998" cy="6603066"/>
            <a:chOff x="5029200" y="0"/>
            <a:chExt cx="7037945" cy="7483475"/>
          </a:xfrm>
        </p:grpSpPr>
        <p:sp>
          <p:nvSpPr>
            <p:cNvPr id="3" name="object 3"/>
            <p:cNvSpPr/>
            <p:nvPr/>
          </p:nvSpPr>
          <p:spPr>
            <a:xfrm>
              <a:off x="5029200" y="0"/>
              <a:ext cx="7037945" cy="7483475"/>
            </a:xfrm>
            <a:custGeom>
              <a:avLst/>
              <a:gdLst/>
              <a:ahLst/>
              <a:cxnLst/>
              <a:rect l="l" t="t" r="r" b="b"/>
              <a:pathLst>
                <a:path w="5029200" h="7483475">
                  <a:moveTo>
                    <a:pt x="0" y="7483347"/>
                  </a:moveTo>
                  <a:lnTo>
                    <a:pt x="5029200" y="7483347"/>
                  </a:lnTo>
                  <a:lnTo>
                    <a:pt x="5029200" y="0"/>
                  </a:lnTo>
                  <a:lnTo>
                    <a:pt x="0" y="0"/>
                  </a:lnTo>
                  <a:lnTo>
                    <a:pt x="0" y="7483347"/>
                  </a:lnTo>
                  <a:close/>
                </a:path>
              </a:pathLst>
            </a:custGeom>
            <a:solidFill>
              <a:srgbClr val="F7F7F7"/>
            </a:solidFill>
          </p:spPr>
          <p:txBody>
            <a:bodyPr wrap="square" lIns="0" tIns="0" rIns="0" bIns="0" rtlCol="0"/>
            <a:lstStyle/>
            <a:p>
              <a:endParaRPr sz="1588"/>
            </a:p>
          </p:txBody>
        </p:sp>
        <p:sp>
          <p:nvSpPr>
            <p:cNvPr id="4" name="object 4"/>
            <p:cNvSpPr/>
            <p:nvPr/>
          </p:nvSpPr>
          <p:spPr>
            <a:xfrm>
              <a:off x="6973020" y="1292783"/>
              <a:ext cx="0" cy="5551805"/>
            </a:xfrm>
            <a:custGeom>
              <a:avLst/>
              <a:gdLst/>
              <a:ahLst/>
              <a:cxnLst/>
              <a:rect l="l" t="t" r="r" b="b"/>
              <a:pathLst>
                <a:path h="5551805">
                  <a:moveTo>
                    <a:pt x="0" y="0"/>
                  </a:moveTo>
                  <a:lnTo>
                    <a:pt x="0" y="5551302"/>
                  </a:lnTo>
                </a:path>
              </a:pathLst>
            </a:custGeom>
            <a:ln w="9542">
              <a:solidFill>
                <a:srgbClr val="8A8A8A"/>
              </a:solidFill>
            </a:ln>
          </p:spPr>
          <p:txBody>
            <a:bodyPr wrap="square" lIns="0" tIns="0" rIns="0" bIns="0" rtlCol="0"/>
            <a:lstStyle/>
            <a:p>
              <a:endParaRPr sz="1588"/>
            </a:p>
          </p:txBody>
        </p:sp>
        <p:sp>
          <p:nvSpPr>
            <p:cNvPr id="5" name="object 5"/>
            <p:cNvSpPr/>
            <p:nvPr/>
          </p:nvSpPr>
          <p:spPr>
            <a:xfrm>
              <a:off x="6977786" y="1413496"/>
              <a:ext cx="2061845" cy="3917950"/>
            </a:xfrm>
            <a:custGeom>
              <a:avLst/>
              <a:gdLst/>
              <a:ahLst/>
              <a:cxnLst/>
              <a:rect l="l" t="t" r="r" b="b"/>
              <a:pathLst>
                <a:path w="2061845" h="3917950">
                  <a:moveTo>
                    <a:pt x="162229" y="3469563"/>
                  </a:moveTo>
                  <a:lnTo>
                    <a:pt x="0" y="3469563"/>
                  </a:lnTo>
                  <a:lnTo>
                    <a:pt x="0" y="3917861"/>
                  </a:lnTo>
                  <a:lnTo>
                    <a:pt x="162229" y="3917861"/>
                  </a:lnTo>
                  <a:lnTo>
                    <a:pt x="162229" y="3469563"/>
                  </a:lnTo>
                  <a:close/>
                </a:path>
                <a:path w="2061845" h="3917950">
                  <a:moveTo>
                    <a:pt x="438962" y="2775648"/>
                  </a:moveTo>
                  <a:lnTo>
                    <a:pt x="0" y="2775648"/>
                  </a:lnTo>
                  <a:lnTo>
                    <a:pt x="0" y="3223945"/>
                  </a:lnTo>
                  <a:lnTo>
                    <a:pt x="438962" y="3223945"/>
                  </a:lnTo>
                  <a:lnTo>
                    <a:pt x="438962" y="2775648"/>
                  </a:lnTo>
                  <a:close/>
                </a:path>
                <a:path w="2061845" h="3917950">
                  <a:moveTo>
                    <a:pt x="772960" y="2081733"/>
                  </a:moveTo>
                  <a:lnTo>
                    <a:pt x="0" y="2081733"/>
                  </a:lnTo>
                  <a:lnTo>
                    <a:pt x="0" y="2530043"/>
                  </a:lnTo>
                  <a:lnTo>
                    <a:pt x="772960" y="2530043"/>
                  </a:lnTo>
                  <a:lnTo>
                    <a:pt x="772960" y="2081733"/>
                  </a:lnTo>
                  <a:close/>
                </a:path>
                <a:path w="2061845" h="3917950">
                  <a:moveTo>
                    <a:pt x="1106957" y="1387830"/>
                  </a:moveTo>
                  <a:lnTo>
                    <a:pt x="0" y="1387830"/>
                  </a:lnTo>
                  <a:lnTo>
                    <a:pt x="0" y="1836127"/>
                  </a:lnTo>
                  <a:lnTo>
                    <a:pt x="1106957" y="1836127"/>
                  </a:lnTo>
                  <a:lnTo>
                    <a:pt x="1106957" y="1387830"/>
                  </a:lnTo>
                  <a:close/>
                </a:path>
                <a:path w="2061845" h="3917950">
                  <a:moveTo>
                    <a:pt x="1164221" y="693915"/>
                  </a:moveTo>
                  <a:lnTo>
                    <a:pt x="0" y="693915"/>
                  </a:lnTo>
                  <a:lnTo>
                    <a:pt x="0" y="1142212"/>
                  </a:lnTo>
                  <a:lnTo>
                    <a:pt x="1164221" y="1142212"/>
                  </a:lnTo>
                  <a:lnTo>
                    <a:pt x="1164221" y="693915"/>
                  </a:lnTo>
                  <a:close/>
                </a:path>
                <a:path w="2061845" h="3917950">
                  <a:moveTo>
                    <a:pt x="2061248" y="0"/>
                  </a:moveTo>
                  <a:lnTo>
                    <a:pt x="0" y="0"/>
                  </a:lnTo>
                  <a:lnTo>
                    <a:pt x="0" y="448297"/>
                  </a:lnTo>
                  <a:lnTo>
                    <a:pt x="2061248" y="448297"/>
                  </a:lnTo>
                  <a:lnTo>
                    <a:pt x="2061248" y="0"/>
                  </a:lnTo>
                  <a:close/>
                </a:path>
              </a:pathLst>
            </a:custGeom>
            <a:solidFill>
              <a:srgbClr val="2D89B0"/>
            </a:solidFill>
          </p:spPr>
          <p:txBody>
            <a:bodyPr wrap="square" lIns="0" tIns="0" rIns="0" bIns="0" rtlCol="0"/>
            <a:lstStyle/>
            <a:p>
              <a:endParaRPr sz="1588"/>
            </a:p>
          </p:txBody>
        </p:sp>
      </p:grpSp>
      <p:sp>
        <p:nvSpPr>
          <p:cNvPr id="6" name="object 6"/>
          <p:cNvSpPr txBox="1"/>
          <p:nvPr/>
        </p:nvSpPr>
        <p:spPr>
          <a:xfrm>
            <a:off x="609601" y="999453"/>
            <a:ext cx="4916692" cy="1986215"/>
          </a:xfrm>
          <a:prstGeom prst="rect">
            <a:avLst/>
          </a:prstGeom>
        </p:spPr>
        <p:txBody>
          <a:bodyPr vert="horz" wrap="square" lIns="0" tIns="11206" rIns="0" bIns="0" rtlCol="0">
            <a:spAutoFit/>
          </a:bodyPr>
          <a:lstStyle/>
          <a:p>
            <a:pPr marL="11206" marR="455543">
              <a:lnSpc>
                <a:spcPct val="108300"/>
              </a:lnSpc>
              <a:spcBef>
                <a:spcPts val="88"/>
              </a:spcBef>
            </a:pPr>
            <a:r>
              <a:rPr sz="2400" spc="-168">
                <a:solidFill>
                  <a:srgbClr val="063D5E"/>
                </a:solidFill>
                <a:latin typeface="Arial Black"/>
                <a:cs typeface="Arial Black"/>
              </a:rPr>
              <a:t>Experiences</a:t>
            </a:r>
            <a:r>
              <a:rPr sz="2400" spc="-137">
                <a:solidFill>
                  <a:srgbClr val="063D5E"/>
                </a:solidFill>
                <a:latin typeface="Arial Black"/>
                <a:cs typeface="Arial Black"/>
              </a:rPr>
              <a:t> </a:t>
            </a:r>
            <a:r>
              <a:rPr sz="2400" spc="-84">
                <a:solidFill>
                  <a:srgbClr val="063D5E"/>
                </a:solidFill>
                <a:latin typeface="Arial Black"/>
                <a:cs typeface="Arial Black"/>
              </a:rPr>
              <a:t>with</a:t>
            </a:r>
            <a:r>
              <a:rPr sz="2400" spc="-137">
                <a:solidFill>
                  <a:srgbClr val="063D5E"/>
                </a:solidFill>
                <a:latin typeface="Arial Black"/>
                <a:cs typeface="Arial Black"/>
              </a:rPr>
              <a:t> </a:t>
            </a:r>
            <a:r>
              <a:rPr sz="2400" spc="-31">
                <a:solidFill>
                  <a:srgbClr val="063D5E"/>
                </a:solidFill>
                <a:latin typeface="Arial Black"/>
                <a:cs typeface="Arial Black"/>
              </a:rPr>
              <a:t>the </a:t>
            </a:r>
            <a:r>
              <a:rPr sz="2400" spc="-110">
                <a:solidFill>
                  <a:srgbClr val="063D5E"/>
                </a:solidFill>
                <a:latin typeface="Arial Black"/>
                <a:cs typeface="Arial Black"/>
              </a:rPr>
              <a:t>Reporting</a:t>
            </a:r>
            <a:r>
              <a:rPr sz="2400" spc="-128">
                <a:solidFill>
                  <a:srgbClr val="063D5E"/>
                </a:solidFill>
                <a:latin typeface="Arial Black"/>
                <a:cs typeface="Arial Black"/>
              </a:rPr>
              <a:t> </a:t>
            </a:r>
            <a:r>
              <a:rPr sz="2400" spc="-57">
                <a:solidFill>
                  <a:srgbClr val="063D5E"/>
                </a:solidFill>
                <a:latin typeface="Arial Black"/>
                <a:cs typeface="Arial Black"/>
              </a:rPr>
              <a:t>Process</a:t>
            </a:r>
            <a:endParaRPr sz="2400">
              <a:latin typeface="Arial Black"/>
              <a:cs typeface="Arial Black"/>
            </a:endParaRPr>
          </a:p>
          <a:p>
            <a:pPr marL="11206" marR="4483">
              <a:lnSpc>
                <a:spcPct val="120800"/>
              </a:lnSpc>
              <a:spcBef>
                <a:spcPts val="1072"/>
              </a:spcBef>
            </a:pPr>
            <a:r>
              <a:rPr sz="1400" spc="-18">
                <a:solidFill>
                  <a:srgbClr val="242424"/>
                </a:solidFill>
                <a:latin typeface="Lucida Sans"/>
                <a:cs typeface="Lucida Sans"/>
              </a:rPr>
              <a:t>Students</a:t>
            </a:r>
            <a:r>
              <a:rPr sz="1400" spc="-40">
                <a:solidFill>
                  <a:srgbClr val="242424"/>
                </a:solidFill>
                <a:latin typeface="Lucida Sans"/>
                <a:cs typeface="Lucida Sans"/>
              </a:rPr>
              <a:t> </a:t>
            </a:r>
            <a:r>
              <a:rPr sz="1400" spc="-9">
                <a:solidFill>
                  <a:srgbClr val="242424"/>
                </a:solidFill>
                <a:latin typeface="Lucida Sans"/>
                <a:cs typeface="Lucida Sans"/>
              </a:rPr>
              <a:t>who</a:t>
            </a:r>
            <a:r>
              <a:rPr sz="1400" spc="-35">
                <a:solidFill>
                  <a:srgbClr val="242424"/>
                </a:solidFill>
                <a:latin typeface="Lucida Sans"/>
                <a:cs typeface="Lucida Sans"/>
              </a:rPr>
              <a:t> </a:t>
            </a:r>
            <a:r>
              <a:rPr sz="1400" spc="-26">
                <a:solidFill>
                  <a:srgbClr val="242424"/>
                </a:solidFill>
                <a:latin typeface="Lucida Sans"/>
                <a:cs typeface="Lucida Sans"/>
              </a:rPr>
              <a:t>experienced</a:t>
            </a:r>
            <a:r>
              <a:rPr sz="1400" spc="-49">
                <a:solidFill>
                  <a:srgbClr val="242424"/>
                </a:solidFill>
                <a:latin typeface="Lucida Sans"/>
                <a:cs typeface="Lucida Sans"/>
              </a:rPr>
              <a:t> </a:t>
            </a:r>
            <a:r>
              <a:rPr sz="1400" spc="-35">
                <a:latin typeface="Lucida Sans"/>
                <a:cs typeface="Lucida Sans"/>
              </a:rPr>
              <a:t>sexual </a:t>
            </a:r>
            <a:r>
              <a:rPr sz="1400" spc="-9">
                <a:latin typeface="Lucida Sans"/>
                <a:cs typeface="Lucida Sans"/>
              </a:rPr>
              <a:t>and</a:t>
            </a:r>
            <a:r>
              <a:rPr sz="1400" spc="-40">
                <a:latin typeface="Lucida Sans"/>
                <a:cs typeface="Lucida Sans"/>
              </a:rPr>
              <a:t> </a:t>
            </a:r>
            <a:r>
              <a:rPr sz="1400" spc="-9">
                <a:latin typeface="Lucida Sans"/>
                <a:cs typeface="Lucida Sans"/>
              </a:rPr>
              <a:t>interpersonal </a:t>
            </a:r>
            <a:r>
              <a:rPr sz="1400" spc="-26">
                <a:latin typeface="Lucida Sans"/>
                <a:cs typeface="Lucida Sans"/>
              </a:rPr>
              <a:t>violence</a:t>
            </a:r>
            <a:r>
              <a:rPr sz="1400" spc="-62">
                <a:latin typeface="Lucida Sans"/>
                <a:cs typeface="Lucida Sans"/>
              </a:rPr>
              <a:t> </a:t>
            </a:r>
            <a:r>
              <a:rPr sz="1400" spc="-35">
                <a:solidFill>
                  <a:srgbClr val="242424"/>
                </a:solidFill>
                <a:latin typeface="Lucida Sans"/>
                <a:cs typeface="Lucida Sans"/>
              </a:rPr>
              <a:t>in</a:t>
            </a:r>
            <a:r>
              <a:rPr sz="1400" spc="-57">
                <a:solidFill>
                  <a:srgbClr val="242424"/>
                </a:solidFill>
                <a:latin typeface="Lucida Sans"/>
                <a:cs typeface="Lucida Sans"/>
              </a:rPr>
              <a:t> </a:t>
            </a:r>
            <a:r>
              <a:rPr sz="1400" spc="-9">
                <a:solidFill>
                  <a:srgbClr val="242424"/>
                </a:solidFill>
                <a:latin typeface="Lucida Sans"/>
                <a:cs typeface="Lucida Sans"/>
              </a:rPr>
              <a:t>the</a:t>
            </a:r>
            <a:r>
              <a:rPr sz="1400" spc="-53">
                <a:solidFill>
                  <a:srgbClr val="242424"/>
                </a:solidFill>
                <a:latin typeface="Lucida Sans"/>
                <a:cs typeface="Lucida Sans"/>
              </a:rPr>
              <a:t> </a:t>
            </a:r>
            <a:r>
              <a:rPr sz="1400" spc="-22">
                <a:solidFill>
                  <a:srgbClr val="242424"/>
                </a:solidFill>
                <a:latin typeface="Lucida Sans"/>
                <a:cs typeface="Lucida Sans"/>
              </a:rPr>
              <a:t>past</a:t>
            </a:r>
            <a:r>
              <a:rPr sz="1400" spc="-57">
                <a:solidFill>
                  <a:srgbClr val="242424"/>
                </a:solidFill>
                <a:latin typeface="Lucida Sans"/>
                <a:cs typeface="Lucida Sans"/>
              </a:rPr>
              <a:t> </a:t>
            </a:r>
            <a:r>
              <a:rPr sz="1400">
                <a:solidFill>
                  <a:srgbClr val="242424"/>
                </a:solidFill>
                <a:latin typeface="Lucida Sans"/>
                <a:cs typeface="Lucida Sans"/>
              </a:rPr>
              <a:t>year</a:t>
            </a:r>
            <a:r>
              <a:rPr sz="1400" spc="-57">
                <a:solidFill>
                  <a:srgbClr val="242424"/>
                </a:solidFill>
                <a:latin typeface="Lucida Sans"/>
                <a:cs typeface="Lucida Sans"/>
              </a:rPr>
              <a:t> </a:t>
            </a:r>
            <a:r>
              <a:rPr sz="1400" spc="-9">
                <a:solidFill>
                  <a:srgbClr val="242424"/>
                </a:solidFill>
                <a:latin typeface="Lucida Sans"/>
                <a:cs typeface="Lucida Sans"/>
              </a:rPr>
              <a:t>and</a:t>
            </a:r>
            <a:r>
              <a:rPr sz="1400" spc="-53">
                <a:solidFill>
                  <a:srgbClr val="242424"/>
                </a:solidFill>
                <a:latin typeface="Lucida Sans"/>
                <a:cs typeface="Lucida Sans"/>
              </a:rPr>
              <a:t> </a:t>
            </a:r>
            <a:r>
              <a:rPr sz="1400" spc="-26">
                <a:solidFill>
                  <a:srgbClr val="242424"/>
                </a:solidFill>
                <a:latin typeface="Lucida Sans"/>
                <a:cs typeface="Lucida Sans"/>
              </a:rPr>
              <a:t>told</a:t>
            </a:r>
            <a:r>
              <a:rPr sz="1400" spc="-57">
                <a:solidFill>
                  <a:srgbClr val="242424"/>
                </a:solidFill>
                <a:latin typeface="Lucida Sans"/>
                <a:cs typeface="Lucida Sans"/>
              </a:rPr>
              <a:t> </a:t>
            </a:r>
            <a:r>
              <a:rPr sz="1400">
                <a:solidFill>
                  <a:srgbClr val="242424"/>
                </a:solidFill>
                <a:latin typeface="Lucida Sans"/>
                <a:cs typeface="Lucida Sans"/>
              </a:rPr>
              <a:t>a</a:t>
            </a:r>
            <a:r>
              <a:rPr sz="1400" spc="-53">
                <a:solidFill>
                  <a:srgbClr val="242424"/>
                </a:solidFill>
                <a:latin typeface="Lucida Sans"/>
                <a:cs typeface="Lucida Sans"/>
              </a:rPr>
              <a:t> </a:t>
            </a:r>
            <a:r>
              <a:rPr sz="1400" spc="-22">
                <a:solidFill>
                  <a:srgbClr val="242424"/>
                </a:solidFill>
                <a:latin typeface="Lucida Sans"/>
                <a:cs typeface="Lucida Sans"/>
              </a:rPr>
              <a:t>campus</a:t>
            </a:r>
            <a:r>
              <a:rPr sz="1400" spc="-57">
                <a:solidFill>
                  <a:srgbClr val="242424"/>
                </a:solidFill>
                <a:latin typeface="Lucida Sans"/>
                <a:cs typeface="Lucida Sans"/>
              </a:rPr>
              <a:t> </a:t>
            </a:r>
            <a:r>
              <a:rPr sz="1400" spc="-9">
                <a:solidFill>
                  <a:srgbClr val="242424"/>
                </a:solidFill>
                <a:latin typeface="Lucida Sans"/>
                <a:cs typeface="Lucida Sans"/>
              </a:rPr>
              <a:t>official </a:t>
            </a:r>
            <a:r>
              <a:rPr sz="1400">
                <a:solidFill>
                  <a:srgbClr val="242424"/>
                </a:solidFill>
                <a:latin typeface="Lucida Sans"/>
                <a:cs typeface="Lucida Sans"/>
              </a:rPr>
              <a:t>were</a:t>
            </a:r>
            <a:r>
              <a:rPr sz="1400" spc="-49">
                <a:solidFill>
                  <a:srgbClr val="242424"/>
                </a:solidFill>
                <a:latin typeface="Lucida Sans"/>
                <a:cs typeface="Lucida Sans"/>
              </a:rPr>
              <a:t> </a:t>
            </a:r>
            <a:r>
              <a:rPr sz="1400" spc="-26">
                <a:solidFill>
                  <a:srgbClr val="242424"/>
                </a:solidFill>
                <a:latin typeface="Lucida Sans"/>
                <a:cs typeface="Lucida Sans"/>
              </a:rPr>
              <a:t>asked</a:t>
            </a:r>
            <a:r>
              <a:rPr sz="1400" spc="-44">
                <a:solidFill>
                  <a:srgbClr val="242424"/>
                </a:solidFill>
                <a:latin typeface="Lucida Sans"/>
                <a:cs typeface="Lucida Sans"/>
              </a:rPr>
              <a:t> </a:t>
            </a:r>
            <a:r>
              <a:rPr sz="1400" spc="-18">
                <a:solidFill>
                  <a:srgbClr val="242424"/>
                </a:solidFill>
                <a:latin typeface="Lucida Sans"/>
                <a:cs typeface="Lucida Sans"/>
              </a:rPr>
              <a:t>about</a:t>
            </a:r>
            <a:r>
              <a:rPr sz="1400" spc="-44">
                <a:solidFill>
                  <a:srgbClr val="242424"/>
                </a:solidFill>
                <a:latin typeface="Lucida Sans"/>
                <a:cs typeface="Lucida Sans"/>
              </a:rPr>
              <a:t> </a:t>
            </a:r>
            <a:r>
              <a:rPr sz="1400" spc="-18">
                <a:solidFill>
                  <a:srgbClr val="242424"/>
                </a:solidFill>
                <a:latin typeface="Lucida Sans"/>
                <a:cs typeface="Lucida Sans"/>
              </a:rPr>
              <a:t>their</a:t>
            </a:r>
            <a:r>
              <a:rPr sz="1400" spc="-49">
                <a:solidFill>
                  <a:srgbClr val="242424"/>
                </a:solidFill>
                <a:latin typeface="Lucida Sans"/>
                <a:cs typeface="Lucida Sans"/>
              </a:rPr>
              <a:t> </a:t>
            </a:r>
            <a:r>
              <a:rPr sz="1400" spc="-22">
                <a:solidFill>
                  <a:srgbClr val="242424"/>
                </a:solidFill>
                <a:latin typeface="Lucida Sans"/>
                <a:cs typeface="Lucida Sans"/>
              </a:rPr>
              <a:t>experience</a:t>
            </a:r>
            <a:r>
              <a:rPr sz="1400" spc="-44">
                <a:solidFill>
                  <a:srgbClr val="242424"/>
                </a:solidFill>
                <a:latin typeface="Lucida Sans"/>
                <a:cs typeface="Lucida Sans"/>
              </a:rPr>
              <a:t> </a:t>
            </a:r>
            <a:r>
              <a:rPr sz="1400" spc="-9">
                <a:solidFill>
                  <a:srgbClr val="242424"/>
                </a:solidFill>
                <a:latin typeface="Lucida Sans"/>
                <a:cs typeface="Lucida Sans"/>
              </a:rPr>
              <a:t>reporting</a:t>
            </a:r>
            <a:endParaRPr sz="1400">
              <a:latin typeface="Lucida Sans"/>
              <a:cs typeface="Lucida Sans"/>
            </a:endParaRPr>
          </a:p>
          <a:p>
            <a:pPr marL="11206">
              <a:spcBef>
                <a:spcPts val="265"/>
              </a:spcBef>
            </a:pPr>
            <a:r>
              <a:rPr sz="1400" spc="-9">
                <a:solidFill>
                  <a:srgbClr val="242424"/>
                </a:solidFill>
                <a:latin typeface="Lucida Sans"/>
                <a:cs typeface="Lucida Sans"/>
              </a:rPr>
              <a:t>the</a:t>
            </a:r>
            <a:r>
              <a:rPr sz="1400" spc="-71">
                <a:solidFill>
                  <a:srgbClr val="242424"/>
                </a:solidFill>
                <a:latin typeface="Lucida Sans"/>
                <a:cs typeface="Lucida Sans"/>
              </a:rPr>
              <a:t> </a:t>
            </a:r>
            <a:r>
              <a:rPr sz="1400" spc="-9">
                <a:solidFill>
                  <a:srgbClr val="242424"/>
                </a:solidFill>
                <a:latin typeface="Lucida Sans"/>
                <a:cs typeface="Lucida Sans"/>
              </a:rPr>
              <a:t>incident.</a:t>
            </a:r>
            <a:endParaRPr sz="1400">
              <a:latin typeface="Lucida Sans"/>
              <a:cs typeface="Lucida Sans"/>
            </a:endParaRPr>
          </a:p>
        </p:txBody>
      </p:sp>
      <p:sp>
        <p:nvSpPr>
          <p:cNvPr id="7" name="object 7"/>
          <p:cNvSpPr txBox="1"/>
          <p:nvPr/>
        </p:nvSpPr>
        <p:spPr>
          <a:xfrm>
            <a:off x="609601" y="3278739"/>
            <a:ext cx="4779064" cy="1028966"/>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a:t>
            </a:r>
            <a:r>
              <a:rPr sz="1400" spc="-35">
                <a:solidFill>
                  <a:srgbClr val="242424"/>
                </a:solidFill>
                <a:latin typeface="Lucida Sans"/>
                <a:cs typeface="Lucida Sans"/>
              </a:rPr>
              <a:t> highest </a:t>
            </a:r>
            <a:r>
              <a:rPr sz="1400" spc="-22">
                <a:solidFill>
                  <a:srgbClr val="242424"/>
                </a:solidFill>
                <a:latin typeface="Lucida Sans"/>
                <a:cs typeface="Lucida Sans"/>
              </a:rPr>
              <a:t>percentage</a:t>
            </a:r>
            <a:r>
              <a:rPr sz="1400" spc="-31">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26">
                <a:solidFill>
                  <a:srgbClr val="242424"/>
                </a:solidFill>
                <a:latin typeface="Lucida Sans"/>
                <a:cs typeface="Lucida Sans"/>
              </a:rPr>
              <a:t>expressed</a:t>
            </a:r>
            <a:r>
              <a:rPr sz="1400" spc="-31">
                <a:solidFill>
                  <a:srgbClr val="242424"/>
                </a:solidFill>
                <a:latin typeface="Lucida Sans"/>
                <a:cs typeface="Lucida Sans"/>
              </a:rPr>
              <a:t> </a:t>
            </a:r>
            <a:r>
              <a:rPr sz="1400" spc="-18">
                <a:solidFill>
                  <a:srgbClr val="242424"/>
                </a:solidFill>
                <a:latin typeface="Lucida Sans"/>
                <a:cs typeface="Lucida Sans"/>
              </a:rPr>
              <a:t>that </a:t>
            </a:r>
            <a:r>
              <a:rPr sz="1400" spc="-18">
                <a:latin typeface="Lucida Sans"/>
                <a:cs typeface="Lucida Sans"/>
              </a:rPr>
              <a:t>they</a:t>
            </a:r>
            <a:r>
              <a:rPr sz="1400" spc="-44">
                <a:latin typeface="Lucida Sans"/>
                <a:cs typeface="Lucida Sans"/>
              </a:rPr>
              <a:t> </a:t>
            </a:r>
            <a:r>
              <a:rPr sz="1400">
                <a:latin typeface="Lucida Sans"/>
                <a:cs typeface="Lucida Sans"/>
              </a:rPr>
              <a:t>were</a:t>
            </a:r>
            <a:r>
              <a:rPr sz="1400" spc="-40">
                <a:latin typeface="Lucida Sans"/>
                <a:cs typeface="Lucida Sans"/>
              </a:rPr>
              <a:t> </a:t>
            </a:r>
            <a:r>
              <a:rPr sz="1400" spc="-18">
                <a:latin typeface="Lucida Sans"/>
                <a:cs typeface="Lucida Sans"/>
              </a:rPr>
              <a:t>provided</a:t>
            </a:r>
            <a:r>
              <a:rPr sz="1400" spc="-40">
                <a:latin typeface="Lucida Sans"/>
                <a:cs typeface="Lucida Sans"/>
              </a:rPr>
              <a:t> </a:t>
            </a:r>
            <a:r>
              <a:rPr sz="1400" spc="-22">
                <a:latin typeface="Lucida Sans"/>
                <a:cs typeface="Lucida Sans"/>
              </a:rPr>
              <a:t>support</a:t>
            </a:r>
            <a:r>
              <a:rPr sz="1400" spc="-40">
                <a:latin typeface="Lucida Sans"/>
                <a:cs typeface="Lucida Sans"/>
              </a:rPr>
              <a:t> </a:t>
            </a:r>
            <a:r>
              <a:rPr sz="1400" spc="-9">
                <a:latin typeface="Lucida Sans"/>
                <a:cs typeface="Lucida Sans"/>
              </a:rPr>
              <a:t>and</a:t>
            </a:r>
            <a:r>
              <a:rPr sz="1400" spc="-40">
                <a:latin typeface="Lucida Sans"/>
                <a:cs typeface="Lucida Sans"/>
              </a:rPr>
              <a:t> </a:t>
            </a:r>
            <a:r>
              <a:rPr sz="1400" spc="-22">
                <a:latin typeface="Lucida Sans"/>
                <a:cs typeface="Lucida Sans"/>
              </a:rPr>
              <a:t>resources</a:t>
            </a:r>
            <a:r>
              <a:rPr sz="1400" spc="-62">
                <a:latin typeface="Lucida Sans"/>
                <a:cs typeface="Lucida Sans"/>
              </a:rPr>
              <a:t> </a:t>
            </a:r>
            <a:r>
              <a:rPr sz="1400" spc="-9">
                <a:solidFill>
                  <a:srgbClr val="242424"/>
                </a:solidFill>
                <a:latin typeface="Lucida Sans"/>
                <a:cs typeface="Lucida Sans"/>
              </a:rPr>
              <a:t>(63%), the</a:t>
            </a:r>
            <a:r>
              <a:rPr sz="1400" spc="-44">
                <a:solidFill>
                  <a:srgbClr val="242424"/>
                </a:solidFill>
                <a:latin typeface="Lucida Sans"/>
                <a:cs typeface="Lucida Sans"/>
              </a:rPr>
              <a:t> </a:t>
            </a:r>
            <a:r>
              <a:rPr sz="1400" spc="-26">
                <a:solidFill>
                  <a:srgbClr val="242424"/>
                </a:solidFill>
                <a:latin typeface="Lucida Sans"/>
                <a:cs typeface="Lucida Sans"/>
              </a:rPr>
              <a:t>reporting</a:t>
            </a:r>
            <a:r>
              <a:rPr sz="1400" spc="-44">
                <a:solidFill>
                  <a:srgbClr val="242424"/>
                </a:solidFill>
                <a:latin typeface="Lucida Sans"/>
                <a:cs typeface="Lucida Sans"/>
              </a:rPr>
              <a:t> </a:t>
            </a:r>
            <a:r>
              <a:rPr sz="1400" spc="-26">
                <a:solidFill>
                  <a:srgbClr val="242424"/>
                </a:solidFill>
                <a:latin typeface="Lucida Sans"/>
                <a:cs typeface="Lucida Sans"/>
              </a:rPr>
              <a:t>process</a:t>
            </a:r>
            <a:r>
              <a:rPr sz="1400" spc="-40">
                <a:solidFill>
                  <a:srgbClr val="242424"/>
                </a:solidFill>
                <a:latin typeface="Lucida Sans"/>
                <a:cs typeface="Lucida Sans"/>
              </a:rPr>
              <a:t> </a:t>
            </a:r>
            <a:r>
              <a:rPr sz="1400" spc="-18">
                <a:solidFill>
                  <a:srgbClr val="242424"/>
                </a:solidFill>
                <a:latin typeface="Lucida Sans"/>
                <a:cs typeface="Lucida Sans"/>
              </a:rPr>
              <a:t>was</a:t>
            </a:r>
            <a:r>
              <a:rPr sz="1400" spc="-44">
                <a:solidFill>
                  <a:srgbClr val="242424"/>
                </a:solidFill>
                <a:latin typeface="Lucida Sans"/>
                <a:cs typeface="Lucida Sans"/>
              </a:rPr>
              <a:t> </a:t>
            </a:r>
            <a:r>
              <a:rPr sz="1400" spc="-26">
                <a:solidFill>
                  <a:srgbClr val="242424"/>
                </a:solidFill>
                <a:latin typeface="Lucida Sans"/>
                <a:cs typeface="Lucida Sans"/>
              </a:rPr>
              <a:t>clearly</a:t>
            </a:r>
            <a:r>
              <a:rPr sz="1400" spc="-40">
                <a:solidFill>
                  <a:srgbClr val="242424"/>
                </a:solidFill>
                <a:latin typeface="Lucida Sans"/>
                <a:cs typeface="Lucida Sans"/>
              </a:rPr>
              <a:t> </a:t>
            </a:r>
            <a:r>
              <a:rPr sz="1400" spc="-26">
                <a:solidFill>
                  <a:srgbClr val="242424"/>
                </a:solidFill>
                <a:latin typeface="Lucida Sans"/>
                <a:cs typeface="Lucida Sans"/>
              </a:rPr>
              <a:t>explained</a:t>
            </a:r>
            <a:r>
              <a:rPr sz="1400" spc="-44">
                <a:solidFill>
                  <a:srgbClr val="242424"/>
                </a:solidFill>
                <a:latin typeface="Lucida Sans"/>
                <a:cs typeface="Lucida Sans"/>
              </a:rPr>
              <a:t> </a:t>
            </a:r>
            <a:r>
              <a:rPr sz="1400" spc="-18">
                <a:solidFill>
                  <a:srgbClr val="242424"/>
                </a:solidFill>
                <a:latin typeface="Lucida Sans"/>
                <a:cs typeface="Lucida Sans"/>
              </a:rPr>
              <a:t>to</a:t>
            </a:r>
            <a:r>
              <a:rPr sz="1400" spc="-40">
                <a:solidFill>
                  <a:srgbClr val="242424"/>
                </a:solidFill>
                <a:latin typeface="Lucida Sans"/>
                <a:cs typeface="Lucida Sans"/>
              </a:rPr>
              <a:t> </a:t>
            </a:r>
            <a:r>
              <a:rPr sz="1400" spc="-18">
                <a:solidFill>
                  <a:srgbClr val="242424"/>
                </a:solidFill>
                <a:latin typeface="Lucida Sans"/>
                <a:cs typeface="Lucida Sans"/>
              </a:rPr>
              <a:t>them </a:t>
            </a:r>
            <a:r>
              <a:rPr sz="1400" spc="-26">
                <a:solidFill>
                  <a:srgbClr val="242424"/>
                </a:solidFill>
                <a:latin typeface="Lucida Sans"/>
                <a:cs typeface="Lucida Sans"/>
              </a:rPr>
              <a:t>(36%),</a:t>
            </a:r>
            <a:r>
              <a:rPr sz="1400" spc="-49">
                <a:solidFill>
                  <a:srgbClr val="242424"/>
                </a:solidFill>
                <a:latin typeface="Lucida Sans"/>
                <a:cs typeface="Lucida Sans"/>
              </a:rPr>
              <a:t> </a:t>
            </a:r>
            <a:r>
              <a:rPr sz="1400" spc="-9">
                <a:solidFill>
                  <a:srgbClr val="242424"/>
                </a:solidFill>
                <a:latin typeface="Lucida Sans"/>
                <a:cs typeface="Lucida Sans"/>
              </a:rPr>
              <a:t>and</a:t>
            </a:r>
            <a:r>
              <a:rPr sz="1400" spc="-49">
                <a:solidFill>
                  <a:srgbClr val="242424"/>
                </a:solidFill>
                <a:latin typeface="Lucida Sans"/>
                <a:cs typeface="Lucida Sans"/>
              </a:rPr>
              <a:t> </a:t>
            </a:r>
            <a:r>
              <a:rPr sz="1400" spc="-18">
                <a:solidFill>
                  <a:srgbClr val="242424"/>
                </a:solidFill>
                <a:latin typeface="Lucida Sans"/>
                <a:cs typeface="Lucida Sans"/>
              </a:rPr>
              <a:t>their</a:t>
            </a:r>
            <a:r>
              <a:rPr sz="1400" spc="-44">
                <a:solidFill>
                  <a:srgbClr val="242424"/>
                </a:solidFill>
                <a:latin typeface="Lucida Sans"/>
                <a:cs typeface="Lucida Sans"/>
              </a:rPr>
              <a:t> </a:t>
            </a:r>
            <a:r>
              <a:rPr sz="1400" spc="-31">
                <a:solidFill>
                  <a:srgbClr val="242424"/>
                </a:solidFill>
                <a:latin typeface="Lucida Sans"/>
                <a:cs typeface="Lucida Sans"/>
              </a:rPr>
              <a:t>disclosure</a:t>
            </a:r>
            <a:r>
              <a:rPr sz="1400" spc="-44">
                <a:solidFill>
                  <a:srgbClr val="242424"/>
                </a:solidFill>
                <a:latin typeface="Lucida Sans"/>
                <a:cs typeface="Lucida Sans"/>
              </a:rPr>
              <a:t> </a:t>
            </a:r>
            <a:r>
              <a:rPr sz="1400" spc="-18">
                <a:solidFill>
                  <a:srgbClr val="242424"/>
                </a:solidFill>
                <a:latin typeface="Lucida Sans"/>
                <a:cs typeface="Lucida Sans"/>
              </a:rPr>
              <a:t>was</a:t>
            </a:r>
            <a:r>
              <a:rPr sz="1400" spc="-49">
                <a:solidFill>
                  <a:srgbClr val="242424"/>
                </a:solidFill>
                <a:latin typeface="Lucida Sans"/>
                <a:cs typeface="Lucida Sans"/>
              </a:rPr>
              <a:t> </a:t>
            </a:r>
            <a:r>
              <a:rPr sz="1400" spc="-18">
                <a:solidFill>
                  <a:srgbClr val="242424"/>
                </a:solidFill>
                <a:latin typeface="Lucida Sans"/>
                <a:cs typeface="Lucida Sans"/>
              </a:rPr>
              <a:t>not</a:t>
            </a:r>
            <a:r>
              <a:rPr sz="1400" spc="-44">
                <a:solidFill>
                  <a:srgbClr val="242424"/>
                </a:solidFill>
                <a:latin typeface="Lucida Sans"/>
                <a:cs typeface="Lucida Sans"/>
              </a:rPr>
              <a:t> </a:t>
            </a:r>
            <a:r>
              <a:rPr sz="1400" spc="-22">
                <a:solidFill>
                  <a:srgbClr val="242424"/>
                </a:solidFill>
                <a:latin typeface="Lucida Sans"/>
                <a:cs typeface="Lucida Sans"/>
              </a:rPr>
              <a:t>taken</a:t>
            </a:r>
            <a:r>
              <a:rPr sz="1400" spc="-44">
                <a:solidFill>
                  <a:srgbClr val="242424"/>
                </a:solidFill>
                <a:latin typeface="Lucida Sans"/>
                <a:cs typeface="Lucida Sans"/>
              </a:rPr>
              <a:t> </a:t>
            </a:r>
            <a:r>
              <a:rPr sz="1400" spc="-9">
                <a:solidFill>
                  <a:srgbClr val="242424"/>
                </a:solidFill>
                <a:latin typeface="Lucida Sans"/>
                <a:cs typeface="Lucida Sans"/>
              </a:rPr>
              <a:t>seriously (34%).</a:t>
            </a:r>
            <a:endParaRPr sz="1400">
              <a:latin typeface="Lucida Sans"/>
              <a:cs typeface="Lucida Sans"/>
            </a:endParaRPr>
          </a:p>
        </p:txBody>
      </p:sp>
      <p:sp>
        <p:nvSpPr>
          <p:cNvPr id="8" name="object 8"/>
          <p:cNvSpPr txBox="1"/>
          <p:nvPr/>
        </p:nvSpPr>
        <p:spPr>
          <a:xfrm>
            <a:off x="7315997" y="528128"/>
            <a:ext cx="2002491" cy="310115"/>
          </a:xfrm>
          <a:prstGeom prst="rect">
            <a:avLst/>
          </a:prstGeom>
        </p:spPr>
        <p:txBody>
          <a:bodyPr vert="horz" wrap="square" lIns="0" tIns="11206" rIns="0" bIns="0" rtlCol="0">
            <a:spAutoFit/>
          </a:bodyPr>
          <a:lstStyle/>
          <a:p>
            <a:pPr marL="11206" marR="4483" indent="106462">
              <a:spcBef>
                <a:spcPts val="88"/>
              </a:spcBef>
            </a:pPr>
            <a:r>
              <a:rPr sz="971" spc="-79">
                <a:solidFill>
                  <a:srgbClr val="585858"/>
                </a:solidFill>
                <a:latin typeface="Arial Black"/>
                <a:cs typeface="Arial Black"/>
              </a:rPr>
              <a:t>Fig.</a:t>
            </a:r>
            <a:r>
              <a:rPr sz="971" spc="-44">
                <a:solidFill>
                  <a:srgbClr val="585858"/>
                </a:solidFill>
                <a:latin typeface="Arial Black"/>
                <a:cs typeface="Arial Black"/>
              </a:rPr>
              <a:t> </a:t>
            </a:r>
            <a:r>
              <a:rPr sz="971" spc="-101">
                <a:solidFill>
                  <a:srgbClr val="585858"/>
                </a:solidFill>
                <a:latin typeface="Arial Black"/>
                <a:cs typeface="Arial Black"/>
              </a:rPr>
              <a:t>43</a:t>
            </a:r>
            <a:r>
              <a:rPr sz="971" spc="-35">
                <a:solidFill>
                  <a:srgbClr val="585858"/>
                </a:solidFill>
                <a:latin typeface="Arial Black"/>
                <a:cs typeface="Arial Black"/>
              </a:rPr>
              <a:t> </a:t>
            </a:r>
            <a:r>
              <a:rPr sz="971" spc="-84">
                <a:solidFill>
                  <a:srgbClr val="585858"/>
                </a:solidFill>
                <a:latin typeface="Arial Black"/>
                <a:cs typeface="Arial Black"/>
              </a:rPr>
              <a:t>Experiences</a:t>
            </a:r>
            <a:r>
              <a:rPr sz="971" spc="-40">
                <a:solidFill>
                  <a:srgbClr val="585858"/>
                </a:solidFill>
                <a:latin typeface="Arial Black"/>
                <a:cs typeface="Arial Black"/>
              </a:rPr>
              <a:t> </a:t>
            </a:r>
            <a:r>
              <a:rPr sz="971" spc="-9">
                <a:solidFill>
                  <a:srgbClr val="585858"/>
                </a:solidFill>
                <a:latin typeface="Arial Black"/>
                <a:cs typeface="Arial Black"/>
              </a:rPr>
              <a:t>reporting </a:t>
            </a:r>
            <a:r>
              <a:rPr sz="971" spc="-75">
                <a:solidFill>
                  <a:srgbClr val="585858"/>
                </a:solidFill>
                <a:latin typeface="Arial Black"/>
                <a:cs typeface="Arial Black"/>
              </a:rPr>
              <a:t>sexual</a:t>
            </a:r>
            <a:r>
              <a:rPr sz="971" spc="-26">
                <a:solidFill>
                  <a:srgbClr val="585858"/>
                </a:solidFill>
                <a:latin typeface="Arial Black"/>
                <a:cs typeface="Arial Black"/>
              </a:rPr>
              <a:t> or</a:t>
            </a:r>
            <a:r>
              <a:rPr sz="971" spc="-22">
                <a:solidFill>
                  <a:srgbClr val="585858"/>
                </a:solidFill>
                <a:latin typeface="Arial Black"/>
                <a:cs typeface="Arial Black"/>
              </a:rPr>
              <a:t> </a:t>
            </a:r>
            <a:r>
              <a:rPr sz="971" spc="-49">
                <a:solidFill>
                  <a:srgbClr val="585858"/>
                </a:solidFill>
                <a:latin typeface="Arial Black"/>
                <a:cs typeface="Arial Black"/>
              </a:rPr>
              <a:t>interpersonal</a:t>
            </a:r>
            <a:r>
              <a:rPr sz="971" spc="-22">
                <a:solidFill>
                  <a:srgbClr val="585858"/>
                </a:solidFill>
                <a:latin typeface="Arial Black"/>
                <a:cs typeface="Arial Black"/>
              </a:rPr>
              <a:t> </a:t>
            </a:r>
            <a:r>
              <a:rPr sz="971" spc="-53">
                <a:solidFill>
                  <a:srgbClr val="585858"/>
                </a:solidFill>
                <a:latin typeface="Arial Black"/>
                <a:cs typeface="Arial Black"/>
              </a:rPr>
              <a:t>violence</a:t>
            </a:r>
            <a:endParaRPr sz="971">
              <a:latin typeface="Arial Black"/>
              <a:cs typeface="Arial Black"/>
            </a:endParaRPr>
          </a:p>
        </p:txBody>
      </p:sp>
      <p:sp>
        <p:nvSpPr>
          <p:cNvPr id="9" name="object 9"/>
          <p:cNvSpPr txBox="1"/>
          <p:nvPr/>
        </p:nvSpPr>
        <p:spPr>
          <a:xfrm>
            <a:off x="9656564" y="135986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63%</a:t>
            </a:r>
            <a:endParaRPr sz="882">
              <a:latin typeface="Arial"/>
              <a:cs typeface="Arial"/>
            </a:endParaRPr>
          </a:p>
        </p:txBody>
      </p:sp>
      <p:sp>
        <p:nvSpPr>
          <p:cNvPr id="10" name="object 10"/>
          <p:cNvSpPr txBox="1"/>
          <p:nvPr/>
        </p:nvSpPr>
        <p:spPr>
          <a:xfrm>
            <a:off x="8865074" y="197424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36%</a:t>
            </a:r>
            <a:endParaRPr sz="882">
              <a:latin typeface="Arial"/>
              <a:cs typeface="Arial"/>
            </a:endParaRPr>
          </a:p>
        </p:txBody>
      </p:sp>
      <p:sp>
        <p:nvSpPr>
          <p:cNvPr id="11" name="object 11"/>
          <p:cNvSpPr txBox="1"/>
          <p:nvPr/>
        </p:nvSpPr>
        <p:spPr>
          <a:xfrm>
            <a:off x="8814553" y="258862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34%</a:t>
            </a:r>
            <a:endParaRPr sz="882">
              <a:latin typeface="Arial"/>
              <a:cs typeface="Arial"/>
            </a:endParaRPr>
          </a:p>
        </p:txBody>
      </p:sp>
      <p:sp>
        <p:nvSpPr>
          <p:cNvPr id="12" name="object 12"/>
          <p:cNvSpPr txBox="1"/>
          <p:nvPr/>
        </p:nvSpPr>
        <p:spPr>
          <a:xfrm>
            <a:off x="8519849" y="319459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24%</a:t>
            </a:r>
            <a:endParaRPr sz="882">
              <a:latin typeface="Arial"/>
              <a:cs typeface="Arial"/>
            </a:endParaRPr>
          </a:p>
        </p:txBody>
      </p:sp>
      <p:sp>
        <p:nvSpPr>
          <p:cNvPr id="13" name="object 13"/>
          <p:cNvSpPr txBox="1"/>
          <p:nvPr/>
        </p:nvSpPr>
        <p:spPr>
          <a:xfrm>
            <a:off x="8225145" y="380897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14%</a:t>
            </a:r>
            <a:endParaRPr sz="882">
              <a:latin typeface="Arial"/>
              <a:cs typeface="Arial"/>
            </a:endParaRPr>
          </a:p>
        </p:txBody>
      </p:sp>
      <p:sp>
        <p:nvSpPr>
          <p:cNvPr id="14" name="object 14"/>
          <p:cNvSpPr txBox="1"/>
          <p:nvPr/>
        </p:nvSpPr>
        <p:spPr>
          <a:xfrm>
            <a:off x="7980961" y="442335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15" name="object 15"/>
          <p:cNvSpPr txBox="1"/>
          <p:nvPr/>
        </p:nvSpPr>
        <p:spPr>
          <a:xfrm>
            <a:off x="7829399" y="503773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0%</a:t>
            </a:r>
            <a:endParaRPr sz="882">
              <a:latin typeface="Arial"/>
              <a:cs typeface="Arial"/>
            </a:endParaRPr>
          </a:p>
        </p:txBody>
      </p:sp>
      <p:sp>
        <p:nvSpPr>
          <p:cNvPr id="16" name="object 16"/>
          <p:cNvSpPr txBox="1"/>
          <p:nvPr/>
        </p:nvSpPr>
        <p:spPr>
          <a:xfrm>
            <a:off x="7829399" y="5643695"/>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0%</a:t>
            </a:r>
            <a:endParaRPr sz="882">
              <a:latin typeface="Arial"/>
              <a:cs typeface="Arial"/>
            </a:endParaRPr>
          </a:p>
        </p:txBody>
      </p:sp>
      <p:sp>
        <p:nvSpPr>
          <p:cNvPr id="17" name="object 17"/>
          <p:cNvSpPr txBox="1"/>
          <p:nvPr/>
        </p:nvSpPr>
        <p:spPr>
          <a:xfrm>
            <a:off x="6797431" y="1307683"/>
            <a:ext cx="895910" cy="255741"/>
          </a:xfrm>
          <a:prstGeom prst="rect">
            <a:avLst/>
          </a:prstGeom>
        </p:spPr>
        <p:txBody>
          <a:bodyPr vert="horz" wrap="square" lIns="0" tIns="11206" rIns="0" bIns="0" rtlCol="0">
            <a:spAutoFit/>
          </a:bodyPr>
          <a:lstStyle/>
          <a:p>
            <a:pPr marR="4483" algn="r">
              <a:spcBef>
                <a:spcPts val="88"/>
              </a:spcBef>
            </a:pPr>
            <a:r>
              <a:rPr sz="794" spc="-18">
                <a:solidFill>
                  <a:srgbClr val="585858"/>
                </a:solidFill>
                <a:latin typeface="Lucida Sans"/>
                <a:cs typeface="Lucida Sans"/>
              </a:rPr>
              <a:t>Given support </a:t>
            </a:r>
            <a:r>
              <a:rPr sz="794" spc="-22">
                <a:solidFill>
                  <a:srgbClr val="585858"/>
                </a:solidFill>
                <a:latin typeface="Lucida Sans"/>
                <a:cs typeface="Lucida Sans"/>
              </a:rPr>
              <a:t>and</a:t>
            </a:r>
            <a:endParaRPr sz="794">
              <a:latin typeface="Lucida Sans"/>
              <a:cs typeface="Lucida Sans"/>
            </a:endParaRPr>
          </a:p>
          <a:p>
            <a:pPr marR="5043" algn="r"/>
            <a:r>
              <a:rPr sz="794" spc="-9">
                <a:solidFill>
                  <a:srgbClr val="585858"/>
                </a:solidFill>
                <a:latin typeface="Lucida Sans"/>
                <a:cs typeface="Lucida Sans"/>
              </a:rPr>
              <a:t>resources</a:t>
            </a:r>
            <a:endParaRPr sz="794">
              <a:latin typeface="Lucida Sans"/>
              <a:cs typeface="Lucida Sans"/>
            </a:endParaRPr>
          </a:p>
        </p:txBody>
      </p:sp>
      <p:sp>
        <p:nvSpPr>
          <p:cNvPr id="18" name="object 18"/>
          <p:cNvSpPr txBox="1"/>
          <p:nvPr/>
        </p:nvSpPr>
        <p:spPr>
          <a:xfrm>
            <a:off x="6607810" y="1922063"/>
            <a:ext cx="1085290" cy="255741"/>
          </a:xfrm>
          <a:prstGeom prst="rect">
            <a:avLst/>
          </a:prstGeom>
        </p:spPr>
        <p:txBody>
          <a:bodyPr vert="horz" wrap="square" lIns="0" tIns="11206" rIns="0" bIns="0" rtlCol="0">
            <a:spAutoFit/>
          </a:bodyPr>
          <a:lstStyle/>
          <a:p>
            <a:pPr marL="283524" marR="4483" indent="-272878">
              <a:spcBef>
                <a:spcPts val="88"/>
              </a:spcBef>
            </a:pPr>
            <a:r>
              <a:rPr sz="794" spc="-22">
                <a:solidFill>
                  <a:srgbClr val="585858"/>
                </a:solidFill>
                <a:latin typeface="Lucida Sans"/>
                <a:cs typeface="Lucida Sans"/>
              </a:rPr>
              <a:t>Reporting</a:t>
            </a:r>
            <a:r>
              <a:rPr sz="794" spc="-18">
                <a:solidFill>
                  <a:srgbClr val="585858"/>
                </a:solidFill>
                <a:latin typeface="Lucida Sans"/>
                <a:cs typeface="Lucida Sans"/>
              </a:rPr>
              <a:t> </a:t>
            </a:r>
            <a:r>
              <a:rPr sz="794" spc="-22">
                <a:solidFill>
                  <a:srgbClr val="585858"/>
                </a:solidFill>
                <a:latin typeface="Lucida Sans"/>
                <a:cs typeface="Lucida Sans"/>
              </a:rPr>
              <a:t>process</a:t>
            </a:r>
            <a:r>
              <a:rPr sz="794" spc="-18">
                <a:solidFill>
                  <a:srgbClr val="585858"/>
                </a:solidFill>
                <a:latin typeface="Lucida Sans"/>
                <a:cs typeface="Lucida Sans"/>
              </a:rPr>
              <a:t> </a:t>
            </a:r>
            <a:r>
              <a:rPr sz="794" spc="-22">
                <a:solidFill>
                  <a:srgbClr val="585858"/>
                </a:solidFill>
                <a:latin typeface="Lucida Sans"/>
                <a:cs typeface="Lucida Sans"/>
              </a:rPr>
              <a:t>was clearly explained</a:t>
            </a:r>
            <a:endParaRPr sz="794">
              <a:latin typeface="Lucida Sans"/>
              <a:cs typeface="Lucida Sans"/>
            </a:endParaRPr>
          </a:p>
        </p:txBody>
      </p:sp>
      <p:sp>
        <p:nvSpPr>
          <p:cNvPr id="19" name="object 19"/>
          <p:cNvSpPr txBox="1"/>
          <p:nvPr/>
        </p:nvSpPr>
        <p:spPr>
          <a:xfrm>
            <a:off x="6732427" y="2536444"/>
            <a:ext cx="960344" cy="255741"/>
          </a:xfrm>
          <a:prstGeom prst="rect">
            <a:avLst/>
          </a:prstGeom>
        </p:spPr>
        <p:txBody>
          <a:bodyPr vert="horz" wrap="square" lIns="0" tIns="11206" rIns="0" bIns="0" rtlCol="0">
            <a:spAutoFit/>
          </a:bodyPr>
          <a:lstStyle/>
          <a:p>
            <a:pPr marR="4483" algn="r">
              <a:spcBef>
                <a:spcPts val="88"/>
              </a:spcBef>
            </a:pPr>
            <a:r>
              <a:rPr sz="794" spc="-18">
                <a:solidFill>
                  <a:srgbClr val="585858"/>
                </a:solidFill>
                <a:latin typeface="Lucida Sans"/>
                <a:cs typeface="Lucida Sans"/>
              </a:rPr>
              <a:t>Report</a:t>
            </a:r>
            <a:r>
              <a:rPr sz="794" spc="-4">
                <a:solidFill>
                  <a:srgbClr val="585858"/>
                </a:solidFill>
                <a:latin typeface="Lucida Sans"/>
                <a:cs typeface="Lucida Sans"/>
              </a:rPr>
              <a:t> </a:t>
            </a:r>
            <a:r>
              <a:rPr sz="794" spc="-18">
                <a:solidFill>
                  <a:srgbClr val="585858"/>
                </a:solidFill>
                <a:latin typeface="Lucida Sans"/>
                <a:cs typeface="Lucida Sans"/>
              </a:rPr>
              <a:t>wasn't</a:t>
            </a:r>
            <a:r>
              <a:rPr sz="794" spc="-4">
                <a:solidFill>
                  <a:srgbClr val="585858"/>
                </a:solidFill>
                <a:latin typeface="Lucida Sans"/>
                <a:cs typeface="Lucida Sans"/>
              </a:rPr>
              <a:t> </a:t>
            </a:r>
            <a:r>
              <a:rPr sz="794" spc="-18">
                <a:solidFill>
                  <a:srgbClr val="585858"/>
                </a:solidFill>
                <a:latin typeface="Lucida Sans"/>
                <a:cs typeface="Lucida Sans"/>
              </a:rPr>
              <a:t>taken</a:t>
            </a:r>
            <a:endParaRPr sz="794">
              <a:latin typeface="Lucida Sans"/>
              <a:cs typeface="Lucida Sans"/>
            </a:endParaRPr>
          </a:p>
          <a:p>
            <a:pPr marR="4483" algn="r"/>
            <a:r>
              <a:rPr sz="794" spc="-9">
                <a:solidFill>
                  <a:srgbClr val="585858"/>
                </a:solidFill>
                <a:latin typeface="Lucida Sans"/>
                <a:cs typeface="Lucida Sans"/>
              </a:rPr>
              <a:t>seriously</a:t>
            </a:r>
            <a:endParaRPr sz="794">
              <a:latin typeface="Lucida Sans"/>
              <a:cs typeface="Lucida Sans"/>
            </a:endParaRPr>
          </a:p>
        </p:txBody>
      </p:sp>
      <p:sp>
        <p:nvSpPr>
          <p:cNvPr id="20" name="object 20"/>
          <p:cNvSpPr txBox="1"/>
          <p:nvPr/>
        </p:nvSpPr>
        <p:spPr>
          <a:xfrm>
            <a:off x="6571547" y="3150823"/>
            <a:ext cx="1121709" cy="255741"/>
          </a:xfrm>
          <a:prstGeom prst="rect">
            <a:avLst/>
          </a:prstGeom>
        </p:spPr>
        <p:txBody>
          <a:bodyPr vert="horz" wrap="square" lIns="0" tIns="11206" rIns="0" bIns="0" rtlCol="0">
            <a:spAutoFit/>
          </a:bodyPr>
          <a:lstStyle/>
          <a:p>
            <a:pPr marR="4483" algn="r">
              <a:spcBef>
                <a:spcPts val="88"/>
              </a:spcBef>
            </a:pPr>
            <a:r>
              <a:rPr sz="794" spc="-18">
                <a:solidFill>
                  <a:srgbClr val="585858"/>
                </a:solidFill>
                <a:latin typeface="Lucida Sans"/>
                <a:cs typeface="Lucida Sans"/>
              </a:rPr>
              <a:t>Privacy</a:t>
            </a:r>
            <a:r>
              <a:rPr sz="794" spc="-22">
                <a:solidFill>
                  <a:srgbClr val="585858"/>
                </a:solidFill>
                <a:latin typeface="Lucida Sans"/>
                <a:cs typeface="Lucida Sans"/>
              </a:rPr>
              <a:t> </a:t>
            </a:r>
            <a:r>
              <a:rPr sz="794">
                <a:solidFill>
                  <a:srgbClr val="585858"/>
                </a:solidFill>
                <a:latin typeface="Lucida Sans"/>
                <a:cs typeface="Lucida Sans"/>
              </a:rPr>
              <a:t>or</a:t>
            </a:r>
            <a:r>
              <a:rPr sz="794" spc="-26">
                <a:solidFill>
                  <a:srgbClr val="585858"/>
                </a:solidFill>
                <a:latin typeface="Lucida Sans"/>
                <a:cs typeface="Lucida Sans"/>
              </a:rPr>
              <a:t> </a:t>
            </a:r>
            <a:r>
              <a:rPr sz="794" spc="-22">
                <a:solidFill>
                  <a:srgbClr val="585858"/>
                </a:solidFill>
                <a:latin typeface="Lucida Sans"/>
                <a:cs typeface="Lucida Sans"/>
              </a:rPr>
              <a:t>safety </a:t>
            </a:r>
            <a:r>
              <a:rPr sz="794" spc="-9">
                <a:solidFill>
                  <a:srgbClr val="585858"/>
                </a:solidFill>
                <a:latin typeface="Lucida Sans"/>
                <a:cs typeface="Lucida Sans"/>
              </a:rPr>
              <a:t>wasn't</a:t>
            </a:r>
            <a:endParaRPr sz="794">
              <a:latin typeface="Lucida Sans"/>
              <a:cs typeface="Lucida Sans"/>
            </a:endParaRPr>
          </a:p>
          <a:p>
            <a:pPr marR="5043" algn="r"/>
            <a:r>
              <a:rPr sz="794" spc="-9">
                <a:solidFill>
                  <a:srgbClr val="585858"/>
                </a:solidFill>
                <a:latin typeface="Lucida Sans"/>
                <a:cs typeface="Lucida Sans"/>
              </a:rPr>
              <a:t>protected</a:t>
            </a:r>
            <a:endParaRPr sz="794">
              <a:latin typeface="Lucida Sans"/>
              <a:cs typeface="Lucida Sans"/>
            </a:endParaRPr>
          </a:p>
        </p:txBody>
      </p:sp>
      <p:sp>
        <p:nvSpPr>
          <p:cNvPr id="21" name="object 21"/>
          <p:cNvSpPr txBox="1"/>
          <p:nvPr/>
        </p:nvSpPr>
        <p:spPr>
          <a:xfrm>
            <a:off x="6852666" y="3756787"/>
            <a:ext cx="840441" cy="255741"/>
          </a:xfrm>
          <a:prstGeom prst="rect">
            <a:avLst/>
          </a:prstGeom>
        </p:spPr>
        <p:txBody>
          <a:bodyPr vert="horz" wrap="square" lIns="0" tIns="11206" rIns="0" bIns="0" rtlCol="0">
            <a:spAutoFit/>
          </a:bodyPr>
          <a:lstStyle/>
          <a:p>
            <a:pPr marR="4483" algn="r">
              <a:spcBef>
                <a:spcPts val="88"/>
              </a:spcBef>
            </a:pPr>
            <a:r>
              <a:rPr sz="794">
                <a:solidFill>
                  <a:srgbClr val="585858"/>
                </a:solidFill>
                <a:latin typeface="Lucida Sans"/>
                <a:cs typeface="Lucida Sans"/>
              </a:rPr>
              <a:t>Blamed</a:t>
            </a:r>
            <a:r>
              <a:rPr sz="794" spc="-44">
                <a:solidFill>
                  <a:srgbClr val="585858"/>
                </a:solidFill>
                <a:latin typeface="Lucida Sans"/>
                <a:cs typeface="Lucida Sans"/>
              </a:rPr>
              <a:t> </a:t>
            </a:r>
            <a:r>
              <a:rPr sz="794">
                <a:solidFill>
                  <a:srgbClr val="585858"/>
                </a:solidFill>
                <a:latin typeface="Lucida Sans"/>
                <a:cs typeface="Lucida Sans"/>
              </a:rPr>
              <a:t>or</a:t>
            </a:r>
            <a:r>
              <a:rPr sz="794" spc="-49">
                <a:solidFill>
                  <a:srgbClr val="585858"/>
                </a:solidFill>
                <a:latin typeface="Lucida Sans"/>
                <a:cs typeface="Lucida Sans"/>
              </a:rPr>
              <a:t> </a:t>
            </a:r>
            <a:r>
              <a:rPr sz="794" spc="-9">
                <a:solidFill>
                  <a:srgbClr val="585858"/>
                </a:solidFill>
                <a:latin typeface="Lucida Sans"/>
                <a:cs typeface="Lucida Sans"/>
              </a:rPr>
              <a:t>wasn't</a:t>
            </a:r>
            <a:endParaRPr sz="794">
              <a:latin typeface="Lucida Sans"/>
              <a:cs typeface="Lucida Sans"/>
            </a:endParaRPr>
          </a:p>
          <a:p>
            <a:pPr marR="4483" algn="r"/>
            <a:r>
              <a:rPr sz="794" spc="-9">
                <a:solidFill>
                  <a:srgbClr val="585858"/>
                </a:solidFill>
                <a:latin typeface="Lucida Sans"/>
                <a:cs typeface="Lucida Sans"/>
              </a:rPr>
              <a:t>believed</a:t>
            </a:r>
            <a:endParaRPr sz="794">
              <a:latin typeface="Lucida Sans"/>
              <a:cs typeface="Lucida Sans"/>
            </a:endParaRPr>
          </a:p>
        </p:txBody>
      </p:sp>
      <p:sp>
        <p:nvSpPr>
          <p:cNvPr id="22" name="object 22"/>
          <p:cNvSpPr txBox="1"/>
          <p:nvPr/>
        </p:nvSpPr>
        <p:spPr>
          <a:xfrm>
            <a:off x="6486112" y="4371167"/>
            <a:ext cx="1207434" cy="255741"/>
          </a:xfrm>
          <a:prstGeom prst="rect">
            <a:avLst/>
          </a:prstGeom>
        </p:spPr>
        <p:txBody>
          <a:bodyPr vert="horz" wrap="square" lIns="0" tIns="11206" rIns="0" bIns="0" rtlCol="0">
            <a:spAutoFit/>
          </a:bodyPr>
          <a:lstStyle/>
          <a:p>
            <a:pPr marR="4483" algn="r">
              <a:spcBef>
                <a:spcPts val="88"/>
              </a:spcBef>
            </a:pPr>
            <a:r>
              <a:rPr sz="794" spc="-31">
                <a:solidFill>
                  <a:srgbClr val="585858"/>
                </a:solidFill>
                <a:latin typeface="Lucida Sans"/>
                <a:cs typeface="Lucida Sans"/>
              </a:rPr>
              <a:t>Disability</a:t>
            </a:r>
            <a:r>
              <a:rPr sz="794" spc="9">
                <a:solidFill>
                  <a:srgbClr val="585858"/>
                </a:solidFill>
                <a:latin typeface="Lucida Sans"/>
                <a:cs typeface="Lucida Sans"/>
              </a:rPr>
              <a:t> </a:t>
            </a:r>
            <a:r>
              <a:rPr sz="794" spc="-18">
                <a:solidFill>
                  <a:srgbClr val="585858"/>
                </a:solidFill>
                <a:latin typeface="Lucida Sans"/>
                <a:cs typeface="Lucida Sans"/>
              </a:rPr>
              <a:t>wasn't</a:t>
            </a:r>
            <a:r>
              <a:rPr sz="794" spc="9">
                <a:solidFill>
                  <a:srgbClr val="585858"/>
                </a:solidFill>
                <a:latin typeface="Lucida Sans"/>
                <a:cs typeface="Lucida Sans"/>
              </a:rPr>
              <a:t> </a:t>
            </a:r>
            <a:r>
              <a:rPr sz="794" spc="-9">
                <a:solidFill>
                  <a:srgbClr val="585858"/>
                </a:solidFill>
                <a:latin typeface="Lucida Sans"/>
                <a:cs typeface="Lucida Sans"/>
              </a:rPr>
              <a:t>properly</a:t>
            </a:r>
            <a:endParaRPr sz="794">
              <a:latin typeface="Lucida Sans"/>
              <a:cs typeface="Lucida Sans"/>
            </a:endParaRPr>
          </a:p>
          <a:p>
            <a:pPr marR="5603" algn="r"/>
            <a:r>
              <a:rPr sz="794" spc="-9">
                <a:solidFill>
                  <a:srgbClr val="585858"/>
                </a:solidFill>
                <a:latin typeface="Lucida Sans"/>
                <a:cs typeface="Lucida Sans"/>
              </a:rPr>
              <a:t>accommodated</a:t>
            </a:r>
            <a:endParaRPr sz="794">
              <a:latin typeface="Lucida Sans"/>
              <a:cs typeface="Lucida Sans"/>
            </a:endParaRPr>
          </a:p>
        </p:txBody>
      </p:sp>
      <p:sp>
        <p:nvSpPr>
          <p:cNvPr id="23" name="object 23"/>
          <p:cNvSpPr txBox="1"/>
          <p:nvPr/>
        </p:nvSpPr>
        <p:spPr>
          <a:xfrm>
            <a:off x="6605003" y="4985548"/>
            <a:ext cx="1088091" cy="255741"/>
          </a:xfrm>
          <a:prstGeom prst="rect">
            <a:avLst/>
          </a:prstGeom>
        </p:spPr>
        <p:txBody>
          <a:bodyPr vert="horz" wrap="square" lIns="0" tIns="11206" rIns="0" bIns="0" rtlCol="0">
            <a:spAutoFit/>
          </a:bodyPr>
          <a:lstStyle/>
          <a:p>
            <a:pPr marL="11206" marR="4483" indent="71161">
              <a:spcBef>
                <a:spcPts val="88"/>
              </a:spcBef>
            </a:pPr>
            <a:r>
              <a:rPr sz="794" spc="-35">
                <a:solidFill>
                  <a:srgbClr val="585858"/>
                </a:solidFill>
                <a:latin typeface="Lucida Sans"/>
                <a:cs typeface="Lucida Sans"/>
              </a:rPr>
              <a:t>Took</a:t>
            </a:r>
            <a:r>
              <a:rPr sz="794" spc="-44">
                <a:solidFill>
                  <a:srgbClr val="585858"/>
                </a:solidFill>
                <a:latin typeface="Lucida Sans"/>
                <a:cs typeface="Lucida Sans"/>
              </a:rPr>
              <a:t> </a:t>
            </a:r>
            <a:r>
              <a:rPr sz="794" spc="-18">
                <a:solidFill>
                  <a:srgbClr val="585858"/>
                </a:solidFill>
                <a:latin typeface="Lucida Sans"/>
                <a:cs typeface="Lucida Sans"/>
              </a:rPr>
              <a:t>time</a:t>
            </a:r>
            <a:r>
              <a:rPr sz="794" spc="-49">
                <a:solidFill>
                  <a:srgbClr val="585858"/>
                </a:solidFill>
                <a:latin typeface="Lucida Sans"/>
                <a:cs typeface="Lucida Sans"/>
              </a:rPr>
              <a:t> </a:t>
            </a:r>
            <a:r>
              <a:rPr sz="794">
                <a:solidFill>
                  <a:srgbClr val="585858"/>
                </a:solidFill>
                <a:latin typeface="Lucida Sans"/>
                <a:cs typeface="Lucida Sans"/>
              </a:rPr>
              <a:t>away</a:t>
            </a:r>
            <a:r>
              <a:rPr sz="794" spc="-49">
                <a:solidFill>
                  <a:srgbClr val="585858"/>
                </a:solidFill>
                <a:latin typeface="Lucida Sans"/>
                <a:cs typeface="Lucida Sans"/>
              </a:rPr>
              <a:t> </a:t>
            </a:r>
            <a:r>
              <a:rPr sz="794" spc="-18">
                <a:solidFill>
                  <a:srgbClr val="585858"/>
                </a:solidFill>
                <a:latin typeface="Lucida Sans"/>
                <a:cs typeface="Lucida Sans"/>
              </a:rPr>
              <a:t>from </a:t>
            </a:r>
            <a:r>
              <a:rPr sz="794" spc="-26">
                <a:solidFill>
                  <a:srgbClr val="585858"/>
                </a:solidFill>
                <a:latin typeface="Lucida Sans"/>
                <a:cs typeface="Lucida Sans"/>
              </a:rPr>
              <a:t>studies/other</a:t>
            </a:r>
            <a:r>
              <a:rPr sz="794" spc="4">
                <a:solidFill>
                  <a:srgbClr val="585858"/>
                </a:solidFill>
                <a:latin typeface="Lucida Sans"/>
                <a:cs typeface="Lucida Sans"/>
              </a:rPr>
              <a:t> </a:t>
            </a:r>
            <a:r>
              <a:rPr sz="794" spc="-22">
                <a:solidFill>
                  <a:srgbClr val="585858"/>
                </a:solidFill>
                <a:latin typeface="Lucida Sans"/>
                <a:cs typeface="Lucida Sans"/>
              </a:rPr>
              <a:t>activities</a:t>
            </a:r>
            <a:endParaRPr sz="794">
              <a:latin typeface="Lucida Sans"/>
              <a:cs typeface="Lucida Sans"/>
            </a:endParaRPr>
          </a:p>
        </p:txBody>
      </p:sp>
      <p:sp>
        <p:nvSpPr>
          <p:cNvPr id="24" name="object 24"/>
          <p:cNvSpPr txBox="1"/>
          <p:nvPr/>
        </p:nvSpPr>
        <p:spPr>
          <a:xfrm>
            <a:off x="6659790" y="5599927"/>
            <a:ext cx="1033182" cy="255741"/>
          </a:xfrm>
          <a:prstGeom prst="rect">
            <a:avLst/>
          </a:prstGeom>
        </p:spPr>
        <p:txBody>
          <a:bodyPr vert="horz" wrap="square" lIns="0" tIns="11206" rIns="0" bIns="0" rtlCol="0">
            <a:spAutoFit/>
          </a:bodyPr>
          <a:lstStyle/>
          <a:p>
            <a:pPr marR="4483" algn="r">
              <a:spcBef>
                <a:spcPts val="88"/>
              </a:spcBef>
            </a:pPr>
            <a:r>
              <a:rPr sz="794" spc="-9">
                <a:solidFill>
                  <a:srgbClr val="585858"/>
                </a:solidFill>
                <a:latin typeface="Lucida Sans"/>
                <a:cs typeface="Lucida Sans"/>
              </a:rPr>
              <a:t>Unwanted</a:t>
            </a:r>
            <a:r>
              <a:rPr sz="794" spc="-13">
                <a:solidFill>
                  <a:srgbClr val="585858"/>
                </a:solidFill>
                <a:latin typeface="Lucida Sans"/>
                <a:cs typeface="Lucida Sans"/>
              </a:rPr>
              <a:t> </a:t>
            </a:r>
            <a:r>
              <a:rPr sz="794" spc="-22">
                <a:solidFill>
                  <a:srgbClr val="585858"/>
                </a:solidFill>
                <a:latin typeface="Lucida Sans"/>
                <a:cs typeface="Lucida Sans"/>
              </a:rPr>
              <a:t>action</a:t>
            </a:r>
            <a:r>
              <a:rPr sz="794" spc="-9">
                <a:solidFill>
                  <a:srgbClr val="585858"/>
                </a:solidFill>
                <a:latin typeface="Lucida Sans"/>
                <a:cs typeface="Lucida Sans"/>
              </a:rPr>
              <a:t> </a:t>
            </a:r>
            <a:r>
              <a:rPr sz="794" spc="-22">
                <a:solidFill>
                  <a:srgbClr val="585858"/>
                </a:solidFill>
                <a:latin typeface="Lucida Sans"/>
                <a:cs typeface="Lucida Sans"/>
              </a:rPr>
              <a:t>was</a:t>
            </a:r>
            <a:endParaRPr sz="794">
              <a:latin typeface="Lucida Sans"/>
              <a:cs typeface="Lucida Sans"/>
            </a:endParaRPr>
          </a:p>
          <a:p>
            <a:pPr marR="5043" algn="r"/>
            <a:r>
              <a:rPr sz="794" spc="-9">
                <a:solidFill>
                  <a:srgbClr val="585858"/>
                </a:solidFill>
                <a:latin typeface="Lucida Sans"/>
                <a:cs typeface="Lucida Sans"/>
              </a:rPr>
              <a:t>taken</a:t>
            </a:r>
            <a:endParaRPr sz="794">
              <a:latin typeface="Lucida Sans"/>
              <a:cs typeface="Lucida Sans"/>
            </a:endParaRPr>
          </a:p>
        </p:txBody>
      </p:sp>
      <p:sp>
        <p:nvSpPr>
          <p:cNvPr id="25" name="object 25"/>
          <p:cNvSpPr txBox="1"/>
          <p:nvPr/>
        </p:nvSpPr>
        <p:spPr>
          <a:xfrm>
            <a:off x="609601" y="583695"/>
            <a:ext cx="2688851" cy="201367"/>
          </a:xfrm>
          <a:prstGeom prst="rect">
            <a:avLst/>
          </a:prstGeom>
        </p:spPr>
        <p:txBody>
          <a:bodyPr vert="horz" wrap="square" lIns="0" tIns="11206" rIns="0" bIns="0" rtlCol="0">
            <a:spAutoFit/>
          </a:bodyPr>
          <a:lstStyle/>
          <a:p>
            <a:pPr marL="11206">
              <a:spcBef>
                <a:spcPts val="88"/>
              </a:spcBef>
            </a:pPr>
            <a:r>
              <a:rPr sz="1235" spc="-88">
                <a:solidFill>
                  <a:srgbClr val="B6B6B6"/>
                </a:solidFill>
                <a:latin typeface="Arial Black"/>
                <a:cs typeface="Arial Black"/>
              </a:rPr>
              <a:t>REPORTING|</a:t>
            </a:r>
            <a:r>
              <a:rPr sz="1235" spc="-44">
                <a:solidFill>
                  <a:srgbClr val="B6B6B6"/>
                </a:solidFill>
                <a:latin typeface="Arial Black"/>
                <a:cs typeface="Arial Black"/>
              </a:rPr>
              <a:t> </a:t>
            </a:r>
            <a:r>
              <a:rPr sz="1235" spc="-31">
                <a:solidFill>
                  <a:srgbClr val="B6B6B6"/>
                </a:solidFill>
                <a:latin typeface="Lucida Sans"/>
                <a:cs typeface="Lucida Sans"/>
              </a:rPr>
              <a:t>Reporting</a:t>
            </a:r>
            <a:r>
              <a:rPr sz="1235" spc="-13">
                <a:solidFill>
                  <a:srgbClr val="B6B6B6"/>
                </a:solidFill>
                <a:latin typeface="Lucida Sans"/>
                <a:cs typeface="Lucida Sans"/>
              </a:rPr>
              <a:t> </a:t>
            </a:r>
            <a:r>
              <a:rPr sz="1235" spc="-9">
                <a:solidFill>
                  <a:srgbClr val="B6B6B6"/>
                </a:solidFill>
                <a:latin typeface="Lucida Sans"/>
                <a:cs typeface="Lucida Sans"/>
              </a:rPr>
              <a:t>Experiences</a:t>
            </a:r>
            <a:endParaRPr sz="1235">
              <a:latin typeface="Lucida Sans"/>
              <a:cs typeface="Lucida Sans"/>
            </a:endParaRPr>
          </a:p>
        </p:txBody>
      </p:sp>
      <p:sp>
        <p:nvSpPr>
          <p:cNvPr id="26" name="object 26"/>
          <p:cNvSpPr/>
          <p:nvPr/>
        </p:nvSpPr>
        <p:spPr>
          <a:xfrm>
            <a:off x="0" y="6602952"/>
            <a:ext cx="12191999" cy="350337"/>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4430" y="113"/>
            <a:ext cx="6097565" cy="6603066"/>
            <a:chOff x="5027421" y="127"/>
            <a:chExt cx="6910574" cy="7483475"/>
          </a:xfrm>
        </p:grpSpPr>
        <p:sp>
          <p:nvSpPr>
            <p:cNvPr id="3" name="object 3"/>
            <p:cNvSpPr/>
            <p:nvPr/>
          </p:nvSpPr>
          <p:spPr>
            <a:xfrm>
              <a:off x="5027421" y="127"/>
              <a:ext cx="6910574" cy="7483475"/>
            </a:xfrm>
            <a:custGeom>
              <a:avLst/>
              <a:gdLst/>
              <a:ahLst/>
              <a:cxnLst/>
              <a:rect l="l" t="t" r="r" b="b"/>
              <a:pathLst>
                <a:path w="5033009" h="7483475">
                  <a:moveTo>
                    <a:pt x="0" y="7483220"/>
                  </a:moveTo>
                  <a:lnTo>
                    <a:pt x="5032756" y="7483220"/>
                  </a:lnTo>
                  <a:lnTo>
                    <a:pt x="5032756"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004292" y="1483260"/>
              <a:ext cx="0" cy="5283200"/>
            </a:xfrm>
            <a:custGeom>
              <a:avLst/>
              <a:gdLst/>
              <a:ahLst/>
              <a:cxnLst/>
              <a:rect l="l" t="t" r="r" b="b"/>
              <a:pathLst>
                <a:path h="5283200">
                  <a:moveTo>
                    <a:pt x="0" y="0"/>
                  </a:moveTo>
                  <a:lnTo>
                    <a:pt x="0" y="5282632"/>
                  </a:lnTo>
                </a:path>
              </a:pathLst>
            </a:custGeom>
            <a:ln w="9547">
              <a:solidFill>
                <a:srgbClr val="8A8A8A"/>
              </a:solidFill>
            </a:ln>
          </p:spPr>
          <p:txBody>
            <a:bodyPr wrap="square" lIns="0" tIns="0" rIns="0" bIns="0" rtlCol="0"/>
            <a:lstStyle/>
            <a:p>
              <a:endParaRPr sz="1588"/>
            </a:p>
          </p:txBody>
        </p:sp>
      </p:grpSp>
      <p:sp>
        <p:nvSpPr>
          <p:cNvPr id="5" name="object 5"/>
          <p:cNvSpPr txBox="1"/>
          <p:nvPr/>
        </p:nvSpPr>
        <p:spPr>
          <a:xfrm>
            <a:off x="635000" y="984324"/>
            <a:ext cx="4989904" cy="1771221"/>
          </a:xfrm>
          <a:prstGeom prst="rect">
            <a:avLst/>
          </a:prstGeom>
        </p:spPr>
        <p:txBody>
          <a:bodyPr vert="horz" wrap="square" lIns="0" tIns="11206" rIns="0" bIns="0" rtlCol="0">
            <a:spAutoFit/>
          </a:bodyPr>
          <a:lstStyle/>
          <a:p>
            <a:pPr marL="11206" marR="174261">
              <a:lnSpc>
                <a:spcPct val="108300"/>
              </a:lnSpc>
              <a:spcBef>
                <a:spcPts val="88"/>
              </a:spcBef>
            </a:pPr>
            <a:r>
              <a:rPr sz="2400" spc="-168">
                <a:solidFill>
                  <a:srgbClr val="063D5E"/>
                </a:solidFill>
                <a:latin typeface="Arial Black"/>
                <a:cs typeface="Arial Black"/>
              </a:rPr>
              <a:t>Academic,</a:t>
            </a:r>
            <a:r>
              <a:rPr sz="2400" spc="-106">
                <a:solidFill>
                  <a:srgbClr val="063D5E"/>
                </a:solidFill>
                <a:latin typeface="Arial Black"/>
                <a:cs typeface="Arial Black"/>
              </a:rPr>
              <a:t> </a:t>
            </a:r>
            <a:r>
              <a:rPr sz="2400" spc="-110">
                <a:solidFill>
                  <a:srgbClr val="063D5E"/>
                </a:solidFill>
                <a:latin typeface="Arial Black"/>
                <a:cs typeface="Arial Black"/>
              </a:rPr>
              <a:t>Professional, </a:t>
            </a:r>
            <a:r>
              <a:rPr sz="2400" spc="-304">
                <a:solidFill>
                  <a:srgbClr val="063D5E"/>
                </a:solidFill>
                <a:latin typeface="Arial Black"/>
                <a:cs typeface="Arial Black"/>
              </a:rPr>
              <a:t>&amp;</a:t>
            </a:r>
            <a:r>
              <a:rPr sz="2400" spc="-146">
                <a:solidFill>
                  <a:srgbClr val="063D5E"/>
                </a:solidFill>
                <a:latin typeface="Arial Black"/>
                <a:cs typeface="Arial Black"/>
              </a:rPr>
              <a:t> </a:t>
            </a:r>
            <a:r>
              <a:rPr sz="2400" spc="-110">
                <a:solidFill>
                  <a:srgbClr val="063D5E"/>
                </a:solidFill>
                <a:latin typeface="Arial Black"/>
                <a:cs typeface="Arial Black"/>
              </a:rPr>
              <a:t>Student</a:t>
            </a:r>
            <a:r>
              <a:rPr sz="2400" spc="-146">
                <a:solidFill>
                  <a:srgbClr val="063D5E"/>
                </a:solidFill>
                <a:latin typeface="Arial Black"/>
                <a:cs typeface="Arial Black"/>
              </a:rPr>
              <a:t> </a:t>
            </a:r>
            <a:r>
              <a:rPr sz="2400" spc="-119">
                <a:solidFill>
                  <a:srgbClr val="063D5E"/>
                </a:solidFill>
                <a:latin typeface="Arial Black"/>
                <a:cs typeface="Arial Black"/>
              </a:rPr>
              <a:t>Life</a:t>
            </a:r>
            <a:r>
              <a:rPr sz="2400" spc="-141">
                <a:solidFill>
                  <a:srgbClr val="063D5E"/>
                </a:solidFill>
                <a:latin typeface="Arial Black"/>
                <a:cs typeface="Arial Black"/>
              </a:rPr>
              <a:t> </a:t>
            </a:r>
            <a:r>
              <a:rPr sz="2400" spc="-9">
                <a:solidFill>
                  <a:srgbClr val="063D5E"/>
                </a:solidFill>
                <a:latin typeface="Arial Black"/>
                <a:cs typeface="Arial Black"/>
              </a:rPr>
              <a:t>Impacts</a:t>
            </a:r>
            <a:endParaRPr sz="2400">
              <a:latin typeface="Arial Black"/>
              <a:cs typeface="Arial Black"/>
            </a:endParaRPr>
          </a:p>
          <a:p>
            <a:pPr marL="11206" marR="4483">
              <a:lnSpc>
                <a:spcPct val="120800"/>
              </a:lnSpc>
              <a:spcBef>
                <a:spcPts val="1566"/>
              </a:spcBef>
            </a:pPr>
            <a:r>
              <a:rPr sz="1400" spc="-18">
                <a:solidFill>
                  <a:srgbClr val="242424"/>
                </a:solidFill>
                <a:latin typeface="Lucida Sans"/>
                <a:cs typeface="Lucida Sans"/>
              </a:rPr>
              <a:t>Students</a:t>
            </a:r>
            <a:r>
              <a:rPr sz="1400" spc="-35">
                <a:solidFill>
                  <a:srgbClr val="242424"/>
                </a:solidFill>
                <a:latin typeface="Lucida Sans"/>
                <a:cs typeface="Lucida Sans"/>
              </a:rPr>
              <a:t> </a:t>
            </a:r>
            <a:r>
              <a:rPr sz="1400" spc="-9">
                <a:solidFill>
                  <a:srgbClr val="242424"/>
                </a:solidFill>
                <a:latin typeface="Lucida Sans"/>
                <a:cs typeface="Lucida Sans"/>
              </a:rPr>
              <a:t>who</a:t>
            </a:r>
            <a:r>
              <a:rPr sz="1400" spc="-31">
                <a:solidFill>
                  <a:srgbClr val="242424"/>
                </a:solidFill>
                <a:latin typeface="Lucida Sans"/>
                <a:cs typeface="Lucida Sans"/>
              </a:rPr>
              <a:t> </a:t>
            </a:r>
            <a:r>
              <a:rPr sz="1400" spc="-22">
                <a:solidFill>
                  <a:srgbClr val="242424"/>
                </a:solidFill>
                <a:latin typeface="Lucida Sans"/>
                <a:cs typeface="Lucida Sans"/>
              </a:rPr>
              <a:t>experienced</a:t>
            </a:r>
            <a:r>
              <a:rPr sz="1400" spc="-35">
                <a:solidFill>
                  <a:srgbClr val="242424"/>
                </a:solidFill>
                <a:latin typeface="Lucida Sans"/>
                <a:cs typeface="Lucida Sans"/>
              </a:rPr>
              <a:t> sexual</a:t>
            </a:r>
            <a:r>
              <a:rPr sz="1400" spc="-31">
                <a:solidFill>
                  <a:srgbClr val="242424"/>
                </a:solidFill>
                <a:latin typeface="Lucida Sans"/>
                <a:cs typeface="Lucida Sans"/>
              </a:rPr>
              <a:t> </a:t>
            </a:r>
            <a:r>
              <a:rPr sz="1400" spc="-26">
                <a:solidFill>
                  <a:srgbClr val="242424"/>
                </a:solidFill>
                <a:latin typeface="Lucida Sans"/>
                <a:cs typeface="Lucida Sans"/>
              </a:rPr>
              <a:t>harassment,</a:t>
            </a:r>
            <a:r>
              <a:rPr sz="1400" spc="-35">
                <a:solidFill>
                  <a:srgbClr val="242424"/>
                </a:solidFill>
                <a:latin typeface="Lucida Sans"/>
                <a:cs typeface="Lucida Sans"/>
              </a:rPr>
              <a:t> </a:t>
            </a:r>
            <a:r>
              <a:rPr sz="1400" spc="-9">
                <a:solidFill>
                  <a:srgbClr val="242424"/>
                </a:solidFill>
                <a:latin typeface="Lucida Sans"/>
                <a:cs typeface="Lucida Sans"/>
              </a:rPr>
              <a:t>sexual </a:t>
            </a:r>
            <a:r>
              <a:rPr sz="1400" spc="-31">
                <a:solidFill>
                  <a:srgbClr val="242424"/>
                </a:solidFill>
                <a:latin typeface="Lucida Sans"/>
                <a:cs typeface="Lucida Sans"/>
              </a:rPr>
              <a:t>violence,</a:t>
            </a:r>
            <a:r>
              <a:rPr sz="1400" spc="-44">
                <a:solidFill>
                  <a:srgbClr val="242424"/>
                </a:solidFill>
                <a:latin typeface="Lucida Sans"/>
                <a:cs typeface="Lucida Sans"/>
              </a:rPr>
              <a:t> </a:t>
            </a:r>
            <a:r>
              <a:rPr sz="1400" spc="-22">
                <a:solidFill>
                  <a:srgbClr val="242424"/>
                </a:solidFill>
                <a:latin typeface="Lucida Sans"/>
                <a:cs typeface="Lucida Sans"/>
              </a:rPr>
              <a:t>intimate</a:t>
            </a:r>
            <a:r>
              <a:rPr sz="1400" spc="-40">
                <a:solidFill>
                  <a:srgbClr val="242424"/>
                </a:solidFill>
                <a:latin typeface="Lucida Sans"/>
                <a:cs typeface="Lucida Sans"/>
              </a:rPr>
              <a:t> </a:t>
            </a:r>
            <a:r>
              <a:rPr sz="1400" spc="-9">
                <a:solidFill>
                  <a:srgbClr val="242424"/>
                </a:solidFill>
                <a:latin typeface="Lucida Sans"/>
                <a:cs typeface="Lucida Sans"/>
              </a:rPr>
              <a:t>partner</a:t>
            </a:r>
            <a:r>
              <a:rPr sz="1400" spc="-44">
                <a:solidFill>
                  <a:srgbClr val="242424"/>
                </a:solidFill>
                <a:latin typeface="Lucida Sans"/>
                <a:cs typeface="Lucida Sans"/>
              </a:rPr>
              <a:t> </a:t>
            </a:r>
            <a:r>
              <a:rPr sz="1400" spc="-31">
                <a:solidFill>
                  <a:srgbClr val="242424"/>
                </a:solidFill>
                <a:latin typeface="Lucida Sans"/>
                <a:cs typeface="Lucida Sans"/>
              </a:rPr>
              <a:t>violence,</a:t>
            </a:r>
            <a:r>
              <a:rPr sz="1400" spc="-40">
                <a:solidFill>
                  <a:srgbClr val="242424"/>
                </a:solidFill>
                <a:latin typeface="Lucida Sans"/>
                <a:cs typeface="Lucida Sans"/>
              </a:rPr>
              <a:t> </a:t>
            </a:r>
            <a:r>
              <a:rPr sz="1400">
                <a:solidFill>
                  <a:srgbClr val="242424"/>
                </a:solidFill>
                <a:latin typeface="Lucida Sans"/>
                <a:cs typeface="Lucida Sans"/>
              </a:rPr>
              <a:t>or</a:t>
            </a:r>
            <a:r>
              <a:rPr sz="1400" spc="-44">
                <a:solidFill>
                  <a:srgbClr val="242424"/>
                </a:solidFill>
                <a:latin typeface="Lucida Sans"/>
                <a:cs typeface="Lucida Sans"/>
              </a:rPr>
              <a:t> stalking</a:t>
            </a:r>
            <a:r>
              <a:rPr sz="1400" spc="-40">
                <a:solidFill>
                  <a:srgbClr val="242424"/>
                </a:solidFill>
                <a:latin typeface="Lucida Sans"/>
                <a:cs typeface="Lucida Sans"/>
              </a:rPr>
              <a:t> </a:t>
            </a:r>
            <a:r>
              <a:rPr sz="1400" spc="-18">
                <a:solidFill>
                  <a:srgbClr val="242424"/>
                </a:solidFill>
                <a:latin typeface="Lucida Sans"/>
                <a:cs typeface="Lucida Sans"/>
              </a:rPr>
              <a:t>were </a:t>
            </a:r>
            <a:r>
              <a:rPr sz="1400" spc="-26">
                <a:solidFill>
                  <a:srgbClr val="242424"/>
                </a:solidFill>
                <a:latin typeface="Lucida Sans"/>
                <a:cs typeface="Lucida Sans"/>
              </a:rPr>
              <a:t>asked</a:t>
            </a:r>
            <a:r>
              <a:rPr sz="1400" spc="-40">
                <a:solidFill>
                  <a:srgbClr val="242424"/>
                </a:solidFill>
                <a:latin typeface="Lucida Sans"/>
                <a:cs typeface="Lucida Sans"/>
              </a:rPr>
              <a:t> </a:t>
            </a:r>
            <a:r>
              <a:rPr sz="1400" spc="-18">
                <a:solidFill>
                  <a:srgbClr val="242424"/>
                </a:solidFill>
                <a:latin typeface="Lucida Sans"/>
                <a:cs typeface="Lucida Sans"/>
              </a:rPr>
              <a:t>about</a:t>
            </a:r>
            <a:r>
              <a:rPr sz="1400" spc="-35">
                <a:solidFill>
                  <a:srgbClr val="242424"/>
                </a:solidFill>
                <a:latin typeface="Lucida Sans"/>
                <a:cs typeface="Lucida Sans"/>
              </a:rPr>
              <a:t> </a:t>
            </a:r>
            <a:r>
              <a:rPr sz="1400" spc="-31">
                <a:solidFill>
                  <a:srgbClr val="242424"/>
                </a:solidFill>
                <a:latin typeface="Lucida Sans"/>
                <a:cs typeface="Lucida Sans"/>
              </a:rPr>
              <a:t>impacts</a:t>
            </a:r>
            <a:r>
              <a:rPr sz="1400" spc="-35">
                <a:solidFill>
                  <a:srgbClr val="242424"/>
                </a:solidFill>
                <a:latin typeface="Lucida Sans"/>
                <a:cs typeface="Lucida Sans"/>
              </a:rPr>
              <a:t> </a:t>
            </a:r>
            <a:r>
              <a:rPr sz="1400" spc="-18">
                <a:solidFill>
                  <a:srgbClr val="242424"/>
                </a:solidFill>
                <a:latin typeface="Lucida Sans"/>
                <a:cs typeface="Lucida Sans"/>
              </a:rPr>
              <a:t>they</a:t>
            </a:r>
            <a:r>
              <a:rPr sz="1400" spc="-35">
                <a:solidFill>
                  <a:srgbClr val="242424"/>
                </a:solidFill>
                <a:latin typeface="Lucida Sans"/>
                <a:cs typeface="Lucida Sans"/>
              </a:rPr>
              <a:t> </a:t>
            </a:r>
            <a:r>
              <a:rPr sz="1400" spc="-22">
                <a:solidFill>
                  <a:srgbClr val="242424"/>
                </a:solidFill>
                <a:latin typeface="Lucida Sans"/>
                <a:cs typeface="Lucida Sans"/>
              </a:rPr>
              <a:t>experienced</a:t>
            </a:r>
            <a:r>
              <a:rPr sz="1400" spc="-35">
                <a:solidFill>
                  <a:srgbClr val="242424"/>
                </a:solidFill>
                <a:latin typeface="Lucida Sans"/>
                <a:cs typeface="Lucida Sans"/>
              </a:rPr>
              <a:t> following </a:t>
            </a:r>
            <a:r>
              <a:rPr sz="1400" spc="-22">
                <a:solidFill>
                  <a:srgbClr val="242424"/>
                </a:solidFill>
                <a:latin typeface="Lucida Sans"/>
                <a:cs typeface="Lucida Sans"/>
              </a:rPr>
              <a:t>the </a:t>
            </a:r>
            <a:r>
              <a:rPr sz="1400" spc="-9">
                <a:solidFill>
                  <a:srgbClr val="242424"/>
                </a:solidFill>
                <a:latin typeface="Lucida Sans"/>
                <a:cs typeface="Lucida Sans"/>
              </a:rPr>
              <a:t>incident.</a:t>
            </a:r>
            <a:endParaRPr sz="1400">
              <a:latin typeface="Lucida Sans"/>
              <a:cs typeface="Lucida Sans"/>
            </a:endParaRPr>
          </a:p>
        </p:txBody>
      </p:sp>
      <p:sp>
        <p:nvSpPr>
          <p:cNvPr id="6" name="object 6"/>
          <p:cNvSpPr txBox="1"/>
          <p:nvPr/>
        </p:nvSpPr>
        <p:spPr>
          <a:xfrm>
            <a:off x="635000" y="2918033"/>
            <a:ext cx="4957183" cy="1028966"/>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a:t>
            </a:r>
            <a:r>
              <a:rPr sz="1400" spc="-35">
                <a:solidFill>
                  <a:srgbClr val="242424"/>
                </a:solidFill>
                <a:latin typeface="Lucida Sans"/>
                <a:cs typeface="Lucida Sans"/>
              </a:rPr>
              <a:t> highest</a:t>
            </a:r>
            <a:r>
              <a:rPr sz="1400" spc="-31">
                <a:solidFill>
                  <a:srgbClr val="242424"/>
                </a:solidFill>
                <a:latin typeface="Lucida Sans"/>
                <a:cs typeface="Lucida Sans"/>
              </a:rPr>
              <a: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1">
                <a:solidFill>
                  <a:srgbClr val="242424"/>
                </a:solidFill>
                <a:latin typeface="Lucida Sans"/>
                <a:cs typeface="Lucida Sans"/>
              </a:rPr>
              <a:t> </a:t>
            </a:r>
            <a:r>
              <a:rPr sz="1400" spc="-22">
                <a:solidFill>
                  <a:srgbClr val="242424"/>
                </a:solidFill>
                <a:latin typeface="Lucida Sans"/>
                <a:cs typeface="Lucida Sans"/>
              </a:rPr>
              <a:t>students</a:t>
            </a:r>
            <a:r>
              <a:rPr sz="1400" spc="-35">
                <a:solidFill>
                  <a:srgbClr val="242424"/>
                </a:solidFill>
                <a:latin typeface="Lucida Sans"/>
                <a:cs typeface="Lucida Sans"/>
              </a:rPr>
              <a:t> </a:t>
            </a:r>
            <a:r>
              <a:rPr sz="1400" spc="-26">
                <a:solidFill>
                  <a:srgbClr val="242424"/>
                </a:solidFill>
                <a:latin typeface="Lucida Sans"/>
                <a:cs typeface="Lucida Sans"/>
              </a:rPr>
              <a:t>indicated</a:t>
            </a:r>
            <a:r>
              <a:rPr sz="1400" spc="-31">
                <a:solidFill>
                  <a:srgbClr val="242424"/>
                </a:solidFill>
                <a:latin typeface="Lucida Sans"/>
                <a:cs typeface="Lucida Sans"/>
              </a:rPr>
              <a:t> </a:t>
            </a:r>
            <a:r>
              <a:rPr sz="1400" spc="-18">
                <a:solidFill>
                  <a:srgbClr val="242424"/>
                </a:solidFill>
                <a:latin typeface="Lucida Sans"/>
                <a:cs typeface="Lucida Sans"/>
              </a:rPr>
              <a:t>that they</a:t>
            </a:r>
            <a:r>
              <a:rPr sz="1400" spc="-53">
                <a:solidFill>
                  <a:srgbClr val="242424"/>
                </a:solidFill>
                <a:latin typeface="Lucida Sans"/>
                <a:cs typeface="Lucida Sans"/>
              </a:rPr>
              <a:t> </a:t>
            </a:r>
            <a:r>
              <a:rPr sz="1400" spc="-35">
                <a:latin typeface="Lucida Sans"/>
                <a:cs typeface="Lucida Sans"/>
              </a:rPr>
              <a:t>difficulty</a:t>
            </a:r>
            <a:r>
              <a:rPr sz="1400" spc="-44">
                <a:latin typeface="Lucida Sans"/>
                <a:cs typeface="Lucida Sans"/>
              </a:rPr>
              <a:t> </a:t>
            </a:r>
            <a:r>
              <a:rPr sz="1400" spc="-35">
                <a:latin typeface="Lucida Sans"/>
                <a:cs typeface="Lucida Sans"/>
              </a:rPr>
              <a:t>in</a:t>
            </a:r>
            <a:r>
              <a:rPr sz="1400" spc="-44">
                <a:latin typeface="Lucida Sans"/>
                <a:cs typeface="Lucida Sans"/>
              </a:rPr>
              <a:t> </a:t>
            </a:r>
            <a:r>
              <a:rPr sz="1400" spc="-35">
                <a:latin typeface="Lucida Sans"/>
                <a:cs typeface="Lucida Sans"/>
              </a:rPr>
              <a:t>classes</a:t>
            </a:r>
            <a:r>
              <a:rPr sz="1400" spc="-44">
                <a:latin typeface="Lucida Sans"/>
                <a:cs typeface="Lucida Sans"/>
              </a:rPr>
              <a:t> </a:t>
            </a:r>
            <a:r>
              <a:rPr sz="1400">
                <a:latin typeface="Lucida Sans"/>
                <a:cs typeface="Lucida Sans"/>
              </a:rPr>
              <a:t>or</a:t>
            </a:r>
            <a:r>
              <a:rPr sz="1400" spc="-49">
                <a:latin typeface="Lucida Sans"/>
                <a:cs typeface="Lucida Sans"/>
              </a:rPr>
              <a:t> </a:t>
            </a:r>
            <a:r>
              <a:rPr sz="1400" spc="-9">
                <a:latin typeface="Lucida Sans"/>
                <a:cs typeface="Lucida Sans"/>
              </a:rPr>
              <a:t>dropped</a:t>
            </a:r>
            <a:r>
              <a:rPr sz="1400" spc="-44">
                <a:latin typeface="Lucida Sans"/>
                <a:cs typeface="Lucida Sans"/>
              </a:rPr>
              <a:t> </a:t>
            </a:r>
            <a:r>
              <a:rPr sz="1400">
                <a:latin typeface="Lucida Sans"/>
                <a:cs typeface="Lucida Sans"/>
              </a:rPr>
              <a:t>a</a:t>
            </a:r>
            <a:r>
              <a:rPr sz="1400" spc="-44">
                <a:latin typeface="Lucida Sans"/>
                <a:cs typeface="Lucida Sans"/>
              </a:rPr>
              <a:t> </a:t>
            </a:r>
            <a:r>
              <a:rPr sz="1400" spc="-40">
                <a:latin typeface="Lucida Sans"/>
                <a:cs typeface="Lucida Sans"/>
              </a:rPr>
              <a:t>class</a:t>
            </a:r>
            <a:r>
              <a:rPr sz="1400" spc="-71">
                <a:latin typeface="Lucida Sans"/>
                <a:cs typeface="Lucida Sans"/>
              </a:rPr>
              <a:t> </a:t>
            </a:r>
            <a:r>
              <a:rPr sz="1400" spc="-9">
                <a:solidFill>
                  <a:srgbClr val="242424"/>
                </a:solidFill>
                <a:latin typeface="Lucida Sans"/>
                <a:cs typeface="Lucida Sans"/>
              </a:rPr>
              <a:t>(21%), </a:t>
            </a:r>
            <a:r>
              <a:rPr sz="1400" spc="-35">
                <a:solidFill>
                  <a:srgbClr val="242424"/>
                </a:solidFill>
                <a:latin typeface="Lucida Sans"/>
                <a:cs typeface="Lucida Sans"/>
              </a:rPr>
              <a:t>difficulty</a:t>
            </a:r>
            <a:r>
              <a:rPr sz="1400" spc="-49">
                <a:solidFill>
                  <a:srgbClr val="242424"/>
                </a:solidFill>
                <a:latin typeface="Lucida Sans"/>
                <a:cs typeface="Lucida Sans"/>
              </a:rPr>
              <a:t> </a:t>
            </a:r>
            <a:r>
              <a:rPr sz="1400" spc="-9">
                <a:solidFill>
                  <a:srgbClr val="242424"/>
                </a:solidFill>
                <a:latin typeface="Lucida Sans"/>
                <a:cs typeface="Lucida Sans"/>
              </a:rPr>
              <a:t>at</a:t>
            </a:r>
            <a:r>
              <a:rPr sz="1400" spc="-49">
                <a:solidFill>
                  <a:srgbClr val="242424"/>
                </a:solidFill>
                <a:latin typeface="Lucida Sans"/>
                <a:cs typeface="Lucida Sans"/>
              </a:rPr>
              <a:t> </a:t>
            </a:r>
            <a:r>
              <a:rPr sz="1400" spc="-22">
                <a:solidFill>
                  <a:srgbClr val="242424"/>
                </a:solidFill>
                <a:latin typeface="Lucida Sans"/>
                <a:cs typeface="Lucida Sans"/>
              </a:rPr>
              <a:t>work</a:t>
            </a:r>
            <a:r>
              <a:rPr sz="1400" spc="-49">
                <a:solidFill>
                  <a:srgbClr val="242424"/>
                </a:solidFill>
                <a:latin typeface="Lucida Sans"/>
                <a:cs typeface="Lucida Sans"/>
              </a:rPr>
              <a:t> </a:t>
            </a:r>
            <a:r>
              <a:rPr sz="1400">
                <a:solidFill>
                  <a:srgbClr val="242424"/>
                </a:solidFill>
                <a:latin typeface="Lucida Sans"/>
                <a:cs typeface="Lucida Sans"/>
              </a:rPr>
              <a:t>or</a:t>
            </a:r>
            <a:r>
              <a:rPr sz="1400" spc="-44">
                <a:solidFill>
                  <a:srgbClr val="242424"/>
                </a:solidFill>
                <a:latin typeface="Lucida Sans"/>
                <a:cs typeface="Lucida Sans"/>
              </a:rPr>
              <a:t> </a:t>
            </a:r>
            <a:r>
              <a:rPr sz="1400" spc="-26">
                <a:solidFill>
                  <a:srgbClr val="242424"/>
                </a:solidFill>
                <a:latin typeface="Lucida Sans"/>
                <a:cs typeface="Lucida Sans"/>
              </a:rPr>
              <a:t>left</a:t>
            </a:r>
            <a:r>
              <a:rPr sz="1400" spc="-49">
                <a:solidFill>
                  <a:srgbClr val="242424"/>
                </a:solidFill>
                <a:latin typeface="Lucida Sans"/>
                <a:cs typeface="Lucida Sans"/>
              </a:rPr>
              <a:t> </a:t>
            </a:r>
            <a:r>
              <a:rPr sz="1400">
                <a:solidFill>
                  <a:srgbClr val="242424"/>
                </a:solidFill>
                <a:latin typeface="Lucida Sans"/>
                <a:cs typeface="Lucida Sans"/>
              </a:rPr>
              <a:t>a</a:t>
            </a:r>
            <a:r>
              <a:rPr sz="1400" spc="-49">
                <a:solidFill>
                  <a:srgbClr val="242424"/>
                </a:solidFill>
                <a:latin typeface="Lucida Sans"/>
                <a:cs typeface="Lucida Sans"/>
              </a:rPr>
              <a:t> </a:t>
            </a:r>
            <a:r>
              <a:rPr sz="1400" spc="-35">
                <a:solidFill>
                  <a:srgbClr val="242424"/>
                </a:solidFill>
                <a:latin typeface="Lucida Sans"/>
                <a:cs typeface="Lucida Sans"/>
              </a:rPr>
              <a:t>job</a:t>
            </a:r>
            <a:r>
              <a:rPr sz="1400" spc="-49">
                <a:solidFill>
                  <a:srgbClr val="242424"/>
                </a:solidFill>
                <a:latin typeface="Lucida Sans"/>
                <a:cs typeface="Lucida Sans"/>
              </a:rPr>
              <a:t> </a:t>
            </a:r>
            <a:r>
              <a:rPr sz="1400">
                <a:solidFill>
                  <a:srgbClr val="242424"/>
                </a:solidFill>
                <a:latin typeface="Lucida Sans"/>
                <a:cs typeface="Lucida Sans"/>
              </a:rPr>
              <a:t>or</a:t>
            </a:r>
            <a:r>
              <a:rPr sz="1400" spc="-44">
                <a:solidFill>
                  <a:srgbClr val="242424"/>
                </a:solidFill>
                <a:latin typeface="Lucida Sans"/>
                <a:cs typeface="Lucida Sans"/>
              </a:rPr>
              <a:t> </a:t>
            </a:r>
            <a:r>
              <a:rPr sz="1400" spc="-26">
                <a:solidFill>
                  <a:srgbClr val="242424"/>
                </a:solidFill>
                <a:latin typeface="Lucida Sans"/>
                <a:cs typeface="Lucida Sans"/>
              </a:rPr>
              <a:t>internship</a:t>
            </a:r>
            <a:r>
              <a:rPr sz="1400" spc="-75">
                <a:solidFill>
                  <a:srgbClr val="242424"/>
                </a:solidFill>
                <a:latin typeface="Lucida Sans"/>
                <a:cs typeface="Lucida Sans"/>
              </a:rPr>
              <a:t> </a:t>
            </a:r>
            <a:r>
              <a:rPr sz="1400" spc="-26">
                <a:solidFill>
                  <a:srgbClr val="242424"/>
                </a:solidFill>
                <a:latin typeface="Lucida Sans"/>
                <a:cs typeface="Lucida Sans"/>
              </a:rPr>
              <a:t>(17%),</a:t>
            </a:r>
            <a:r>
              <a:rPr sz="1400" spc="-49">
                <a:solidFill>
                  <a:srgbClr val="242424"/>
                </a:solidFill>
                <a:latin typeface="Lucida Sans"/>
                <a:cs typeface="Lucida Sans"/>
              </a:rPr>
              <a:t> </a:t>
            </a:r>
            <a:r>
              <a:rPr sz="1400" spc="-22">
                <a:solidFill>
                  <a:srgbClr val="242424"/>
                </a:solidFill>
                <a:latin typeface="Lucida Sans"/>
                <a:cs typeface="Lucida Sans"/>
              </a:rPr>
              <a:t>and considered</a:t>
            </a:r>
            <a:r>
              <a:rPr sz="1400" spc="-44">
                <a:solidFill>
                  <a:srgbClr val="242424"/>
                </a:solidFill>
                <a:latin typeface="Lucida Sans"/>
                <a:cs typeface="Lucida Sans"/>
              </a:rPr>
              <a:t> </a:t>
            </a:r>
            <a:r>
              <a:rPr sz="1400" spc="-35">
                <a:solidFill>
                  <a:srgbClr val="242424"/>
                </a:solidFill>
                <a:latin typeface="Lucida Sans"/>
                <a:cs typeface="Lucida Sans"/>
              </a:rPr>
              <a:t>leaving</a:t>
            </a:r>
            <a:r>
              <a:rPr sz="1400" spc="-44">
                <a:solidFill>
                  <a:srgbClr val="242424"/>
                </a:solidFill>
                <a:latin typeface="Lucida Sans"/>
                <a:cs typeface="Lucida Sans"/>
              </a:rPr>
              <a:t> </a:t>
            </a:r>
            <a:r>
              <a:rPr sz="1400" spc="-31">
                <a:solidFill>
                  <a:srgbClr val="242424"/>
                </a:solidFill>
                <a:latin typeface="Lucida Sans"/>
                <a:cs typeface="Lucida Sans"/>
              </a:rPr>
              <a:t>school</a:t>
            </a:r>
            <a:r>
              <a:rPr sz="1400" spc="-44">
                <a:solidFill>
                  <a:srgbClr val="242424"/>
                </a:solidFill>
                <a:latin typeface="Lucida Sans"/>
                <a:cs typeface="Lucida Sans"/>
              </a:rPr>
              <a:t> </a:t>
            </a:r>
            <a:r>
              <a:rPr sz="1400">
                <a:solidFill>
                  <a:srgbClr val="242424"/>
                </a:solidFill>
                <a:latin typeface="Lucida Sans"/>
                <a:cs typeface="Lucida Sans"/>
              </a:rPr>
              <a:t>or</a:t>
            </a:r>
            <a:r>
              <a:rPr sz="1400" spc="-40">
                <a:solidFill>
                  <a:srgbClr val="242424"/>
                </a:solidFill>
                <a:latin typeface="Lucida Sans"/>
                <a:cs typeface="Lucida Sans"/>
              </a:rPr>
              <a:t> </a:t>
            </a:r>
            <a:r>
              <a:rPr sz="1400" spc="-22">
                <a:solidFill>
                  <a:srgbClr val="242424"/>
                </a:solidFill>
                <a:latin typeface="Lucida Sans"/>
                <a:cs typeface="Lucida Sans"/>
              </a:rPr>
              <a:t>transferring</a:t>
            </a:r>
            <a:r>
              <a:rPr sz="1400" spc="-66">
                <a:solidFill>
                  <a:srgbClr val="242424"/>
                </a:solidFill>
                <a:latin typeface="Lucida Sans"/>
                <a:cs typeface="Lucida Sans"/>
              </a:rPr>
              <a:t> </a:t>
            </a:r>
            <a:r>
              <a:rPr sz="1400" spc="-9">
                <a:solidFill>
                  <a:srgbClr val="242424"/>
                </a:solidFill>
                <a:latin typeface="Lucida Sans"/>
                <a:cs typeface="Lucida Sans"/>
              </a:rPr>
              <a:t>(15%).</a:t>
            </a:r>
            <a:endParaRPr sz="1400">
              <a:latin typeface="Lucida Sans"/>
              <a:cs typeface="Lucida Sans"/>
            </a:endParaRPr>
          </a:p>
        </p:txBody>
      </p:sp>
      <p:sp>
        <p:nvSpPr>
          <p:cNvPr id="7" name="object 7"/>
          <p:cNvSpPr txBox="1"/>
          <p:nvPr/>
        </p:nvSpPr>
        <p:spPr>
          <a:xfrm>
            <a:off x="635000" y="520317"/>
            <a:ext cx="3625663" cy="201367"/>
          </a:xfrm>
          <a:prstGeom prst="rect">
            <a:avLst/>
          </a:prstGeom>
        </p:spPr>
        <p:txBody>
          <a:bodyPr vert="horz" wrap="square" lIns="0" tIns="11206" rIns="0" bIns="0" rtlCol="0">
            <a:spAutoFit/>
          </a:bodyPr>
          <a:lstStyle/>
          <a:p>
            <a:pPr marL="11206">
              <a:spcBef>
                <a:spcPts val="88"/>
              </a:spcBef>
            </a:pPr>
            <a:r>
              <a:rPr sz="1235" spc="-137">
                <a:solidFill>
                  <a:srgbClr val="B6B6B6"/>
                </a:solidFill>
                <a:latin typeface="Arial Black"/>
                <a:cs typeface="Arial Black"/>
              </a:rPr>
              <a:t>IMPACTS</a:t>
            </a:r>
            <a:r>
              <a:rPr sz="1235" spc="-66">
                <a:solidFill>
                  <a:srgbClr val="B6B6B6"/>
                </a:solidFill>
                <a:latin typeface="Arial Black"/>
                <a:cs typeface="Arial Black"/>
              </a:rPr>
              <a:t> </a:t>
            </a:r>
            <a:r>
              <a:rPr sz="1235" spc="331">
                <a:solidFill>
                  <a:srgbClr val="B6B6B6"/>
                </a:solidFill>
                <a:latin typeface="Arial Black"/>
                <a:cs typeface="Arial Black"/>
              </a:rPr>
              <a:t>|</a:t>
            </a:r>
            <a:r>
              <a:rPr sz="1235" spc="-66">
                <a:solidFill>
                  <a:srgbClr val="B6B6B6"/>
                </a:solidFill>
                <a:latin typeface="Arial Black"/>
                <a:cs typeface="Arial Black"/>
              </a:rPr>
              <a:t> </a:t>
            </a:r>
            <a:r>
              <a:rPr sz="1147" spc="-40">
                <a:solidFill>
                  <a:srgbClr val="B6B6B6"/>
                </a:solidFill>
                <a:latin typeface="Lucida Sans"/>
                <a:cs typeface="Lucida Sans"/>
              </a:rPr>
              <a:t>Academic,</a:t>
            </a:r>
            <a:r>
              <a:rPr sz="1147" spc="-35">
                <a:solidFill>
                  <a:srgbClr val="B6B6B6"/>
                </a:solidFill>
                <a:latin typeface="Lucida Sans"/>
                <a:cs typeface="Lucida Sans"/>
              </a:rPr>
              <a:t> </a:t>
            </a:r>
            <a:r>
              <a:rPr sz="1147" spc="-26">
                <a:solidFill>
                  <a:srgbClr val="B6B6B6"/>
                </a:solidFill>
                <a:latin typeface="Lucida Sans"/>
                <a:cs typeface="Lucida Sans"/>
              </a:rPr>
              <a:t>Professional,</a:t>
            </a:r>
            <a:r>
              <a:rPr sz="1147" spc="-40">
                <a:solidFill>
                  <a:srgbClr val="B6B6B6"/>
                </a:solidFill>
                <a:latin typeface="Lucida Sans"/>
                <a:cs typeface="Lucida Sans"/>
              </a:rPr>
              <a:t> </a:t>
            </a:r>
            <a:r>
              <a:rPr sz="1147" spc="-9">
                <a:solidFill>
                  <a:srgbClr val="B6B6B6"/>
                </a:solidFill>
                <a:latin typeface="Lucida Sans"/>
                <a:cs typeface="Lucida Sans"/>
              </a:rPr>
              <a:t>and</a:t>
            </a:r>
            <a:r>
              <a:rPr sz="1147" spc="-35">
                <a:solidFill>
                  <a:srgbClr val="B6B6B6"/>
                </a:solidFill>
                <a:latin typeface="Lucida Sans"/>
                <a:cs typeface="Lucida Sans"/>
              </a:rPr>
              <a:t> </a:t>
            </a:r>
            <a:r>
              <a:rPr sz="1147" spc="-18">
                <a:solidFill>
                  <a:srgbClr val="B6B6B6"/>
                </a:solidFill>
                <a:latin typeface="Lucida Sans"/>
                <a:cs typeface="Lucida Sans"/>
              </a:rPr>
              <a:t>Student</a:t>
            </a:r>
            <a:r>
              <a:rPr sz="1147" spc="-40">
                <a:solidFill>
                  <a:srgbClr val="B6B6B6"/>
                </a:solidFill>
                <a:latin typeface="Lucida Sans"/>
                <a:cs typeface="Lucida Sans"/>
              </a:rPr>
              <a:t> </a:t>
            </a:r>
            <a:r>
              <a:rPr sz="1147" spc="-18">
                <a:solidFill>
                  <a:srgbClr val="B6B6B6"/>
                </a:solidFill>
                <a:latin typeface="Lucida Sans"/>
                <a:cs typeface="Lucida Sans"/>
              </a:rPr>
              <a:t>Life</a:t>
            </a:r>
            <a:endParaRPr sz="1147">
              <a:latin typeface="Lucida Sans"/>
              <a:cs typeface="Lucida Sans"/>
            </a:endParaRPr>
          </a:p>
        </p:txBody>
      </p:sp>
      <p:sp>
        <p:nvSpPr>
          <p:cNvPr id="8" name="object 8"/>
          <p:cNvSpPr/>
          <p:nvPr/>
        </p:nvSpPr>
        <p:spPr>
          <a:xfrm>
            <a:off x="7842940" y="1421484"/>
            <a:ext cx="1710578" cy="286310"/>
          </a:xfrm>
          <a:custGeom>
            <a:avLst/>
            <a:gdLst/>
            <a:ahLst/>
            <a:cxnLst/>
            <a:rect l="l" t="t" r="r" b="b"/>
            <a:pathLst>
              <a:path w="1938654" h="324485">
                <a:moveTo>
                  <a:pt x="0" y="0"/>
                </a:moveTo>
                <a:lnTo>
                  <a:pt x="0" y="324204"/>
                </a:lnTo>
                <a:lnTo>
                  <a:pt x="1938060" y="324204"/>
                </a:lnTo>
                <a:lnTo>
                  <a:pt x="1938060" y="0"/>
                </a:lnTo>
                <a:lnTo>
                  <a:pt x="0" y="0"/>
                </a:lnTo>
                <a:close/>
              </a:path>
            </a:pathLst>
          </a:custGeom>
          <a:solidFill>
            <a:srgbClr val="2D89B0"/>
          </a:solidFill>
        </p:spPr>
        <p:txBody>
          <a:bodyPr wrap="square" lIns="0" tIns="0" rIns="0" bIns="0" rtlCol="0"/>
          <a:lstStyle/>
          <a:p>
            <a:endParaRPr sz="1588"/>
          </a:p>
        </p:txBody>
      </p:sp>
      <p:sp>
        <p:nvSpPr>
          <p:cNvPr id="9" name="object 9"/>
          <p:cNvSpPr/>
          <p:nvPr/>
        </p:nvSpPr>
        <p:spPr>
          <a:xfrm>
            <a:off x="7842940" y="1939389"/>
            <a:ext cx="1390090" cy="286310"/>
          </a:xfrm>
          <a:custGeom>
            <a:avLst/>
            <a:gdLst/>
            <a:ahLst/>
            <a:cxnLst/>
            <a:rect l="l" t="t" r="r" b="b"/>
            <a:pathLst>
              <a:path w="1575434" h="324485">
                <a:moveTo>
                  <a:pt x="0" y="0"/>
                </a:moveTo>
                <a:lnTo>
                  <a:pt x="0" y="324204"/>
                </a:lnTo>
                <a:lnTo>
                  <a:pt x="1575271" y="324204"/>
                </a:lnTo>
                <a:lnTo>
                  <a:pt x="1575271" y="0"/>
                </a:lnTo>
                <a:lnTo>
                  <a:pt x="0" y="0"/>
                </a:lnTo>
                <a:close/>
              </a:path>
            </a:pathLst>
          </a:custGeom>
          <a:solidFill>
            <a:srgbClr val="2D89B0"/>
          </a:solidFill>
        </p:spPr>
        <p:txBody>
          <a:bodyPr wrap="square" lIns="0" tIns="0" rIns="0" bIns="0" rtlCol="0"/>
          <a:lstStyle/>
          <a:p>
            <a:endParaRPr sz="1588"/>
          </a:p>
        </p:txBody>
      </p:sp>
      <p:sp>
        <p:nvSpPr>
          <p:cNvPr id="10" name="object 10"/>
          <p:cNvSpPr/>
          <p:nvPr/>
        </p:nvSpPr>
        <p:spPr>
          <a:xfrm>
            <a:off x="7842940" y="2457294"/>
            <a:ext cx="1255619" cy="286310"/>
          </a:xfrm>
          <a:custGeom>
            <a:avLst/>
            <a:gdLst/>
            <a:ahLst/>
            <a:cxnLst/>
            <a:rect l="l" t="t" r="r" b="b"/>
            <a:pathLst>
              <a:path w="1423034" h="324485">
                <a:moveTo>
                  <a:pt x="0" y="0"/>
                </a:moveTo>
                <a:lnTo>
                  <a:pt x="0" y="324204"/>
                </a:lnTo>
                <a:lnTo>
                  <a:pt x="1422517" y="324204"/>
                </a:lnTo>
                <a:lnTo>
                  <a:pt x="1422517" y="0"/>
                </a:lnTo>
                <a:lnTo>
                  <a:pt x="0" y="0"/>
                </a:lnTo>
                <a:close/>
              </a:path>
            </a:pathLst>
          </a:custGeom>
          <a:solidFill>
            <a:srgbClr val="2D89B0"/>
          </a:solidFill>
        </p:spPr>
        <p:txBody>
          <a:bodyPr wrap="square" lIns="0" tIns="0" rIns="0" bIns="0" rtlCol="0"/>
          <a:lstStyle/>
          <a:p>
            <a:endParaRPr sz="1588"/>
          </a:p>
        </p:txBody>
      </p:sp>
      <p:sp>
        <p:nvSpPr>
          <p:cNvPr id="11" name="object 11"/>
          <p:cNvSpPr/>
          <p:nvPr/>
        </p:nvSpPr>
        <p:spPr>
          <a:xfrm>
            <a:off x="7842940" y="2975199"/>
            <a:ext cx="724460" cy="286310"/>
          </a:xfrm>
          <a:custGeom>
            <a:avLst/>
            <a:gdLst/>
            <a:ahLst/>
            <a:cxnLst/>
            <a:rect l="l" t="t" r="r" b="b"/>
            <a:pathLst>
              <a:path w="821054" h="324485">
                <a:moveTo>
                  <a:pt x="0" y="0"/>
                </a:moveTo>
                <a:lnTo>
                  <a:pt x="0" y="324204"/>
                </a:lnTo>
                <a:lnTo>
                  <a:pt x="821050" y="324204"/>
                </a:lnTo>
                <a:lnTo>
                  <a:pt x="821050" y="0"/>
                </a:lnTo>
                <a:lnTo>
                  <a:pt x="0" y="0"/>
                </a:lnTo>
                <a:close/>
              </a:path>
            </a:pathLst>
          </a:custGeom>
          <a:solidFill>
            <a:srgbClr val="2D89B0"/>
          </a:solidFill>
        </p:spPr>
        <p:txBody>
          <a:bodyPr wrap="square" lIns="0" tIns="0" rIns="0" bIns="0" rtlCol="0"/>
          <a:lstStyle/>
          <a:p>
            <a:endParaRPr sz="1588"/>
          </a:p>
        </p:txBody>
      </p:sp>
      <p:sp>
        <p:nvSpPr>
          <p:cNvPr id="12" name="object 12"/>
          <p:cNvSpPr/>
          <p:nvPr/>
        </p:nvSpPr>
        <p:spPr>
          <a:xfrm>
            <a:off x="7842940" y="3493104"/>
            <a:ext cx="657225" cy="286310"/>
          </a:xfrm>
          <a:custGeom>
            <a:avLst/>
            <a:gdLst/>
            <a:ahLst/>
            <a:cxnLst/>
            <a:rect l="l" t="t" r="r" b="b"/>
            <a:pathLst>
              <a:path w="744854" h="324485">
                <a:moveTo>
                  <a:pt x="0" y="0"/>
                </a:moveTo>
                <a:lnTo>
                  <a:pt x="0" y="324204"/>
                </a:lnTo>
                <a:lnTo>
                  <a:pt x="744673" y="324204"/>
                </a:lnTo>
                <a:lnTo>
                  <a:pt x="744673" y="0"/>
                </a:lnTo>
                <a:lnTo>
                  <a:pt x="0" y="0"/>
                </a:lnTo>
                <a:close/>
              </a:path>
            </a:pathLst>
          </a:custGeom>
          <a:solidFill>
            <a:srgbClr val="2D89B0"/>
          </a:solidFill>
        </p:spPr>
        <p:txBody>
          <a:bodyPr wrap="square" lIns="0" tIns="0" rIns="0" bIns="0" rtlCol="0"/>
          <a:lstStyle/>
          <a:p>
            <a:endParaRPr sz="1588"/>
          </a:p>
        </p:txBody>
      </p:sp>
      <p:sp>
        <p:nvSpPr>
          <p:cNvPr id="13" name="object 13"/>
          <p:cNvSpPr/>
          <p:nvPr/>
        </p:nvSpPr>
        <p:spPr>
          <a:xfrm>
            <a:off x="7842940" y="4011009"/>
            <a:ext cx="547968" cy="286310"/>
          </a:xfrm>
          <a:custGeom>
            <a:avLst/>
            <a:gdLst/>
            <a:ahLst/>
            <a:cxnLst/>
            <a:rect l="l" t="t" r="r" b="b"/>
            <a:pathLst>
              <a:path w="621029" h="324485">
                <a:moveTo>
                  <a:pt x="0" y="0"/>
                </a:moveTo>
                <a:lnTo>
                  <a:pt x="0" y="324204"/>
                </a:lnTo>
                <a:lnTo>
                  <a:pt x="620561" y="324204"/>
                </a:lnTo>
                <a:lnTo>
                  <a:pt x="620561" y="0"/>
                </a:lnTo>
                <a:lnTo>
                  <a:pt x="0" y="0"/>
                </a:lnTo>
                <a:close/>
              </a:path>
            </a:pathLst>
          </a:custGeom>
          <a:solidFill>
            <a:srgbClr val="2D89B0"/>
          </a:solidFill>
        </p:spPr>
        <p:txBody>
          <a:bodyPr wrap="square" lIns="0" tIns="0" rIns="0" bIns="0" rtlCol="0"/>
          <a:lstStyle/>
          <a:p>
            <a:endParaRPr sz="1588"/>
          </a:p>
        </p:txBody>
      </p:sp>
      <p:sp>
        <p:nvSpPr>
          <p:cNvPr id="14" name="object 14"/>
          <p:cNvSpPr/>
          <p:nvPr/>
        </p:nvSpPr>
        <p:spPr>
          <a:xfrm>
            <a:off x="7842940" y="4528914"/>
            <a:ext cx="522754" cy="286310"/>
          </a:xfrm>
          <a:custGeom>
            <a:avLst/>
            <a:gdLst/>
            <a:ahLst/>
            <a:cxnLst/>
            <a:rect l="l" t="t" r="r" b="b"/>
            <a:pathLst>
              <a:path w="592454" h="324485">
                <a:moveTo>
                  <a:pt x="0" y="0"/>
                </a:moveTo>
                <a:lnTo>
                  <a:pt x="0" y="324204"/>
                </a:lnTo>
                <a:lnTo>
                  <a:pt x="591920" y="324204"/>
                </a:lnTo>
                <a:lnTo>
                  <a:pt x="591920" y="0"/>
                </a:lnTo>
                <a:lnTo>
                  <a:pt x="0" y="0"/>
                </a:lnTo>
                <a:close/>
              </a:path>
            </a:pathLst>
          </a:custGeom>
          <a:solidFill>
            <a:srgbClr val="2D89B0"/>
          </a:solidFill>
        </p:spPr>
        <p:txBody>
          <a:bodyPr wrap="square" lIns="0" tIns="0" rIns="0" bIns="0" rtlCol="0"/>
          <a:lstStyle/>
          <a:p>
            <a:endParaRPr sz="1588"/>
          </a:p>
        </p:txBody>
      </p:sp>
      <p:sp>
        <p:nvSpPr>
          <p:cNvPr id="15" name="object 15"/>
          <p:cNvSpPr/>
          <p:nvPr/>
        </p:nvSpPr>
        <p:spPr>
          <a:xfrm>
            <a:off x="7842940" y="5046819"/>
            <a:ext cx="345701" cy="286310"/>
          </a:xfrm>
          <a:custGeom>
            <a:avLst/>
            <a:gdLst/>
            <a:ahLst/>
            <a:cxnLst/>
            <a:rect l="l" t="t" r="r" b="b"/>
            <a:pathLst>
              <a:path w="391795" h="324485">
                <a:moveTo>
                  <a:pt x="0" y="0"/>
                </a:moveTo>
                <a:lnTo>
                  <a:pt x="0" y="324204"/>
                </a:lnTo>
                <a:lnTo>
                  <a:pt x="391430" y="324204"/>
                </a:lnTo>
                <a:lnTo>
                  <a:pt x="391430" y="0"/>
                </a:lnTo>
                <a:lnTo>
                  <a:pt x="0" y="0"/>
                </a:lnTo>
                <a:close/>
              </a:path>
            </a:pathLst>
          </a:custGeom>
          <a:solidFill>
            <a:srgbClr val="2D89B0"/>
          </a:solidFill>
        </p:spPr>
        <p:txBody>
          <a:bodyPr wrap="square" lIns="0" tIns="0" rIns="0" bIns="0" rtlCol="0"/>
          <a:lstStyle/>
          <a:p>
            <a:endParaRPr sz="1588"/>
          </a:p>
        </p:txBody>
      </p:sp>
      <p:sp>
        <p:nvSpPr>
          <p:cNvPr id="16" name="object 16"/>
          <p:cNvSpPr/>
          <p:nvPr/>
        </p:nvSpPr>
        <p:spPr>
          <a:xfrm>
            <a:off x="7842940" y="5564724"/>
            <a:ext cx="253253" cy="286310"/>
          </a:xfrm>
          <a:custGeom>
            <a:avLst/>
            <a:gdLst/>
            <a:ahLst/>
            <a:cxnLst/>
            <a:rect l="l" t="t" r="r" b="b"/>
            <a:pathLst>
              <a:path w="287020" h="324484">
                <a:moveTo>
                  <a:pt x="0" y="0"/>
                </a:moveTo>
                <a:lnTo>
                  <a:pt x="0" y="324204"/>
                </a:lnTo>
                <a:lnTo>
                  <a:pt x="286412" y="324204"/>
                </a:lnTo>
                <a:lnTo>
                  <a:pt x="286412" y="0"/>
                </a:lnTo>
                <a:lnTo>
                  <a:pt x="0" y="0"/>
                </a:lnTo>
                <a:close/>
              </a:path>
            </a:pathLst>
          </a:custGeom>
          <a:solidFill>
            <a:srgbClr val="2D89B0"/>
          </a:solidFill>
        </p:spPr>
        <p:txBody>
          <a:bodyPr wrap="square" lIns="0" tIns="0" rIns="0" bIns="0" rtlCol="0"/>
          <a:lstStyle/>
          <a:p>
            <a:endParaRPr sz="1588"/>
          </a:p>
        </p:txBody>
      </p:sp>
      <p:sp>
        <p:nvSpPr>
          <p:cNvPr id="17" name="object 17"/>
          <p:cNvSpPr txBox="1"/>
          <p:nvPr/>
        </p:nvSpPr>
        <p:spPr>
          <a:xfrm>
            <a:off x="6892637" y="839409"/>
            <a:ext cx="2770654" cy="310115"/>
          </a:xfrm>
          <a:prstGeom prst="rect">
            <a:avLst/>
          </a:prstGeom>
        </p:spPr>
        <p:txBody>
          <a:bodyPr vert="horz" wrap="square" lIns="0" tIns="11206" rIns="0" bIns="0" rtlCol="0">
            <a:spAutoFit/>
          </a:bodyPr>
          <a:lstStyle/>
          <a:p>
            <a:pPr marL="1029315" marR="4483" indent="-1018109">
              <a:spcBef>
                <a:spcPts val="88"/>
              </a:spcBef>
            </a:pPr>
            <a:r>
              <a:rPr sz="971" spc="-79">
                <a:solidFill>
                  <a:srgbClr val="585858"/>
                </a:solidFill>
                <a:latin typeface="Arial Black"/>
                <a:cs typeface="Arial Black"/>
              </a:rPr>
              <a:t>Fig.</a:t>
            </a:r>
            <a:r>
              <a:rPr sz="971" spc="-40">
                <a:solidFill>
                  <a:srgbClr val="585858"/>
                </a:solidFill>
                <a:latin typeface="Arial Black"/>
                <a:cs typeface="Arial Black"/>
              </a:rPr>
              <a:t> </a:t>
            </a:r>
            <a:r>
              <a:rPr sz="971" spc="-101">
                <a:solidFill>
                  <a:srgbClr val="585858"/>
                </a:solidFill>
                <a:latin typeface="Arial Black"/>
                <a:cs typeface="Arial Black"/>
              </a:rPr>
              <a:t>44</a:t>
            </a:r>
            <a:r>
              <a:rPr sz="971" spc="-26">
                <a:solidFill>
                  <a:srgbClr val="585858"/>
                </a:solidFill>
                <a:latin typeface="Arial Black"/>
                <a:cs typeface="Arial Black"/>
              </a:rPr>
              <a:t> </a:t>
            </a:r>
            <a:r>
              <a:rPr sz="971" spc="-75">
                <a:solidFill>
                  <a:srgbClr val="585858"/>
                </a:solidFill>
                <a:latin typeface="Arial Black"/>
                <a:cs typeface="Arial Black"/>
              </a:rPr>
              <a:t>Impacts</a:t>
            </a:r>
            <a:r>
              <a:rPr sz="971" spc="-35">
                <a:solidFill>
                  <a:srgbClr val="585858"/>
                </a:solidFill>
                <a:latin typeface="Arial Black"/>
                <a:cs typeface="Arial Black"/>
              </a:rPr>
              <a:t> on</a:t>
            </a:r>
            <a:r>
              <a:rPr sz="971" spc="-40">
                <a:solidFill>
                  <a:srgbClr val="585858"/>
                </a:solidFill>
                <a:latin typeface="Arial Black"/>
                <a:cs typeface="Arial Black"/>
              </a:rPr>
              <a:t> </a:t>
            </a:r>
            <a:r>
              <a:rPr sz="971" spc="-79">
                <a:solidFill>
                  <a:srgbClr val="585858"/>
                </a:solidFill>
                <a:latin typeface="Arial Black"/>
                <a:cs typeface="Arial Black"/>
              </a:rPr>
              <a:t>academic,</a:t>
            </a:r>
            <a:r>
              <a:rPr sz="971" spc="-35">
                <a:solidFill>
                  <a:srgbClr val="585858"/>
                </a:solidFill>
                <a:latin typeface="Arial Black"/>
                <a:cs typeface="Arial Black"/>
              </a:rPr>
              <a:t> </a:t>
            </a:r>
            <a:r>
              <a:rPr sz="971" spc="-57">
                <a:solidFill>
                  <a:srgbClr val="585858"/>
                </a:solidFill>
                <a:latin typeface="Arial Black"/>
                <a:cs typeface="Arial Black"/>
              </a:rPr>
              <a:t>professional,</a:t>
            </a:r>
            <a:r>
              <a:rPr sz="971" spc="-35">
                <a:solidFill>
                  <a:srgbClr val="585858"/>
                </a:solidFill>
                <a:latin typeface="Arial Black"/>
                <a:cs typeface="Arial Black"/>
              </a:rPr>
              <a:t> </a:t>
            </a:r>
            <a:r>
              <a:rPr sz="971" spc="-22">
                <a:solidFill>
                  <a:srgbClr val="585858"/>
                </a:solidFill>
                <a:latin typeface="Arial Black"/>
                <a:cs typeface="Arial Black"/>
              </a:rPr>
              <a:t>or </a:t>
            </a:r>
            <a:r>
              <a:rPr sz="971" spc="-49">
                <a:solidFill>
                  <a:srgbClr val="585858"/>
                </a:solidFill>
                <a:latin typeface="Arial Black"/>
                <a:cs typeface="Arial Black"/>
              </a:rPr>
              <a:t>student</a:t>
            </a:r>
            <a:r>
              <a:rPr sz="971" spc="-26">
                <a:solidFill>
                  <a:srgbClr val="585858"/>
                </a:solidFill>
                <a:latin typeface="Arial Black"/>
                <a:cs typeface="Arial Black"/>
              </a:rPr>
              <a:t> </a:t>
            </a:r>
            <a:r>
              <a:rPr sz="971" spc="-18">
                <a:solidFill>
                  <a:srgbClr val="585858"/>
                </a:solidFill>
                <a:latin typeface="Arial Black"/>
                <a:cs typeface="Arial Black"/>
              </a:rPr>
              <a:t>life</a:t>
            </a:r>
            <a:endParaRPr sz="971">
              <a:latin typeface="Arial Black"/>
              <a:cs typeface="Arial Black"/>
            </a:endParaRPr>
          </a:p>
        </p:txBody>
      </p:sp>
      <p:sp>
        <p:nvSpPr>
          <p:cNvPr id="18" name="object 18"/>
          <p:cNvSpPr txBox="1"/>
          <p:nvPr/>
        </p:nvSpPr>
        <p:spPr>
          <a:xfrm>
            <a:off x="9575484" y="1477383"/>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19" name="object 19"/>
          <p:cNvSpPr txBox="1"/>
          <p:nvPr/>
        </p:nvSpPr>
        <p:spPr>
          <a:xfrm>
            <a:off x="9255374" y="1999027"/>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17%</a:t>
            </a:r>
            <a:endParaRPr sz="882">
              <a:latin typeface="Arial"/>
              <a:cs typeface="Arial"/>
            </a:endParaRPr>
          </a:p>
        </p:txBody>
      </p:sp>
      <p:sp>
        <p:nvSpPr>
          <p:cNvPr id="20" name="object 20"/>
          <p:cNvSpPr txBox="1"/>
          <p:nvPr/>
        </p:nvSpPr>
        <p:spPr>
          <a:xfrm>
            <a:off x="9120592" y="2520673"/>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15%</a:t>
            </a:r>
            <a:endParaRPr sz="882">
              <a:latin typeface="Arial"/>
              <a:cs typeface="Arial"/>
            </a:endParaRPr>
          </a:p>
        </p:txBody>
      </p:sp>
      <p:sp>
        <p:nvSpPr>
          <p:cNvPr id="21" name="object 21"/>
          <p:cNvSpPr txBox="1"/>
          <p:nvPr/>
        </p:nvSpPr>
        <p:spPr>
          <a:xfrm>
            <a:off x="8589886" y="3033903"/>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a:t>
            </a:r>
            <a:endParaRPr sz="882">
              <a:latin typeface="Arial"/>
              <a:cs typeface="Arial"/>
            </a:endParaRPr>
          </a:p>
        </p:txBody>
      </p:sp>
      <p:sp>
        <p:nvSpPr>
          <p:cNvPr id="22" name="object 22"/>
          <p:cNvSpPr txBox="1"/>
          <p:nvPr/>
        </p:nvSpPr>
        <p:spPr>
          <a:xfrm>
            <a:off x="8522494" y="3555547"/>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a:t>
            </a:r>
            <a:endParaRPr sz="882">
              <a:latin typeface="Arial"/>
              <a:cs typeface="Arial"/>
            </a:endParaRPr>
          </a:p>
        </p:txBody>
      </p:sp>
      <p:sp>
        <p:nvSpPr>
          <p:cNvPr id="23" name="object 23"/>
          <p:cNvSpPr txBox="1"/>
          <p:nvPr/>
        </p:nvSpPr>
        <p:spPr>
          <a:xfrm>
            <a:off x="8412983" y="406877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a:t>
            </a:r>
            <a:endParaRPr sz="882">
              <a:latin typeface="Arial"/>
              <a:cs typeface="Arial"/>
            </a:endParaRPr>
          </a:p>
        </p:txBody>
      </p:sp>
      <p:sp>
        <p:nvSpPr>
          <p:cNvPr id="24" name="object 24"/>
          <p:cNvSpPr txBox="1"/>
          <p:nvPr/>
        </p:nvSpPr>
        <p:spPr>
          <a:xfrm>
            <a:off x="8387712" y="4590423"/>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a:t>
            </a:r>
            <a:endParaRPr sz="882">
              <a:latin typeface="Arial"/>
              <a:cs typeface="Arial"/>
            </a:endParaRPr>
          </a:p>
        </p:txBody>
      </p:sp>
      <p:sp>
        <p:nvSpPr>
          <p:cNvPr id="25" name="object 25"/>
          <p:cNvSpPr txBox="1"/>
          <p:nvPr/>
        </p:nvSpPr>
        <p:spPr>
          <a:xfrm>
            <a:off x="8210809" y="510365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a:t>
            </a:r>
            <a:endParaRPr sz="882">
              <a:latin typeface="Arial"/>
              <a:cs typeface="Arial"/>
            </a:endParaRPr>
          </a:p>
        </p:txBody>
      </p:sp>
      <p:sp>
        <p:nvSpPr>
          <p:cNvPr id="26" name="object 26"/>
          <p:cNvSpPr txBox="1"/>
          <p:nvPr/>
        </p:nvSpPr>
        <p:spPr>
          <a:xfrm>
            <a:off x="8118147" y="562529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27" name="object 27"/>
          <p:cNvSpPr txBox="1"/>
          <p:nvPr/>
        </p:nvSpPr>
        <p:spPr>
          <a:xfrm>
            <a:off x="6712477" y="1414225"/>
            <a:ext cx="1008529" cy="282800"/>
          </a:xfrm>
          <a:prstGeom prst="rect">
            <a:avLst/>
          </a:prstGeom>
        </p:spPr>
        <p:txBody>
          <a:bodyPr vert="horz" wrap="square" lIns="0" tIns="11206" rIns="0" bIns="0" rtlCol="0">
            <a:spAutoFit/>
          </a:bodyPr>
          <a:lstStyle/>
          <a:p>
            <a:pPr marL="29137" marR="4483" indent="-18491">
              <a:spcBef>
                <a:spcPts val="88"/>
              </a:spcBef>
            </a:pPr>
            <a:r>
              <a:rPr sz="882" spc="-31">
                <a:solidFill>
                  <a:srgbClr val="585858"/>
                </a:solidFill>
                <a:latin typeface="Lucida Sans"/>
                <a:cs typeface="Lucida Sans"/>
              </a:rPr>
              <a:t>Difficulty</a:t>
            </a:r>
            <a:r>
              <a:rPr sz="882" spc="-13">
                <a:solidFill>
                  <a:srgbClr val="585858"/>
                </a:solidFill>
                <a:latin typeface="Lucida Sans"/>
                <a:cs typeface="Lucida Sans"/>
              </a:rPr>
              <a:t> </a:t>
            </a:r>
            <a:r>
              <a:rPr sz="882" spc="-26">
                <a:solidFill>
                  <a:srgbClr val="585858"/>
                </a:solidFill>
                <a:latin typeface="Lucida Sans"/>
                <a:cs typeface="Lucida Sans"/>
              </a:rPr>
              <a:t>in</a:t>
            </a:r>
            <a:r>
              <a:rPr sz="882" spc="-13">
                <a:solidFill>
                  <a:srgbClr val="585858"/>
                </a:solidFill>
                <a:latin typeface="Lucida Sans"/>
                <a:cs typeface="Lucida Sans"/>
              </a:rPr>
              <a:t> </a:t>
            </a:r>
            <a:r>
              <a:rPr sz="882" spc="-26">
                <a:solidFill>
                  <a:srgbClr val="585858"/>
                </a:solidFill>
                <a:latin typeface="Lucida Sans"/>
                <a:cs typeface="Lucida Sans"/>
              </a:rPr>
              <a:t>classes </a:t>
            </a:r>
            <a:r>
              <a:rPr sz="882">
                <a:solidFill>
                  <a:srgbClr val="585858"/>
                </a:solidFill>
                <a:latin typeface="Lucida Sans"/>
                <a:cs typeface="Lucida Sans"/>
              </a:rPr>
              <a:t>or</a:t>
            </a:r>
            <a:r>
              <a:rPr sz="882" spc="-62">
                <a:solidFill>
                  <a:srgbClr val="585858"/>
                </a:solidFill>
                <a:latin typeface="Lucida Sans"/>
                <a:cs typeface="Lucida Sans"/>
              </a:rPr>
              <a:t> </a:t>
            </a:r>
            <a:r>
              <a:rPr sz="882" spc="-9">
                <a:solidFill>
                  <a:srgbClr val="585858"/>
                </a:solidFill>
                <a:latin typeface="Lucida Sans"/>
                <a:cs typeface="Lucida Sans"/>
              </a:rPr>
              <a:t>dropped</a:t>
            </a:r>
            <a:r>
              <a:rPr sz="882" spc="-57">
                <a:solidFill>
                  <a:srgbClr val="585858"/>
                </a:solidFill>
                <a:latin typeface="Lucida Sans"/>
                <a:cs typeface="Lucida Sans"/>
              </a:rPr>
              <a:t> </a:t>
            </a:r>
            <a:r>
              <a:rPr sz="882">
                <a:solidFill>
                  <a:srgbClr val="585858"/>
                </a:solidFill>
                <a:latin typeface="Lucida Sans"/>
                <a:cs typeface="Lucida Sans"/>
              </a:rPr>
              <a:t>a</a:t>
            </a:r>
            <a:r>
              <a:rPr sz="882" spc="-57">
                <a:solidFill>
                  <a:srgbClr val="585858"/>
                </a:solidFill>
                <a:latin typeface="Lucida Sans"/>
                <a:cs typeface="Lucida Sans"/>
              </a:rPr>
              <a:t> </a:t>
            </a:r>
            <a:r>
              <a:rPr sz="882" spc="-26">
                <a:solidFill>
                  <a:srgbClr val="585858"/>
                </a:solidFill>
                <a:latin typeface="Lucida Sans"/>
                <a:cs typeface="Lucida Sans"/>
              </a:rPr>
              <a:t>class</a:t>
            </a:r>
            <a:endParaRPr sz="882">
              <a:latin typeface="Lucida Sans"/>
              <a:cs typeface="Lucida Sans"/>
            </a:endParaRPr>
          </a:p>
        </p:txBody>
      </p:sp>
      <p:sp>
        <p:nvSpPr>
          <p:cNvPr id="28" name="object 28"/>
          <p:cNvSpPr txBox="1"/>
          <p:nvPr/>
        </p:nvSpPr>
        <p:spPr>
          <a:xfrm>
            <a:off x="6672941" y="1927455"/>
            <a:ext cx="1048310" cy="282800"/>
          </a:xfrm>
          <a:prstGeom prst="rect">
            <a:avLst/>
          </a:prstGeom>
        </p:spPr>
        <p:txBody>
          <a:bodyPr vert="horz" wrap="square" lIns="0" tIns="11206" rIns="0" bIns="0" rtlCol="0">
            <a:spAutoFit/>
          </a:bodyPr>
          <a:lstStyle/>
          <a:p>
            <a:pPr marR="4483" algn="r">
              <a:spcBef>
                <a:spcPts val="88"/>
              </a:spcBef>
            </a:pPr>
            <a:r>
              <a:rPr sz="882" spc="-31">
                <a:solidFill>
                  <a:srgbClr val="585858"/>
                </a:solidFill>
                <a:latin typeface="Lucida Sans"/>
                <a:cs typeface="Lucida Sans"/>
              </a:rPr>
              <a:t>Difficulty</a:t>
            </a:r>
            <a:r>
              <a:rPr sz="882" spc="-26">
                <a:solidFill>
                  <a:srgbClr val="585858"/>
                </a:solidFill>
                <a:latin typeface="Lucida Sans"/>
                <a:cs typeface="Lucida Sans"/>
              </a:rPr>
              <a:t> </a:t>
            </a:r>
            <a:r>
              <a:rPr sz="882" spc="-9">
                <a:solidFill>
                  <a:srgbClr val="585858"/>
                </a:solidFill>
                <a:latin typeface="Lucida Sans"/>
                <a:cs typeface="Lucida Sans"/>
              </a:rPr>
              <a:t>at</a:t>
            </a:r>
            <a:r>
              <a:rPr sz="882" spc="-26">
                <a:solidFill>
                  <a:srgbClr val="585858"/>
                </a:solidFill>
                <a:latin typeface="Lucida Sans"/>
                <a:cs typeface="Lucida Sans"/>
              </a:rPr>
              <a:t> </a:t>
            </a:r>
            <a:r>
              <a:rPr sz="882" spc="-22">
                <a:solidFill>
                  <a:srgbClr val="585858"/>
                </a:solidFill>
                <a:latin typeface="Lucida Sans"/>
                <a:cs typeface="Lucida Sans"/>
              </a:rPr>
              <a:t>work</a:t>
            </a:r>
            <a:r>
              <a:rPr sz="882" spc="-26">
                <a:solidFill>
                  <a:srgbClr val="585858"/>
                </a:solidFill>
                <a:latin typeface="Lucida Sans"/>
                <a:cs typeface="Lucida Sans"/>
              </a:rPr>
              <a:t> </a:t>
            </a:r>
            <a:r>
              <a:rPr sz="882" spc="-22">
                <a:solidFill>
                  <a:srgbClr val="585858"/>
                </a:solidFill>
                <a:latin typeface="Lucida Sans"/>
                <a:cs typeface="Lucida Sans"/>
              </a:rPr>
              <a:t>or</a:t>
            </a:r>
            <a:endParaRPr sz="882">
              <a:latin typeface="Lucida Sans"/>
              <a:cs typeface="Lucida Sans"/>
            </a:endParaRPr>
          </a:p>
          <a:p>
            <a:pPr marR="5043" algn="r"/>
            <a:r>
              <a:rPr sz="882" spc="-22">
                <a:solidFill>
                  <a:srgbClr val="585858"/>
                </a:solidFill>
                <a:latin typeface="Lucida Sans"/>
                <a:cs typeface="Lucida Sans"/>
              </a:rPr>
              <a:t>left</a:t>
            </a:r>
            <a:r>
              <a:rPr sz="882" spc="-49">
                <a:solidFill>
                  <a:srgbClr val="585858"/>
                </a:solidFill>
                <a:latin typeface="Lucida Sans"/>
                <a:cs typeface="Lucida Sans"/>
              </a:rPr>
              <a:t> </a:t>
            </a:r>
            <a:r>
              <a:rPr sz="882">
                <a:solidFill>
                  <a:srgbClr val="585858"/>
                </a:solidFill>
                <a:latin typeface="Lucida Sans"/>
                <a:cs typeface="Lucida Sans"/>
              </a:rPr>
              <a:t>a</a:t>
            </a:r>
            <a:r>
              <a:rPr sz="882" spc="-44">
                <a:solidFill>
                  <a:srgbClr val="585858"/>
                </a:solidFill>
                <a:latin typeface="Lucida Sans"/>
                <a:cs typeface="Lucida Sans"/>
              </a:rPr>
              <a:t> </a:t>
            </a:r>
            <a:r>
              <a:rPr sz="882" spc="-22">
                <a:solidFill>
                  <a:srgbClr val="585858"/>
                </a:solidFill>
                <a:latin typeface="Lucida Sans"/>
                <a:cs typeface="Lucida Sans"/>
              </a:rPr>
              <a:t>job</a:t>
            </a:r>
            <a:endParaRPr sz="882">
              <a:latin typeface="Lucida Sans"/>
              <a:cs typeface="Lucida Sans"/>
            </a:endParaRPr>
          </a:p>
        </p:txBody>
      </p:sp>
      <p:sp>
        <p:nvSpPr>
          <p:cNvPr id="29" name="object 29"/>
          <p:cNvSpPr txBox="1"/>
          <p:nvPr/>
        </p:nvSpPr>
        <p:spPr>
          <a:xfrm>
            <a:off x="6700684" y="2381791"/>
            <a:ext cx="1020296" cy="418543"/>
          </a:xfrm>
          <a:prstGeom prst="rect">
            <a:avLst/>
          </a:prstGeom>
        </p:spPr>
        <p:txBody>
          <a:bodyPr vert="horz" wrap="square" lIns="0" tIns="11206" rIns="0" bIns="0" rtlCol="0">
            <a:spAutoFit/>
          </a:bodyPr>
          <a:lstStyle/>
          <a:p>
            <a:pPr marR="4483" algn="r">
              <a:spcBef>
                <a:spcPts val="88"/>
              </a:spcBef>
            </a:pPr>
            <a:r>
              <a:rPr sz="882" spc="-22">
                <a:solidFill>
                  <a:srgbClr val="585858"/>
                </a:solidFill>
                <a:latin typeface="Lucida Sans"/>
                <a:cs typeface="Lucida Sans"/>
              </a:rPr>
              <a:t>Considered</a:t>
            </a:r>
            <a:r>
              <a:rPr sz="882" spc="-13">
                <a:solidFill>
                  <a:srgbClr val="585858"/>
                </a:solidFill>
                <a:latin typeface="Lucida Sans"/>
                <a:cs typeface="Lucida Sans"/>
              </a:rPr>
              <a:t> </a:t>
            </a:r>
            <a:r>
              <a:rPr sz="882" spc="-9">
                <a:solidFill>
                  <a:srgbClr val="585858"/>
                </a:solidFill>
                <a:latin typeface="Lucida Sans"/>
                <a:cs typeface="Lucida Sans"/>
              </a:rPr>
              <a:t>leaving</a:t>
            </a:r>
            <a:endParaRPr sz="882">
              <a:latin typeface="Lucida Sans"/>
              <a:cs typeface="Lucida Sans"/>
            </a:endParaRPr>
          </a:p>
          <a:p>
            <a:pPr marL="385503" marR="5043" indent="138400" algn="r"/>
            <a:r>
              <a:rPr sz="882" spc="-26">
                <a:solidFill>
                  <a:srgbClr val="585858"/>
                </a:solidFill>
                <a:latin typeface="Lucida Sans"/>
                <a:cs typeface="Lucida Sans"/>
              </a:rPr>
              <a:t>school</a:t>
            </a:r>
            <a:r>
              <a:rPr sz="882" spc="-22">
                <a:solidFill>
                  <a:srgbClr val="585858"/>
                </a:solidFill>
                <a:latin typeface="Lucida Sans"/>
                <a:cs typeface="Lucida Sans"/>
              </a:rPr>
              <a:t> or </a:t>
            </a:r>
            <a:r>
              <a:rPr sz="882" spc="-26">
                <a:solidFill>
                  <a:srgbClr val="585858"/>
                </a:solidFill>
                <a:latin typeface="Lucida Sans"/>
                <a:cs typeface="Lucida Sans"/>
              </a:rPr>
              <a:t>transferring</a:t>
            </a:r>
            <a:endParaRPr sz="882">
              <a:latin typeface="Lucida Sans"/>
              <a:cs typeface="Lucida Sans"/>
            </a:endParaRPr>
          </a:p>
        </p:txBody>
      </p:sp>
      <p:sp>
        <p:nvSpPr>
          <p:cNvPr id="30" name="object 30"/>
          <p:cNvSpPr txBox="1"/>
          <p:nvPr/>
        </p:nvSpPr>
        <p:spPr>
          <a:xfrm>
            <a:off x="6851865" y="3029640"/>
            <a:ext cx="869016"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Financial</a:t>
            </a:r>
            <a:r>
              <a:rPr sz="882" spc="-18">
                <a:solidFill>
                  <a:srgbClr val="585858"/>
                </a:solidFill>
                <a:latin typeface="Lucida Sans"/>
                <a:cs typeface="Lucida Sans"/>
              </a:rPr>
              <a:t> </a:t>
            </a:r>
            <a:r>
              <a:rPr sz="882" spc="-9">
                <a:solidFill>
                  <a:srgbClr val="585858"/>
                </a:solidFill>
                <a:latin typeface="Lucida Sans"/>
                <a:cs typeface="Lucida Sans"/>
              </a:rPr>
              <a:t>impact</a:t>
            </a:r>
            <a:endParaRPr sz="882">
              <a:latin typeface="Lucida Sans"/>
              <a:cs typeface="Lucida Sans"/>
            </a:endParaRPr>
          </a:p>
        </p:txBody>
      </p:sp>
      <p:sp>
        <p:nvSpPr>
          <p:cNvPr id="31" name="object 31"/>
          <p:cNvSpPr txBox="1"/>
          <p:nvPr/>
        </p:nvSpPr>
        <p:spPr>
          <a:xfrm>
            <a:off x="6649916" y="3483975"/>
            <a:ext cx="1070722" cy="282800"/>
          </a:xfrm>
          <a:prstGeom prst="rect">
            <a:avLst/>
          </a:prstGeom>
        </p:spPr>
        <p:txBody>
          <a:bodyPr vert="horz" wrap="square" lIns="0" tIns="11206" rIns="0" bIns="0" rtlCol="0">
            <a:spAutoFit/>
          </a:bodyPr>
          <a:lstStyle/>
          <a:p>
            <a:pPr marL="11206" marR="4483" indent="45946">
              <a:spcBef>
                <a:spcPts val="88"/>
              </a:spcBef>
            </a:pPr>
            <a:r>
              <a:rPr sz="882" spc="-26">
                <a:solidFill>
                  <a:srgbClr val="585858"/>
                </a:solidFill>
                <a:latin typeface="Lucida Sans"/>
                <a:cs typeface="Lucida Sans"/>
              </a:rPr>
              <a:t>Changed</a:t>
            </a:r>
            <a:r>
              <a:rPr sz="882" spc="-35">
                <a:solidFill>
                  <a:srgbClr val="585858"/>
                </a:solidFill>
                <a:latin typeface="Lucida Sans"/>
                <a:cs typeface="Lucida Sans"/>
              </a:rPr>
              <a:t> </a:t>
            </a:r>
            <a:r>
              <a:rPr sz="882" spc="-18">
                <a:solidFill>
                  <a:srgbClr val="585858"/>
                </a:solidFill>
                <a:latin typeface="Lucida Sans"/>
                <a:cs typeface="Lucida Sans"/>
              </a:rPr>
              <a:t>residence </a:t>
            </a:r>
            <a:r>
              <a:rPr sz="882">
                <a:solidFill>
                  <a:srgbClr val="585858"/>
                </a:solidFill>
                <a:latin typeface="Lucida Sans"/>
                <a:cs typeface="Lucida Sans"/>
              </a:rPr>
              <a:t>or</a:t>
            </a:r>
            <a:r>
              <a:rPr sz="882" spc="-44">
                <a:solidFill>
                  <a:srgbClr val="585858"/>
                </a:solidFill>
                <a:latin typeface="Lucida Sans"/>
                <a:cs typeface="Lucida Sans"/>
              </a:rPr>
              <a:t> </a:t>
            </a:r>
            <a:r>
              <a:rPr sz="882" spc="-31">
                <a:solidFill>
                  <a:srgbClr val="585858"/>
                </a:solidFill>
                <a:latin typeface="Lucida Sans"/>
                <a:cs typeface="Lucida Sans"/>
              </a:rPr>
              <a:t>housing</a:t>
            </a:r>
            <a:r>
              <a:rPr sz="882" spc="-40">
                <a:solidFill>
                  <a:srgbClr val="585858"/>
                </a:solidFill>
                <a:latin typeface="Lucida Sans"/>
                <a:cs typeface="Lucida Sans"/>
              </a:rPr>
              <a:t> </a:t>
            </a:r>
            <a:r>
              <a:rPr sz="882" spc="-22">
                <a:solidFill>
                  <a:srgbClr val="585858"/>
                </a:solidFill>
                <a:latin typeface="Lucida Sans"/>
                <a:cs typeface="Lucida Sans"/>
              </a:rPr>
              <a:t>situation</a:t>
            </a:r>
            <a:endParaRPr sz="882">
              <a:latin typeface="Lucida Sans"/>
              <a:cs typeface="Lucida Sans"/>
            </a:endParaRPr>
          </a:p>
        </p:txBody>
      </p:sp>
      <p:sp>
        <p:nvSpPr>
          <p:cNvPr id="32" name="object 32"/>
          <p:cNvSpPr txBox="1"/>
          <p:nvPr/>
        </p:nvSpPr>
        <p:spPr>
          <a:xfrm>
            <a:off x="6894882" y="4072929"/>
            <a:ext cx="825874" cy="147058"/>
          </a:xfrm>
          <a:prstGeom prst="rect">
            <a:avLst/>
          </a:prstGeom>
        </p:spPr>
        <p:txBody>
          <a:bodyPr vert="horz" wrap="square" lIns="0" tIns="11206" rIns="0" bIns="0" rtlCol="0">
            <a:spAutoFit/>
          </a:bodyPr>
          <a:lstStyle/>
          <a:p>
            <a:pPr marL="11206">
              <a:spcBef>
                <a:spcPts val="88"/>
              </a:spcBef>
            </a:pPr>
            <a:r>
              <a:rPr sz="882" spc="-26">
                <a:solidFill>
                  <a:srgbClr val="585858"/>
                </a:solidFill>
                <a:latin typeface="Lucida Sans"/>
                <a:cs typeface="Lucida Sans"/>
              </a:rPr>
              <a:t>Changed</a:t>
            </a:r>
            <a:r>
              <a:rPr sz="882" spc="-35">
                <a:solidFill>
                  <a:srgbClr val="585858"/>
                </a:solidFill>
                <a:latin typeface="Lucida Sans"/>
                <a:cs typeface="Lucida Sans"/>
              </a:rPr>
              <a:t> </a:t>
            </a:r>
            <a:r>
              <a:rPr sz="882" spc="-18">
                <a:solidFill>
                  <a:srgbClr val="585858"/>
                </a:solidFill>
                <a:latin typeface="Lucida Sans"/>
                <a:cs typeface="Lucida Sans"/>
              </a:rPr>
              <a:t>major</a:t>
            </a:r>
            <a:endParaRPr sz="882">
              <a:latin typeface="Lucida Sans"/>
              <a:cs typeface="Lucida Sans"/>
            </a:endParaRPr>
          </a:p>
        </p:txBody>
      </p:sp>
      <p:sp>
        <p:nvSpPr>
          <p:cNvPr id="33" name="object 33"/>
          <p:cNvSpPr txBox="1"/>
          <p:nvPr/>
        </p:nvSpPr>
        <p:spPr>
          <a:xfrm>
            <a:off x="6870173" y="4518851"/>
            <a:ext cx="849965" cy="282800"/>
          </a:xfrm>
          <a:prstGeom prst="rect">
            <a:avLst/>
          </a:prstGeom>
        </p:spPr>
        <p:txBody>
          <a:bodyPr vert="horz" wrap="square" lIns="0" tIns="11206" rIns="0" bIns="0" rtlCol="0">
            <a:spAutoFit/>
          </a:bodyPr>
          <a:lstStyle/>
          <a:p>
            <a:pPr marR="4483" algn="r">
              <a:spcBef>
                <a:spcPts val="88"/>
              </a:spcBef>
            </a:pPr>
            <a:r>
              <a:rPr sz="882" spc="-26">
                <a:solidFill>
                  <a:srgbClr val="585858"/>
                </a:solidFill>
                <a:latin typeface="Lucida Sans"/>
                <a:cs typeface="Lucida Sans"/>
              </a:rPr>
              <a:t>Changed</a:t>
            </a:r>
            <a:r>
              <a:rPr sz="882" spc="-35">
                <a:solidFill>
                  <a:srgbClr val="585858"/>
                </a:solidFill>
                <a:latin typeface="Lucida Sans"/>
                <a:cs typeface="Lucida Sans"/>
              </a:rPr>
              <a:t> </a:t>
            </a:r>
            <a:r>
              <a:rPr sz="882" spc="-9">
                <a:solidFill>
                  <a:srgbClr val="585858"/>
                </a:solidFill>
                <a:latin typeface="Lucida Sans"/>
                <a:cs typeface="Lucida Sans"/>
              </a:rPr>
              <a:t>career</a:t>
            </a:r>
            <a:endParaRPr sz="882">
              <a:latin typeface="Lucida Sans"/>
              <a:cs typeface="Lucida Sans"/>
            </a:endParaRPr>
          </a:p>
          <a:p>
            <a:pPr marR="4483" algn="r"/>
            <a:r>
              <a:rPr sz="882" spc="-9">
                <a:solidFill>
                  <a:srgbClr val="585858"/>
                </a:solidFill>
                <a:latin typeface="Lucida Sans"/>
                <a:cs typeface="Lucida Sans"/>
              </a:rPr>
              <a:t>plans</a:t>
            </a:r>
            <a:endParaRPr sz="882">
              <a:latin typeface="Lucida Sans"/>
              <a:cs typeface="Lucida Sans"/>
            </a:endParaRPr>
          </a:p>
        </p:txBody>
      </p:sp>
      <p:sp>
        <p:nvSpPr>
          <p:cNvPr id="34" name="object 34"/>
          <p:cNvSpPr txBox="1"/>
          <p:nvPr/>
        </p:nvSpPr>
        <p:spPr>
          <a:xfrm>
            <a:off x="6611278" y="5040496"/>
            <a:ext cx="1109382" cy="282800"/>
          </a:xfrm>
          <a:prstGeom prst="rect">
            <a:avLst/>
          </a:prstGeom>
        </p:spPr>
        <p:txBody>
          <a:bodyPr vert="horz" wrap="square" lIns="0" tIns="11206" rIns="0" bIns="0" rtlCol="0">
            <a:spAutoFit/>
          </a:bodyPr>
          <a:lstStyle/>
          <a:p>
            <a:pPr marL="11206" marR="4483" indent="34740">
              <a:spcBef>
                <a:spcPts val="88"/>
              </a:spcBef>
            </a:pPr>
            <a:r>
              <a:rPr sz="882" spc="-18">
                <a:solidFill>
                  <a:srgbClr val="585858"/>
                </a:solidFill>
                <a:latin typeface="Lucida Sans"/>
                <a:cs typeface="Lucida Sans"/>
              </a:rPr>
              <a:t>Left</a:t>
            </a:r>
            <a:r>
              <a:rPr sz="882" spc="-44">
                <a:solidFill>
                  <a:srgbClr val="585858"/>
                </a:solidFill>
                <a:latin typeface="Lucida Sans"/>
                <a:cs typeface="Lucida Sans"/>
              </a:rPr>
              <a:t> </a:t>
            </a:r>
            <a:r>
              <a:rPr sz="882">
                <a:solidFill>
                  <a:srgbClr val="585858"/>
                </a:solidFill>
                <a:latin typeface="Lucida Sans"/>
                <a:cs typeface="Lucida Sans"/>
              </a:rPr>
              <a:t>a</a:t>
            </a:r>
            <a:r>
              <a:rPr sz="882" spc="-40">
                <a:solidFill>
                  <a:srgbClr val="585858"/>
                </a:solidFill>
                <a:latin typeface="Lucida Sans"/>
                <a:cs typeface="Lucida Sans"/>
              </a:rPr>
              <a:t> </a:t>
            </a:r>
            <a:r>
              <a:rPr sz="882" spc="-26">
                <a:solidFill>
                  <a:srgbClr val="585858"/>
                </a:solidFill>
                <a:latin typeface="Lucida Sans"/>
                <a:cs typeface="Lucida Sans"/>
              </a:rPr>
              <a:t>school</a:t>
            </a:r>
            <a:r>
              <a:rPr sz="882" spc="-44">
                <a:solidFill>
                  <a:srgbClr val="585858"/>
                </a:solidFill>
                <a:latin typeface="Lucida Sans"/>
                <a:cs typeface="Lucida Sans"/>
              </a:rPr>
              <a:t> </a:t>
            </a:r>
            <a:r>
              <a:rPr sz="882" spc="-22">
                <a:solidFill>
                  <a:srgbClr val="585858"/>
                </a:solidFill>
                <a:latin typeface="Lucida Sans"/>
                <a:cs typeface="Lucida Sans"/>
              </a:rPr>
              <a:t>club</a:t>
            </a:r>
            <a:r>
              <a:rPr sz="882" spc="-40">
                <a:solidFill>
                  <a:srgbClr val="585858"/>
                </a:solidFill>
                <a:latin typeface="Lucida Sans"/>
                <a:cs typeface="Lucida Sans"/>
              </a:rPr>
              <a:t> </a:t>
            </a:r>
            <a:r>
              <a:rPr sz="882" spc="-22">
                <a:solidFill>
                  <a:srgbClr val="585858"/>
                </a:solidFill>
                <a:latin typeface="Lucida Sans"/>
                <a:cs typeface="Lucida Sans"/>
              </a:rPr>
              <a:t>or student</a:t>
            </a:r>
            <a:r>
              <a:rPr sz="882" spc="-9">
                <a:solidFill>
                  <a:srgbClr val="585858"/>
                </a:solidFill>
                <a:latin typeface="Lucida Sans"/>
                <a:cs typeface="Lucida Sans"/>
              </a:rPr>
              <a:t> </a:t>
            </a:r>
            <a:r>
              <a:rPr sz="882" spc="-31">
                <a:solidFill>
                  <a:srgbClr val="585858"/>
                </a:solidFill>
                <a:latin typeface="Lucida Sans"/>
                <a:cs typeface="Lucida Sans"/>
              </a:rPr>
              <a:t>organization</a:t>
            </a:r>
            <a:endParaRPr sz="882">
              <a:latin typeface="Lucida Sans"/>
              <a:cs typeface="Lucida Sans"/>
            </a:endParaRPr>
          </a:p>
        </p:txBody>
      </p:sp>
      <p:sp>
        <p:nvSpPr>
          <p:cNvPr id="35" name="object 35"/>
          <p:cNvSpPr txBox="1"/>
          <p:nvPr/>
        </p:nvSpPr>
        <p:spPr>
          <a:xfrm>
            <a:off x="6827042" y="5486418"/>
            <a:ext cx="893669" cy="418543"/>
          </a:xfrm>
          <a:prstGeom prst="rect">
            <a:avLst/>
          </a:prstGeom>
        </p:spPr>
        <p:txBody>
          <a:bodyPr vert="horz" wrap="square" lIns="0" tIns="11206" rIns="0" bIns="0" rtlCol="0">
            <a:spAutoFit/>
          </a:bodyPr>
          <a:lstStyle/>
          <a:p>
            <a:pPr marL="11206" marR="4483" indent="210122" algn="just">
              <a:spcBef>
                <a:spcPts val="88"/>
              </a:spcBef>
            </a:pPr>
            <a:r>
              <a:rPr sz="882" spc="-9">
                <a:solidFill>
                  <a:srgbClr val="585858"/>
                </a:solidFill>
                <a:latin typeface="Lucida Sans"/>
                <a:cs typeface="Lucida Sans"/>
              </a:rPr>
              <a:t>Needed</a:t>
            </a:r>
            <a:r>
              <a:rPr sz="882" spc="-26">
                <a:solidFill>
                  <a:srgbClr val="585858"/>
                </a:solidFill>
                <a:latin typeface="Lucida Sans"/>
                <a:cs typeface="Lucida Sans"/>
              </a:rPr>
              <a:t> </a:t>
            </a:r>
            <a:r>
              <a:rPr sz="882" spc="-22">
                <a:solidFill>
                  <a:srgbClr val="585858"/>
                </a:solidFill>
                <a:latin typeface="Lucida Sans"/>
                <a:cs typeface="Lucida Sans"/>
              </a:rPr>
              <a:t>new </a:t>
            </a:r>
            <a:r>
              <a:rPr sz="882" spc="-26">
                <a:solidFill>
                  <a:srgbClr val="585858"/>
                </a:solidFill>
                <a:latin typeface="Lucida Sans"/>
                <a:cs typeface="Lucida Sans"/>
              </a:rPr>
              <a:t>disability-</a:t>
            </a:r>
            <a:r>
              <a:rPr sz="882" spc="-18">
                <a:solidFill>
                  <a:srgbClr val="585858"/>
                </a:solidFill>
                <a:latin typeface="Lucida Sans"/>
                <a:cs typeface="Lucida Sans"/>
              </a:rPr>
              <a:t>related </a:t>
            </a:r>
            <a:r>
              <a:rPr sz="882" spc="-9">
                <a:solidFill>
                  <a:srgbClr val="585858"/>
                </a:solidFill>
                <a:latin typeface="Lucida Sans"/>
                <a:cs typeface="Lucida Sans"/>
              </a:rPr>
              <a:t>accommodation</a:t>
            </a:r>
            <a:endParaRPr sz="882">
              <a:latin typeface="Lucida Sans"/>
              <a:cs typeface="Lucida Sans"/>
            </a:endParaRPr>
          </a:p>
        </p:txBody>
      </p:sp>
      <p:sp>
        <p:nvSpPr>
          <p:cNvPr id="36" name="object 36"/>
          <p:cNvSpPr/>
          <p:nvPr/>
        </p:nvSpPr>
        <p:spPr>
          <a:xfrm>
            <a:off x="0" y="6602952"/>
            <a:ext cx="12192000" cy="328085"/>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94430" y="113"/>
            <a:ext cx="4440891" cy="6603066"/>
            <a:chOff x="5027421" y="127"/>
            <a:chExt cx="5033010" cy="7483475"/>
          </a:xfrm>
        </p:grpSpPr>
        <p:sp>
          <p:nvSpPr>
            <p:cNvPr id="3" name="object 3"/>
            <p:cNvSpPr/>
            <p:nvPr/>
          </p:nvSpPr>
          <p:spPr>
            <a:xfrm>
              <a:off x="5027421" y="127"/>
              <a:ext cx="5033010" cy="7483475"/>
            </a:xfrm>
            <a:custGeom>
              <a:avLst/>
              <a:gdLst/>
              <a:ahLst/>
              <a:cxnLst/>
              <a:rect l="l" t="t" r="r" b="b"/>
              <a:pathLst>
                <a:path w="5033009" h="7483475">
                  <a:moveTo>
                    <a:pt x="0" y="7483220"/>
                  </a:moveTo>
                  <a:lnTo>
                    <a:pt x="5032756" y="7483220"/>
                  </a:lnTo>
                  <a:lnTo>
                    <a:pt x="5032756"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7013839" y="764234"/>
              <a:ext cx="0" cy="3060700"/>
            </a:xfrm>
            <a:custGeom>
              <a:avLst/>
              <a:gdLst/>
              <a:ahLst/>
              <a:cxnLst/>
              <a:rect l="l" t="t" r="r" b="b"/>
              <a:pathLst>
                <a:path h="3060700">
                  <a:moveTo>
                    <a:pt x="0" y="0"/>
                  </a:moveTo>
                  <a:lnTo>
                    <a:pt x="0" y="3060606"/>
                  </a:lnTo>
                </a:path>
              </a:pathLst>
            </a:custGeom>
            <a:ln w="9547">
              <a:solidFill>
                <a:srgbClr val="8A8A8A"/>
              </a:solidFill>
            </a:ln>
          </p:spPr>
          <p:txBody>
            <a:bodyPr wrap="square" lIns="0" tIns="0" rIns="0" bIns="0" rtlCol="0"/>
            <a:lstStyle/>
            <a:p>
              <a:endParaRPr sz="1588"/>
            </a:p>
          </p:txBody>
        </p:sp>
        <p:sp>
          <p:nvSpPr>
            <p:cNvPr id="5" name="object 5"/>
            <p:cNvSpPr/>
            <p:nvPr/>
          </p:nvSpPr>
          <p:spPr>
            <a:xfrm>
              <a:off x="7018604" y="880516"/>
              <a:ext cx="2005330" cy="2827020"/>
            </a:xfrm>
            <a:custGeom>
              <a:avLst/>
              <a:gdLst/>
              <a:ahLst/>
              <a:cxnLst/>
              <a:rect l="l" t="t" r="r" b="b"/>
              <a:pathLst>
                <a:path w="2005329" h="2827020">
                  <a:moveTo>
                    <a:pt x="553732" y="2550503"/>
                  </a:moveTo>
                  <a:lnTo>
                    <a:pt x="0" y="2550503"/>
                  </a:lnTo>
                  <a:lnTo>
                    <a:pt x="0" y="2827007"/>
                  </a:lnTo>
                  <a:lnTo>
                    <a:pt x="553732" y="2827007"/>
                  </a:lnTo>
                  <a:lnTo>
                    <a:pt x="553732" y="2550503"/>
                  </a:lnTo>
                  <a:close/>
                </a:path>
                <a:path w="2005329" h="2827020">
                  <a:moveTo>
                    <a:pt x="620560" y="2040407"/>
                  </a:moveTo>
                  <a:lnTo>
                    <a:pt x="0" y="2040407"/>
                  </a:lnTo>
                  <a:lnTo>
                    <a:pt x="0" y="2316911"/>
                  </a:lnTo>
                  <a:lnTo>
                    <a:pt x="620560" y="2316911"/>
                  </a:lnTo>
                  <a:lnTo>
                    <a:pt x="620560" y="2040407"/>
                  </a:lnTo>
                  <a:close/>
                </a:path>
                <a:path w="2005329" h="2827020">
                  <a:moveTo>
                    <a:pt x="1355686" y="1530299"/>
                  </a:moveTo>
                  <a:lnTo>
                    <a:pt x="0" y="1530299"/>
                  </a:lnTo>
                  <a:lnTo>
                    <a:pt x="0" y="1806803"/>
                  </a:lnTo>
                  <a:lnTo>
                    <a:pt x="1355686" y="1806803"/>
                  </a:lnTo>
                  <a:lnTo>
                    <a:pt x="1355686" y="1530299"/>
                  </a:lnTo>
                  <a:close/>
                </a:path>
                <a:path w="2005329" h="2827020">
                  <a:moveTo>
                    <a:pt x="1412976" y="1020203"/>
                  </a:moveTo>
                  <a:lnTo>
                    <a:pt x="0" y="1020203"/>
                  </a:lnTo>
                  <a:lnTo>
                    <a:pt x="0" y="1296708"/>
                  </a:lnTo>
                  <a:lnTo>
                    <a:pt x="1412976" y="1296708"/>
                  </a:lnTo>
                  <a:lnTo>
                    <a:pt x="1412976" y="1020203"/>
                  </a:lnTo>
                  <a:close/>
                </a:path>
                <a:path w="2005329" h="2827020">
                  <a:moveTo>
                    <a:pt x="1565732" y="510095"/>
                  </a:moveTo>
                  <a:lnTo>
                    <a:pt x="0" y="510095"/>
                  </a:lnTo>
                  <a:lnTo>
                    <a:pt x="0" y="786599"/>
                  </a:lnTo>
                  <a:lnTo>
                    <a:pt x="1565732" y="786599"/>
                  </a:lnTo>
                  <a:lnTo>
                    <a:pt x="1565732" y="510095"/>
                  </a:lnTo>
                  <a:close/>
                </a:path>
                <a:path w="2005329" h="2827020">
                  <a:moveTo>
                    <a:pt x="2004898" y="0"/>
                  </a:moveTo>
                  <a:lnTo>
                    <a:pt x="0" y="0"/>
                  </a:lnTo>
                  <a:lnTo>
                    <a:pt x="0" y="276504"/>
                  </a:lnTo>
                  <a:lnTo>
                    <a:pt x="2004898" y="276504"/>
                  </a:lnTo>
                  <a:lnTo>
                    <a:pt x="2004898" y="0"/>
                  </a:lnTo>
                  <a:close/>
                </a:path>
              </a:pathLst>
            </a:custGeom>
            <a:solidFill>
              <a:srgbClr val="2D89B0"/>
            </a:solidFill>
          </p:spPr>
          <p:txBody>
            <a:bodyPr wrap="square" lIns="0" tIns="0" rIns="0" bIns="0" rtlCol="0"/>
            <a:lstStyle/>
            <a:p>
              <a:endParaRPr sz="1588"/>
            </a:p>
          </p:txBody>
        </p:sp>
      </p:grpSp>
      <p:sp>
        <p:nvSpPr>
          <p:cNvPr id="6" name="object 6"/>
          <p:cNvSpPr txBox="1"/>
          <p:nvPr/>
        </p:nvSpPr>
        <p:spPr>
          <a:xfrm>
            <a:off x="596900" y="2689687"/>
            <a:ext cx="5032150" cy="768254"/>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 </a:t>
            </a:r>
            <a:r>
              <a:rPr sz="1400" spc="-35">
                <a:solidFill>
                  <a:srgbClr val="242424"/>
                </a:solidFill>
                <a:latin typeface="Lucida Sans"/>
                <a:cs typeface="Lucida Sans"/>
              </a:rPr>
              <a:t>highest </a:t>
            </a:r>
            <a:r>
              <a:rPr sz="1400" spc="-22">
                <a:solidFill>
                  <a:srgbClr val="242424"/>
                </a:solidFill>
                <a:latin typeface="Lucida Sans"/>
                <a:cs typeface="Lucida Sans"/>
              </a:rPr>
              <a:t>percentage</a:t>
            </a:r>
            <a:r>
              <a:rPr sz="1400" spc="-35">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26">
                <a:solidFill>
                  <a:srgbClr val="242424"/>
                </a:solidFill>
                <a:latin typeface="Lucida Sans"/>
                <a:cs typeface="Lucida Sans"/>
              </a:rPr>
              <a:t>students</a:t>
            </a:r>
            <a:r>
              <a:rPr sz="1400" spc="-57">
                <a:solidFill>
                  <a:srgbClr val="242424"/>
                </a:solidFill>
                <a:latin typeface="Lucida Sans"/>
                <a:cs typeface="Lucida Sans"/>
              </a:rPr>
              <a:t> </a:t>
            </a:r>
            <a:r>
              <a:rPr sz="1400" spc="-9">
                <a:solidFill>
                  <a:srgbClr val="242424"/>
                </a:solidFill>
                <a:latin typeface="Lucida Sans"/>
                <a:cs typeface="Lucida Sans"/>
              </a:rPr>
              <a:t>reported</a:t>
            </a:r>
            <a:r>
              <a:rPr sz="1400" spc="-35">
                <a:solidFill>
                  <a:srgbClr val="242424"/>
                </a:solidFill>
                <a:latin typeface="Lucida Sans"/>
                <a:cs typeface="Lucida Sans"/>
              </a:rPr>
              <a:t> </a:t>
            </a:r>
            <a:r>
              <a:rPr sz="1400" spc="-18">
                <a:solidFill>
                  <a:srgbClr val="242424"/>
                </a:solidFill>
                <a:latin typeface="Lucida Sans"/>
                <a:cs typeface="Lucida Sans"/>
              </a:rPr>
              <a:t>that</a:t>
            </a:r>
            <a:r>
              <a:rPr sz="1400" spc="-40">
                <a:solidFill>
                  <a:srgbClr val="242424"/>
                </a:solidFill>
                <a:latin typeface="Lucida Sans"/>
                <a:cs typeface="Lucida Sans"/>
              </a:rPr>
              <a:t> </a:t>
            </a:r>
            <a:r>
              <a:rPr sz="1400" spc="-18">
                <a:solidFill>
                  <a:srgbClr val="242424"/>
                </a:solidFill>
                <a:latin typeface="Lucida Sans"/>
                <a:cs typeface="Lucida Sans"/>
              </a:rPr>
              <a:t>they </a:t>
            </a:r>
            <a:r>
              <a:rPr sz="1400" spc="-26">
                <a:latin typeface="Lucida Sans"/>
                <a:cs typeface="Lucida Sans"/>
              </a:rPr>
              <a:t>felt</a:t>
            </a:r>
            <a:r>
              <a:rPr sz="1400" spc="-57">
                <a:latin typeface="Lucida Sans"/>
                <a:cs typeface="Lucida Sans"/>
              </a:rPr>
              <a:t> </a:t>
            </a:r>
            <a:r>
              <a:rPr sz="1400" spc="-26">
                <a:latin typeface="Lucida Sans"/>
                <a:cs typeface="Lucida Sans"/>
              </a:rPr>
              <a:t>nervous,</a:t>
            </a:r>
            <a:r>
              <a:rPr sz="1400" spc="-53">
                <a:latin typeface="Lucida Sans"/>
                <a:cs typeface="Lucida Sans"/>
              </a:rPr>
              <a:t> </a:t>
            </a:r>
            <a:r>
              <a:rPr sz="1400" spc="-49">
                <a:latin typeface="Lucida Sans"/>
                <a:cs typeface="Lucida Sans"/>
              </a:rPr>
              <a:t>anxious,</a:t>
            </a:r>
            <a:r>
              <a:rPr sz="1400" spc="-35">
                <a:latin typeface="Lucida Sans"/>
                <a:cs typeface="Lucida Sans"/>
              </a:rPr>
              <a:t> </a:t>
            </a:r>
            <a:r>
              <a:rPr sz="1400">
                <a:latin typeface="Lucida Sans"/>
                <a:cs typeface="Lucida Sans"/>
              </a:rPr>
              <a:t>or</a:t>
            </a:r>
            <a:r>
              <a:rPr sz="1400" spc="-44">
                <a:latin typeface="Lucida Sans"/>
                <a:cs typeface="Lucida Sans"/>
              </a:rPr>
              <a:t> </a:t>
            </a:r>
            <a:r>
              <a:rPr sz="1400" spc="-9">
                <a:latin typeface="Lucida Sans"/>
                <a:cs typeface="Lucida Sans"/>
              </a:rPr>
              <a:t>on</a:t>
            </a:r>
            <a:r>
              <a:rPr sz="1400" spc="-40">
                <a:latin typeface="Lucida Sans"/>
                <a:cs typeface="Lucida Sans"/>
              </a:rPr>
              <a:t> </a:t>
            </a:r>
            <a:r>
              <a:rPr sz="1400" spc="-35">
                <a:latin typeface="Lucida Sans"/>
                <a:cs typeface="Lucida Sans"/>
              </a:rPr>
              <a:t>edge</a:t>
            </a:r>
            <a:r>
              <a:rPr sz="1400" spc="-49">
                <a:latin typeface="Lucida Sans"/>
                <a:cs typeface="Lucida Sans"/>
              </a:rPr>
              <a:t> </a:t>
            </a:r>
            <a:r>
              <a:rPr sz="1400" spc="-9">
                <a:solidFill>
                  <a:srgbClr val="242424"/>
                </a:solidFill>
                <a:latin typeface="Lucida Sans"/>
                <a:cs typeface="Lucida Sans"/>
              </a:rPr>
              <a:t>(69%)</a:t>
            </a:r>
            <a:r>
              <a:rPr sz="1400" spc="-44">
                <a:solidFill>
                  <a:srgbClr val="242424"/>
                </a:solidFill>
                <a:latin typeface="Lucida Sans"/>
                <a:cs typeface="Lucida Sans"/>
              </a:rPr>
              <a:t> </a:t>
            </a:r>
            <a:r>
              <a:rPr sz="1400" spc="-9">
                <a:solidFill>
                  <a:srgbClr val="242424"/>
                </a:solidFill>
                <a:latin typeface="Lucida Sans"/>
                <a:cs typeface="Lucida Sans"/>
              </a:rPr>
              <a:t>and</a:t>
            </a:r>
            <a:r>
              <a:rPr sz="1400" spc="-49">
                <a:solidFill>
                  <a:srgbClr val="242424"/>
                </a:solidFill>
                <a:latin typeface="Lucida Sans"/>
                <a:cs typeface="Lucida Sans"/>
              </a:rPr>
              <a:t> </a:t>
            </a:r>
            <a:r>
              <a:rPr sz="1400" spc="-26">
                <a:solidFill>
                  <a:srgbClr val="242424"/>
                </a:solidFill>
                <a:latin typeface="Lucida Sans"/>
                <a:cs typeface="Lucida Sans"/>
              </a:rPr>
              <a:t>felt</a:t>
            </a:r>
            <a:r>
              <a:rPr sz="1400" spc="-40">
                <a:solidFill>
                  <a:srgbClr val="242424"/>
                </a:solidFill>
                <a:latin typeface="Lucida Sans"/>
                <a:cs typeface="Lucida Sans"/>
              </a:rPr>
              <a:t> </a:t>
            </a:r>
            <a:r>
              <a:rPr sz="1400" spc="-9">
                <a:solidFill>
                  <a:srgbClr val="242424"/>
                </a:solidFill>
                <a:latin typeface="Lucida Sans"/>
                <a:cs typeface="Lucida Sans"/>
              </a:rPr>
              <a:t>down, </a:t>
            </a:r>
            <a:r>
              <a:rPr sz="1400" spc="-22">
                <a:solidFill>
                  <a:srgbClr val="242424"/>
                </a:solidFill>
                <a:latin typeface="Lucida Sans"/>
                <a:cs typeface="Lucida Sans"/>
              </a:rPr>
              <a:t>depressed,</a:t>
            </a:r>
            <a:r>
              <a:rPr sz="1400" spc="-49">
                <a:solidFill>
                  <a:srgbClr val="242424"/>
                </a:solidFill>
                <a:latin typeface="Lucida Sans"/>
                <a:cs typeface="Lucida Sans"/>
              </a:rPr>
              <a:t> </a:t>
            </a:r>
            <a:r>
              <a:rPr sz="1400">
                <a:solidFill>
                  <a:srgbClr val="242424"/>
                </a:solidFill>
                <a:latin typeface="Lucida Sans"/>
                <a:cs typeface="Lucida Sans"/>
              </a:rPr>
              <a:t>or</a:t>
            </a:r>
            <a:r>
              <a:rPr sz="1400" spc="-44">
                <a:solidFill>
                  <a:srgbClr val="242424"/>
                </a:solidFill>
                <a:latin typeface="Lucida Sans"/>
                <a:cs typeface="Lucida Sans"/>
              </a:rPr>
              <a:t> </a:t>
            </a:r>
            <a:r>
              <a:rPr sz="1400" spc="-22">
                <a:solidFill>
                  <a:srgbClr val="242424"/>
                </a:solidFill>
                <a:latin typeface="Lucida Sans"/>
                <a:cs typeface="Lucida Sans"/>
              </a:rPr>
              <a:t>hopeless</a:t>
            </a:r>
            <a:r>
              <a:rPr sz="1400" spc="-53">
                <a:solidFill>
                  <a:srgbClr val="242424"/>
                </a:solidFill>
                <a:latin typeface="Lucida Sans"/>
                <a:cs typeface="Lucida Sans"/>
              </a:rPr>
              <a:t> </a:t>
            </a:r>
            <a:r>
              <a:rPr sz="1400" spc="-9">
                <a:solidFill>
                  <a:srgbClr val="242424"/>
                </a:solidFill>
                <a:latin typeface="Lucida Sans"/>
                <a:cs typeface="Lucida Sans"/>
              </a:rPr>
              <a:t>(54%).</a:t>
            </a:r>
            <a:endParaRPr sz="1400">
              <a:latin typeface="Lucida Sans"/>
              <a:cs typeface="Lucida Sans"/>
            </a:endParaRPr>
          </a:p>
        </p:txBody>
      </p:sp>
      <p:sp>
        <p:nvSpPr>
          <p:cNvPr id="7" name="object 7"/>
          <p:cNvSpPr txBox="1"/>
          <p:nvPr/>
        </p:nvSpPr>
        <p:spPr>
          <a:xfrm>
            <a:off x="596900" y="3617351"/>
            <a:ext cx="5032150" cy="1550391"/>
          </a:xfrm>
          <a:prstGeom prst="rect">
            <a:avLst/>
          </a:prstGeom>
        </p:spPr>
        <p:txBody>
          <a:bodyPr vert="horz" wrap="square" lIns="0" tIns="11206" rIns="0" bIns="0" rtlCol="0">
            <a:spAutoFit/>
          </a:bodyPr>
          <a:lstStyle/>
          <a:p>
            <a:pPr marL="11206" marR="4483">
              <a:lnSpc>
                <a:spcPct val="120800"/>
              </a:lnSpc>
              <a:spcBef>
                <a:spcPts val="88"/>
              </a:spcBef>
            </a:pPr>
            <a:r>
              <a:rPr sz="1400" spc="-40">
                <a:solidFill>
                  <a:srgbClr val="242424"/>
                </a:solidFill>
                <a:latin typeface="Lucida Sans"/>
                <a:cs typeface="Lucida Sans"/>
              </a:rPr>
              <a:t>The </a:t>
            </a:r>
            <a:r>
              <a:rPr sz="1400" spc="-18">
                <a:solidFill>
                  <a:srgbClr val="242424"/>
                </a:solidFill>
                <a:latin typeface="Lucida Sans"/>
                <a:cs typeface="Lucida Sans"/>
              </a:rPr>
              <a:t>prevalence</a:t>
            </a:r>
            <a:r>
              <a:rPr sz="1400" spc="-40">
                <a:solidFill>
                  <a:srgbClr val="242424"/>
                </a:solidFill>
                <a:latin typeface="Lucida Sans"/>
                <a:cs typeface="Lucida Sans"/>
              </a:rPr>
              <a:t> </a:t>
            </a:r>
            <a:r>
              <a:rPr sz="1400" spc="-26">
                <a:solidFill>
                  <a:srgbClr val="242424"/>
                </a:solidFill>
                <a:latin typeface="Lucida Sans"/>
                <a:cs typeface="Lucida Sans"/>
              </a:rPr>
              <a:t>of</a:t>
            </a:r>
            <a:r>
              <a:rPr sz="1400" spc="-35">
                <a:solidFill>
                  <a:srgbClr val="242424"/>
                </a:solidFill>
                <a:latin typeface="Lucida Sans"/>
                <a:cs typeface="Lucida Sans"/>
              </a:rPr>
              <a:t> </a:t>
            </a:r>
            <a:r>
              <a:rPr sz="1400" spc="-18">
                <a:solidFill>
                  <a:srgbClr val="242424"/>
                </a:solidFill>
                <a:latin typeface="Lucida Sans"/>
                <a:cs typeface="Lucida Sans"/>
              </a:rPr>
              <a:t>mental</a:t>
            </a:r>
            <a:r>
              <a:rPr sz="1400" spc="-40">
                <a:solidFill>
                  <a:srgbClr val="242424"/>
                </a:solidFill>
                <a:latin typeface="Lucida Sans"/>
                <a:cs typeface="Lucida Sans"/>
              </a:rPr>
              <a:t> </a:t>
            </a:r>
            <a:r>
              <a:rPr sz="1400" spc="-18">
                <a:solidFill>
                  <a:srgbClr val="242424"/>
                </a:solidFill>
                <a:latin typeface="Lucida Sans"/>
                <a:cs typeface="Lucida Sans"/>
              </a:rPr>
              <a:t>health</a:t>
            </a:r>
            <a:r>
              <a:rPr sz="1400" spc="-35">
                <a:solidFill>
                  <a:srgbClr val="242424"/>
                </a:solidFill>
                <a:latin typeface="Lucida Sans"/>
                <a:cs typeface="Lucida Sans"/>
              </a:rPr>
              <a:t> </a:t>
            </a:r>
            <a:r>
              <a:rPr sz="1400" spc="-31">
                <a:solidFill>
                  <a:srgbClr val="242424"/>
                </a:solidFill>
                <a:latin typeface="Lucida Sans"/>
                <a:cs typeface="Lucida Sans"/>
              </a:rPr>
              <a:t>impacts</a:t>
            </a:r>
            <a:r>
              <a:rPr sz="1400" spc="-40">
                <a:solidFill>
                  <a:srgbClr val="242424"/>
                </a:solidFill>
                <a:latin typeface="Lucida Sans"/>
                <a:cs typeface="Lucida Sans"/>
              </a:rPr>
              <a:t> </a:t>
            </a:r>
            <a:r>
              <a:rPr sz="1400" spc="-18">
                <a:solidFill>
                  <a:srgbClr val="242424"/>
                </a:solidFill>
                <a:latin typeface="Lucida Sans"/>
                <a:cs typeface="Lucida Sans"/>
              </a:rPr>
              <a:t>varied</a:t>
            </a:r>
            <a:r>
              <a:rPr sz="1400" spc="-35">
                <a:solidFill>
                  <a:srgbClr val="242424"/>
                </a:solidFill>
                <a:latin typeface="Lucida Sans"/>
                <a:cs typeface="Lucida Sans"/>
              </a:rPr>
              <a:t> </a:t>
            </a:r>
            <a:r>
              <a:rPr sz="1400" spc="-22">
                <a:solidFill>
                  <a:srgbClr val="242424"/>
                </a:solidFill>
                <a:latin typeface="Lucida Sans"/>
                <a:cs typeface="Lucida Sans"/>
              </a:rPr>
              <a:t>by gender</a:t>
            </a:r>
            <a:r>
              <a:rPr sz="1400" spc="-31">
                <a:solidFill>
                  <a:srgbClr val="242424"/>
                </a:solidFill>
                <a:latin typeface="Lucida Sans"/>
                <a:cs typeface="Lucida Sans"/>
              </a:rPr>
              <a:t> identity, </a:t>
            </a:r>
            <a:r>
              <a:rPr sz="1400" spc="-35">
                <a:solidFill>
                  <a:srgbClr val="242424"/>
                </a:solidFill>
                <a:latin typeface="Lucida Sans"/>
                <a:cs typeface="Lucida Sans"/>
              </a:rPr>
              <a:t>sexual</a:t>
            </a:r>
            <a:r>
              <a:rPr sz="1400" spc="-31">
                <a:solidFill>
                  <a:srgbClr val="242424"/>
                </a:solidFill>
                <a:latin typeface="Lucida Sans"/>
                <a:cs typeface="Lucida Sans"/>
              </a:rPr>
              <a:t> </a:t>
            </a:r>
            <a:r>
              <a:rPr sz="1400" spc="-26">
                <a:solidFill>
                  <a:srgbClr val="242424"/>
                </a:solidFill>
                <a:latin typeface="Lucida Sans"/>
                <a:cs typeface="Lucida Sans"/>
              </a:rPr>
              <a:t>orientation,</a:t>
            </a:r>
            <a:r>
              <a:rPr sz="1400" spc="-31">
                <a:solidFill>
                  <a:srgbClr val="242424"/>
                </a:solidFill>
                <a:latin typeface="Lucida Sans"/>
                <a:cs typeface="Lucida Sans"/>
              </a:rPr>
              <a:t> </a:t>
            </a:r>
            <a:r>
              <a:rPr sz="1400" spc="-9">
                <a:solidFill>
                  <a:srgbClr val="242424"/>
                </a:solidFill>
                <a:latin typeface="Lucida Sans"/>
                <a:cs typeface="Lucida Sans"/>
              </a:rPr>
              <a:t>and</a:t>
            </a:r>
            <a:r>
              <a:rPr sz="1400" spc="-31">
                <a:solidFill>
                  <a:srgbClr val="242424"/>
                </a:solidFill>
                <a:latin typeface="Lucida Sans"/>
                <a:cs typeface="Lucida Sans"/>
              </a:rPr>
              <a:t> </a:t>
            </a:r>
            <a:r>
              <a:rPr sz="1400" spc="-35">
                <a:solidFill>
                  <a:srgbClr val="242424"/>
                </a:solidFill>
                <a:latin typeface="Lucida Sans"/>
                <a:cs typeface="Lucida Sans"/>
              </a:rPr>
              <a:t>disability</a:t>
            </a:r>
            <a:r>
              <a:rPr sz="1400" spc="-31">
                <a:solidFill>
                  <a:srgbClr val="242424"/>
                </a:solidFill>
                <a:latin typeface="Lucida Sans"/>
                <a:cs typeface="Lucida Sans"/>
              </a:rPr>
              <a:t> </a:t>
            </a:r>
            <a:r>
              <a:rPr sz="1400" spc="-9">
                <a:solidFill>
                  <a:srgbClr val="242424"/>
                </a:solidFill>
                <a:latin typeface="Lucida Sans"/>
                <a:cs typeface="Lucida Sans"/>
              </a:rPr>
              <a:t>status. </a:t>
            </a:r>
            <a:r>
              <a:rPr sz="1400" spc="-18">
                <a:solidFill>
                  <a:srgbClr val="242424"/>
                </a:solidFill>
                <a:latin typeface="Lucida Sans"/>
                <a:cs typeface="Lucida Sans"/>
              </a:rPr>
              <a:t>Students</a:t>
            </a:r>
            <a:r>
              <a:rPr sz="1400" spc="-44">
                <a:solidFill>
                  <a:srgbClr val="242424"/>
                </a:solidFill>
                <a:latin typeface="Lucida Sans"/>
                <a:cs typeface="Lucida Sans"/>
              </a:rPr>
              <a:t> </a:t>
            </a:r>
            <a:r>
              <a:rPr sz="1400" spc="-22">
                <a:solidFill>
                  <a:srgbClr val="242424"/>
                </a:solidFill>
                <a:latin typeface="Lucida Sans"/>
                <a:cs typeface="Lucida Sans"/>
              </a:rPr>
              <a:t>with</a:t>
            </a:r>
            <a:r>
              <a:rPr sz="1400" spc="-44">
                <a:solidFill>
                  <a:srgbClr val="242424"/>
                </a:solidFill>
                <a:latin typeface="Lucida Sans"/>
                <a:cs typeface="Lucida Sans"/>
              </a:rPr>
              <a:t> </a:t>
            </a:r>
            <a:r>
              <a:rPr sz="1400" spc="-35">
                <a:solidFill>
                  <a:srgbClr val="242424"/>
                </a:solidFill>
                <a:latin typeface="Lucida Sans"/>
                <a:cs typeface="Lucida Sans"/>
              </a:rPr>
              <a:t>disabilities</a:t>
            </a:r>
            <a:r>
              <a:rPr sz="1400" spc="-44">
                <a:solidFill>
                  <a:srgbClr val="242424"/>
                </a:solidFill>
                <a:latin typeface="Lucida Sans"/>
                <a:cs typeface="Lucida Sans"/>
              </a:rPr>
              <a:t> </a:t>
            </a:r>
            <a:r>
              <a:rPr sz="1400" spc="-22">
                <a:solidFill>
                  <a:srgbClr val="242424"/>
                </a:solidFill>
                <a:latin typeface="Lucida Sans"/>
                <a:cs typeface="Lucida Sans"/>
              </a:rPr>
              <a:t>(93%),</a:t>
            </a:r>
            <a:r>
              <a:rPr sz="1400" spc="-40">
                <a:solidFill>
                  <a:srgbClr val="242424"/>
                </a:solidFill>
                <a:latin typeface="Lucida Sans"/>
                <a:cs typeface="Lucida Sans"/>
              </a:rPr>
              <a:t> </a:t>
            </a:r>
            <a:r>
              <a:rPr sz="1400" spc="-22">
                <a:solidFill>
                  <a:srgbClr val="242424"/>
                </a:solidFill>
                <a:latin typeface="Lucida Sans"/>
                <a:cs typeface="Lucida Sans"/>
              </a:rPr>
              <a:t>TGQN</a:t>
            </a:r>
            <a:r>
              <a:rPr sz="1400" spc="-44">
                <a:solidFill>
                  <a:srgbClr val="242424"/>
                </a:solidFill>
                <a:latin typeface="Lucida Sans"/>
                <a:cs typeface="Lucida Sans"/>
              </a:rPr>
              <a:t> </a:t>
            </a:r>
            <a:r>
              <a:rPr sz="1400" spc="-22">
                <a:solidFill>
                  <a:srgbClr val="242424"/>
                </a:solidFill>
                <a:latin typeface="Lucida Sans"/>
                <a:cs typeface="Lucida Sans"/>
              </a:rPr>
              <a:t>students</a:t>
            </a:r>
            <a:r>
              <a:rPr sz="1400" spc="-44">
                <a:solidFill>
                  <a:srgbClr val="242424"/>
                </a:solidFill>
                <a:latin typeface="Lucida Sans"/>
                <a:cs typeface="Lucida Sans"/>
              </a:rPr>
              <a:t> </a:t>
            </a:r>
            <a:r>
              <a:rPr sz="1400" spc="-9">
                <a:solidFill>
                  <a:srgbClr val="242424"/>
                </a:solidFill>
                <a:latin typeface="Lucida Sans"/>
                <a:cs typeface="Lucida Sans"/>
              </a:rPr>
              <a:t>(91%)</a:t>
            </a:r>
            <a:r>
              <a:rPr sz="1400" spc="-40">
                <a:solidFill>
                  <a:srgbClr val="242424"/>
                </a:solidFill>
                <a:latin typeface="Lucida Sans"/>
                <a:cs typeface="Lucida Sans"/>
              </a:rPr>
              <a:t> </a:t>
            </a:r>
            <a:r>
              <a:rPr sz="1400" spc="-44">
                <a:solidFill>
                  <a:srgbClr val="242424"/>
                </a:solidFill>
                <a:latin typeface="Lucida Sans"/>
                <a:cs typeface="Lucida Sans"/>
              </a:rPr>
              <a:t>, </a:t>
            </a:r>
            <a:r>
              <a:rPr sz="1400" spc="-9">
                <a:solidFill>
                  <a:srgbClr val="242424"/>
                </a:solidFill>
                <a:latin typeface="Lucida Sans"/>
                <a:cs typeface="Lucida Sans"/>
              </a:rPr>
              <a:t>and</a:t>
            </a:r>
            <a:r>
              <a:rPr sz="1400" spc="-62">
                <a:solidFill>
                  <a:srgbClr val="242424"/>
                </a:solidFill>
                <a:latin typeface="Lucida Sans"/>
                <a:cs typeface="Lucida Sans"/>
              </a:rPr>
              <a:t> </a:t>
            </a:r>
            <a:r>
              <a:rPr sz="1400">
                <a:solidFill>
                  <a:srgbClr val="242424"/>
                </a:solidFill>
                <a:latin typeface="Lucida Sans"/>
                <a:cs typeface="Lucida Sans"/>
              </a:rPr>
              <a:t>LGB+</a:t>
            </a:r>
            <a:r>
              <a:rPr sz="1400" spc="-57">
                <a:solidFill>
                  <a:srgbClr val="242424"/>
                </a:solidFill>
                <a:latin typeface="Lucida Sans"/>
                <a:cs typeface="Lucida Sans"/>
              </a:rPr>
              <a:t> </a:t>
            </a:r>
            <a:r>
              <a:rPr sz="1400" spc="-22">
                <a:solidFill>
                  <a:srgbClr val="242424"/>
                </a:solidFill>
                <a:latin typeface="Lucida Sans"/>
                <a:cs typeface="Lucida Sans"/>
              </a:rPr>
              <a:t>students</a:t>
            </a:r>
            <a:r>
              <a:rPr sz="1400" spc="-57">
                <a:solidFill>
                  <a:srgbClr val="242424"/>
                </a:solidFill>
                <a:latin typeface="Lucida Sans"/>
                <a:cs typeface="Lucida Sans"/>
              </a:rPr>
              <a:t> </a:t>
            </a:r>
            <a:r>
              <a:rPr sz="1400" spc="-9">
                <a:solidFill>
                  <a:srgbClr val="242424"/>
                </a:solidFill>
                <a:latin typeface="Lucida Sans"/>
                <a:cs typeface="Lucida Sans"/>
              </a:rPr>
              <a:t>(85%)</a:t>
            </a:r>
            <a:r>
              <a:rPr sz="1400" spc="-57">
                <a:solidFill>
                  <a:srgbClr val="242424"/>
                </a:solidFill>
                <a:latin typeface="Lucida Sans"/>
                <a:cs typeface="Lucida Sans"/>
              </a:rPr>
              <a:t> </a:t>
            </a:r>
            <a:r>
              <a:rPr sz="1400">
                <a:solidFill>
                  <a:srgbClr val="242424"/>
                </a:solidFill>
                <a:latin typeface="Lucida Sans"/>
                <a:cs typeface="Lucida Sans"/>
              </a:rPr>
              <a:t>were</a:t>
            </a:r>
            <a:r>
              <a:rPr sz="1400" spc="-57">
                <a:solidFill>
                  <a:srgbClr val="242424"/>
                </a:solidFill>
                <a:latin typeface="Lucida Sans"/>
                <a:cs typeface="Lucida Sans"/>
              </a:rPr>
              <a:t> </a:t>
            </a:r>
            <a:r>
              <a:rPr sz="1400" spc="-9">
                <a:solidFill>
                  <a:srgbClr val="242424"/>
                </a:solidFill>
                <a:latin typeface="Lucida Sans"/>
                <a:cs typeface="Lucida Sans"/>
              </a:rPr>
              <a:t>more</a:t>
            </a:r>
            <a:r>
              <a:rPr sz="1400" spc="-57">
                <a:solidFill>
                  <a:srgbClr val="242424"/>
                </a:solidFill>
                <a:latin typeface="Lucida Sans"/>
                <a:cs typeface="Lucida Sans"/>
              </a:rPr>
              <a:t> </a:t>
            </a:r>
            <a:r>
              <a:rPr sz="1400" spc="-40">
                <a:solidFill>
                  <a:srgbClr val="242424"/>
                </a:solidFill>
                <a:latin typeface="Lucida Sans"/>
                <a:cs typeface="Lucida Sans"/>
              </a:rPr>
              <a:t>likely</a:t>
            </a:r>
            <a:r>
              <a:rPr sz="1400" spc="-57">
                <a:solidFill>
                  <a:srgbClr val="242424"/>
                </a:solidFill>
                <a:latin typeface="Lucida Sans"/>
                <a:cs typeface="Lucida Sans"/>
              </a:rPr>
              <a:t> </a:t>
            </a:r>
            <a:r>
              <a:rPr sz="1400" spc="-18">
                <a:solidFill>
                  <a:srgbClr val="242424"/>
                </a:solidFill>
                <a:latin typeface="Lucida Sans"/>
                <a:cs typeface="Lucida Sans"/>
              </a:rPr>
              <a:t>to</a:t>
            </a:r>
            <a:r>
              <a:rPr sz="1400" spc="-57">
                <a:solidFill>
                  <a:srgbClr val="242424"/>
                </a:solidFill>
                <a:latin typeface="Lucida Sans"/>
                <a:cs typeface="Lucida Sans"/>
              </a:rPr>
              <a:t> </a:t>
            </a:r>
            <a:r>
              <a:rPr sz="1400" spc="-9">
                <a:solidFill>
                  <a:srgbClr val="242424"/>
                </a:solidFill>
                <a:latin typeface="Lucida Sans"/>
                <a:cs typeface="Lucida Sans"/>
              </a:rPr>
              <a:t>report </a:t>
            </a:r>
            <a:r>
              <a:rPr sz="1400" spc="-35">
                <a:solidFill>
                  <a:srgbClr val="242424"/>
                </a:solidFill>
                <a:latin typeface="Lucida Sans"/>
                <a:cs typeface="Lucida Sans"/>
              </a:rPr>
              <a:t>experiencing</a:t>
            </a:r>
            <a:r>
              <a:rPr sz="1400" spc="-49">
                <a:solidFill>
                  <a:srgbClr val="242424"/>
                </a:solidFill>
                <a:latin typeface="Lucida Sans"/>
                <a:cs typeface="Lucida Sans"/>
              </a:rPr>
              <a:t> </a:t>
            </a:r>
            <a:r>
              <a:rPr sz="1400" spc="-9">
                <a:solidFill>
                  <a:srgbClr val="242424"/>
                </a:solidFill>
                <a:latin typeface="Lucida Sans"/>
                <a:cs typeface="Lucida Sans"/>
              </a:rPr>
              <a:t>at</a:t>
            </a:r>
            <a:r>
              <a:rPr sz="1400" spc="-49">
                <a:solidFill>
                  <a:srgbClr val="242424"/>
                </a:solidFill>
                <a:latin typeface="Lucida Sans"/>
                <a:cs typeface="Lucida Sans"/>
              </a:rPr>
              <a:t> </a:t>
            </a:r>
            <a:r>
              <a:rPr sz="1400" spc="-22">
                <a:solidFill>
                  <a:srgbClr val="242424"/>
                </a:solidFill>
                <a:latin typeface="Lucida Sans"/>
                <a:cs typeface="Lucida Sans"/>
              </a:rPr>
              <a:t>least</a:t>
            </a:r>
            <a:r>
              <a:rPr sz="1400" spc="-49">
                <a:solidFill>
                  <a:srgbClr val="242424"/>
                </a:solidFill>
                <a:latin typeface="Lucida Sans"/>
                <a:cs typeface="Lucida Sans"/>
              </a:rPr>
              <a:t> </a:t>
            </a:r>
            <a:r>
              <a:rPr sz="1400">
                <a:solidFill>
                  <a:srgbClr val="242424"/>
                </a:solidFill>
                <a:latin typeface="Lucida Sans"/>
                <a:cs typeface="Lucida Sans"/>
              </a:rPr>
              <a:t>one</a:t>
            </a:r>
            <a:r>
              <a:rPr sz="1400" spc="-49">
                <a:solidFill>
                  <a:srgbClr val="242424"/>
                </a:solidFill>
                <a:latin typeface="Lucida Sans"/>
                <a:cs typeface="Lucida Sans"/>
              </a:rPr>
              <a:t> </a:t>
            </a:r>
            <a:r>
              <a:rPr sz="1400" spc="-18">
                <a:solidFill>
                  <a:srgbClr val="242424"/>
                </a:solidFill>
                <a:latin typeface="Lucida Sans"/>
                <a:cs typeface="Lucida Sans"/>
              </a:rPr>
              <a:t>mental</a:t>
            </a:r>
            <a:r>
              <a:rPr sz="1400" spc="-49">
                <a:solidFill>
                  <a:srgbClr val="242424"/>
                </a:solidFill>
                <a:latin typeface="Lucida Sans"/>
                <a:cs typeface="Lucida Sans"/>
              </a:rPr>
              <a:t> </a:t>
            </a:r>
            <a:r>
              <a:rPr sz="1400" spc="-18">
                <a:solidFill>
                  <a:srgbClr val="242424"/>
                </a:solidFill>
                <a:latin typeface="Lucida Sans"/>
                <a:cs typeface="Lucida Sans"/>
              </a:rPr>
              <a:t>health</a:t>
            </a:r>
            <a:r>
              <a:rPr sz="1400" spc="-49">
                <a:solidFill>
                  <a:srgbClr val="242424"/>
                </a:solidFill>
                <a:latin typeface="Lucida Sans"/>
                <a:cs typeface="Lucida Sans"/>
              </a:rPr>
              <a:t> </a:t>
            </a:r>
            <a:r>
              <a:rPr sz="1400" spc="-9">
                <a:solidFill>
                  <a:srgbClr val="242424"/>
                </a:solidFill>
                <a:latin typeface="Lucida Sans"/>
                <a:cs typeface="Lucida Sans"/>
              </a:rPr>
              <a:t>impact </a:t>
            </a:r>
            <a:r>
              <a:rPr sz="1400" spc="-18">
                <a:solidFill>
                  <a:srgbClr val="242424"/>
                </a:solidFill>
                <a:latin typeface="Lucida Sans"/>
                <a:cs typeface="Lucida Sans"/>
              </a:rPr>
              <a:t>compared</a:t>
            </a:r>
            <a:r>
              <a:rPr sz="1400" spc="-44">
                <a:solidFill>
                  <a:srgbClr val="242424"/>
                </a:solidFill>
                <a:latin typeface="Lucida Sans"/>
                <a:cs typeface="Lucida Sans"/>
              </a:rPr>
              <a:t> </a:t>
            </a:r>
            <a:r>
              <a:rPr sz="1400" spc="-18">
                <a:solidFill>
                  <a:srgbClr val="242424"/>
                </a:solidFill>
                <a:latin typeface="Lucida Sans"/>
                <a:cs typeface="Lucida Sans"/>
              </a:rPr>
              <a:t>to</a:t>
            </a:r>
            <a:r>
              <a:rPr sz="1400" spc="-44">
                <a:solidFill>
                  <a:srgbClr val="242424"/>
                </a:solidFill>
                <a:latin typeface="Lucida Sans"/>
                <a:cs typeface="Lucida Sans"/>
              </a:rPr>
              <a:t> </a:t>
            </a:r>
            <a:r>
              <a:rPr sz="1400" spc="-18">
                <a:solidFill>
                  <a:srgbClr val="242424"/>
                </a:solidFill>
                <a:latin typeface="Lucida Sans"/>
                <a:cs typeface="Lucida Sans"/>
              </a:rPr>
              <a:t>their</a:t>
            </a:r>
            <a:r>
              <a:rPr sz="1400" spc="-44">
                <a:solidFill>
                  <a:srgbClr val="242424"/>
                </a:solidFill>
                <a:latin typeface="Lucida Sans"/>
                <a:cs typeface="Lucida Sans"/>
              </a:rPr>
              <a:t> </a:t>
            </a:r>
            <a:r>
              <a:rPr sz="1400" spc="-9">
                <a:solidFill>
                  <a:srgbClr val="242424"/>
                </a:solidFill>
                <a:latin typeface="Lucida Sans"/>
                <a:cs typeface="Lucida Sans"/>
              </a:rPr>
              <a:t>counterparts.</a:t>
            </a:r>
            <a:endParaRPr sz="1400">
              <a:latin typeface="Lucida Sans"/>
              <a:cs typeface="Lucida Sans"/>
            </a:endParaRPr>
          </a:p>
        </p:txBody>
      </p:sp>
      <p:sp>
        <p:nvSpPr>
          <p:cNvPr id="8" name="object 8"/>
          <p:cNvSpPr txBox="1"/>
          <p:nvPr/>
        </p:nvSpPr>
        <p:spPr>
          <a:xfrm>
            <a:off x="596900" y="448496"/>
            <a:ext cx="5152613" cy="2081781"/>
          </a:xfrm>
          <a:prstGeom prst="rect">
            <a:avLst/>
          </a:prstGeom>
        </p:spPr>
        <p:txBody>
          <a:bodyPr vert="horz" wrap="square" lIns="0" tIns="63874" rIns="0" bIns="0" rtlCol="0">
            <a:spAutoFit/>
          </a:bodyPr>
          <a:lstStyle/>
          <a:p>
            <a:pPr marL="21292">
              <a:spcBef>
                <a:spcPts val="503"/>
              </a:spcBef>
            </a:pPr>
            <a:r>
              <a:rPr sz="1235" spc="-137">
                <a:solidFill>
                  <a:srgbClr val="B6B6B6"/>
                </a:solidFill>
                <a:latin typeface="Arial Black"/>
                <a:cs typeface="Arial Black"/>
              </a:rPr>
              <a:t>IMPACTS</a:t>
            </a:r>
            <a:r>
              <a:rPr sz="1235" spc="-75">
                <a:solidFill>
                  <a:srgbClr val="B6B6B6"/>
                </a:solidFill>
                <a:latin typeface="Arial Black"/>
                <a:cs typeface="Arial Black"/>
              </a:rPr>
              <a:t> </a:t>
            </a:r>
            <a:r>
              <a:rPr sz="1235" spc="331">
                <a:solidFill>
                  <a:srgbClr val="B6B6B6"/>
                </a:solidFill>
                <a:latin typeface="Arial Black"/>
                <a:cs typeface="Arial Black"/>
              </a:rPr>
              <a:t>|</a:t>
            </a:r>
            <a:r>
              <a:rPr sz="1235" spc="-75">
                <a:solidFill>
                  <a:srgbClr val="B6B6B6"/>
                </a:solidFill>
                <a:latin typeface="Arial Black"/>
                <a:cs typeface="Arial Black"/>
              </a:rPr>
              <a:t> </a:t>
            </a:r>
            <a:r>
              <a:rPr sz="1147" spc="-9">
                <a:solidFill>
                  <a:srgbClr val="B6B6B6"/>
                </a:solidFill>
                <a:latin typeface="Lucida Sans"/>
                <a:cs typeface="Lucida Sans"/>
              </a:rPr>
              <a:t>Mental</a:t>
            </a:r>
            <a:r>
              <a:rPr sz="1147" spc="-44">
                <a:solidFill>
                  <a:srgbClr val="B6B6B6"/>
                </a:solidFill>
                <a:latin typeface="Lucida Sans"/>
                <a:cs typeface="Lucida Sans"/>
              </a:rPr>
              <a:t> </a:t>
            </a:r>
            <a:r>
              <a:rPr sz="1147" spc="-9">
                <a:solidFill>
                  <a:srgbClr val="B6B6B6"/>
                </a:solidFill>
                <a:latin typeface="Lucida Sans"/>
                <a:cs typeface="Lucida Sans"/>
              </a:rPr>
              <a:t>Health</a:t>
            </a:r>
            <a:endParaRPr sz="1147">
              <a:latin typeface="Lucida Sans"/>
              <a:cs typeface="Lucida Sans"/>
            </a:endParaRPr>
          </a:p>
          <a:p>
            <a:pPr marL="47067">
              <a:spcBef>
                <a:spcPts val="719"/>
              </a:spcBef>
            </a:pPr>
            <a:r>
              <a:rPr sz="2400" spc="-75">
                <a:solidFill>
                  <a:srgbClr val="063D5E"/>
                </a:solidFill>
                <a:latin typeface="Arial Black"/>
                <a:cs typeface="Arial Black"/>
              </a:rPr>
              <a:t>Mental</a:t>
            </a:r>
            <a:r>
              <a:rPr sz="2400" spc="-141">
                <a:solidFill>
                  <a:srgbClr val="063D5E"/>
                </a:solidFill>
                <a:latin typeface="Arial Black"/>
                <a:cs typeface="Arial Black"/>
              </a:rPr>
              <a:t> </a:t>
            </a:r>
            <a:r>
              <a:rPr sz="2400" spc="-101">
                <a:solidFill>
                  <a:srgbClr val="063D5E"/>
                </a:solidFill>
                <a:latin typeface="Arial Black"/>
                <a:cs typeface="Arial Black"/>
              </a:rPr>
              <a:t>Health</a:t>
            </a:r>
            <a:r>
              <a:rPr sz="2400" spc="-141">
                <a:solidFill>
                  <a:srgbClr val="063D5E"/>
                </a:solidFill>
                <a:latin typeface="Arial Black"/>
                <a:cs typeface="Arial Black"/>
              </a:rPr>
              <a:t> </a:t>
            </a:r>
            <a:r>
              <a:rPr sz="2400" spc="-9">
                <a:solidFill>
                  <a:srgbClr val="063D5E"/>
                </a:solidFill>
                <a:latin typeface="Arial Black"/>
                <a:cs typeface="Arial Black"/>
              </a:rPr>
              <a:t>Impacts</a:t>
            </a:r>
            <a:endParaRPr sz="2400">
              <a:latin typeface="Arial Black"/>
              <a:cs typeface="Arial Black"/>
            </a:endParaRPr>
          </a:p>
          <a:p>
            <a:pPr marL="11206" marR="4483">
              <a:lnSpc>
                <a:spcPct val="120800"/>
              </a:lnSpc>
              <a:spcBef>
                <a:spcPts val="679"/>
              </a:spcBef>
            </a:pPr>
            <a:r>
              <a:rPr sz="1400" spc="-18">
                <a:solidFill>
                  <a:srgbClr val="242424"/>
                </a:solidFill>
                <a:latin typeface="Lucida Sans"/>
                <a:cs typeface="Lucida Sans"/>
              </a:rPr>
              <a:t>Students</a:t>
            </a:r>
            <a:r>
              <a:rPr sz="1400" spc="-35">
                <a:solidFill>
                  <a:srgbClr val="242424"/>
                </a:solidFill>
                <a:latin typeface="Lucida Sans"/>
                <a:cs typeface="Lucida Sans"/>
              </a:rPr>
              <a:t> </a:t>
            </a:r>
            <a:r>
              <a:rPr sz="1400" spc="-9">
                <a:solidFill>
                  <a:srgbClr val="242424"/>
                </a:solidFill>
                <a:latin typeface="Lucida Sans"/>
                <a:cs typeface="Lucida Sans"/>
              </a:rPr>
              <a:t>who</a:t>
            </a:r>
            <a:r>
              <a:rPr sz="1400" spc="-31">
                <a:solidFill>
                  <a:srgbClr val="242424"/>
                </a:solidFill>
                <a:latin typeface="Lucida Sans"/>
                <a:cs typeface="Lucida Sans"/>
              </a:rPr>
              <a:t> </a:t>
            </a:r>
            <a:r>
              <a:rPr sz="1400" spc="-22">
                <a:solidFill>
                  <a:srgbClr val="242424"/>
                </a:solidFill>
                <a:latin typeface="Lucida Sans"/>
                <a:cs typeface="Lucida Sans"/>
              </a:rPr>
              <a:t>experienced</a:t>
            </a:r>
            <a:r>
              <a:rPr sz="1400" spc="-35">
                <a:solidFill>
                  <a:srgbClr val="242424"/>
                </a:solidFill>
                <a:latin typeface="Lucida Sans"/>
                <a:cs typeface="Lucida Sans"/>
              </a:rPr>
              <a:t> sexual</a:t>
            </a:r>
            <a:r>
              <a:rPr sz="1400" spc="-31">
                <a:solidFill>
                  <a:srgbClr val="242424"/>
                </a:solidFill>
                <a:latin typeface="Lucida Sans"/>
                <a:cs typeface="Lucida Sans"/>
              </a:rPr>
              <a:t> </a:t>
            </a:r>
            <a:r>
              <a:rPr sz="1400" spc="-26">
                <a:solidFill>
                  <a:srgbClr val="242424"/>
                </a:solidFill>
                <a:latin typeface="Lucida Sans"/>
                <a:cs typeface="Lucida Sans"/>
              </a:rPr>
              <a:t>harassment,</a:t>
            </a:r>
            <a:r>
              <a:rPr sz="1400" spc="-35">
                <a:solidFill>
                  <a:srgbClr val="242424"/>
                </a:solidFill>
                <a:latin typeface="Lucida Sans"/>
                <a:cs typeface="Lucida Sans"/>
              </a:rPr>
              <a:t> </a:t>
            </a:r>
            <a:r>
              <a:rPr sz="1400" spc="-9">
                <a:solidFill>
                  <a:srgbClr val="242424"/>
                </a:solidFill>
                <a:latin typeface="Lucida Sans"/>
                <a:cs typeface="Lucida Sans"/>
              </a:rPr>
              <a:t>sexual </a:t>
            </a:r>
            <a:r>
              <a:rPr sz="1400" spc="-31">
                <a:solidFill>
                  <a:srgbClr val="242424"/>
                </a:solidFill>
                <a:latin typeface="Lucida Sans"/>
                <a:cs typeface="Lucida Sans"/>
              </a:rPr>
              <a:t>violence,</a:t>
            </a:r>
            <a:r>
              <a:rPr sz="1400" spc="-44">
                <a:solidFill>
                  <a:srgbClr val="242424"/>
                </a:solidFill>
                <a:latin typeface="Lucida Sans"/>
                <a:cs typeface="Lucida Sans"/>
              </a:rPr>
              <a:t> </a:t>
            </a:r>
            <a:r>
              <a:rPr sz="1400" spc="-22">
                <a:solidFill>
                  <a:srgbClr val="242424"/>
                </a:solidFill>
                <a:latin typeface="Lucida Sans"/>
                <a:cs typeface="Lucida Sans"/>
              </a:rPr>
              <a:t>intimate</a:t>
            </a:r>
            <a:r>
              <a:rPr sz="1400" spc="-44">
                <a:solidFill>
                  <a:srgbClr val="242424"/>
                </a:solidFill>
                <a:latin typeface="Lucida Sans"/>
                <a:cs typeface="Lucida Sans"/>
              </a:rPr>
              <a:t> </a:t>
            </a:r>
            <a:r>
              <a:rPr sz="1400" spc="-9">
                <a:solidFill>
                  <a:srgbClr val="242424"/>
                </a:solidFill>
                <a:latin typeface="Lucida Sans"/>
                <a:cs typeface="Lucida Sans"/>
              </a:rPr>
              <a:t>partner</a:t>
            </a:r>
            <a:r>
              <a:rPr sz="1400" spc="-44">
                <a:solidFill>
                  <a:srgbClr val="242424"/>
                </a:solidFill>
                <a:latin typeface="Lucida Sans"/>
                <a:cs typeface="Lucida Sans"/>
              </a:rPr>
              <a:t> </a:t>
            </a:r>
            <a:r>
              <a:rPr sz="1400" spc="-31">
                <a:solidFill>
                  <a:srgbClr val="242424"/>
                </a:solidFill>
                <a:latin typeface="Lucida Sans"/>
                <a:cs typeface="Lucida Sans"/>
              </a:rPr>
              <a:t>violence,</a:t>
            </a:r>
            <a:r>
              <a:rPr sz="1400" spc="-44">
                <a:solidFill>
                  <a:srgbClr val="242424"/>
                </a:solidFill>
                <a:latin typeface="Lucida Sans"/>
                <a:cs typeface="Lucida Sans"/>
              </a:rPr>
              <a:t> </a:t>
            </a:r>
            <a:r>
              <a:rPr sz="1400">
                <a:solidFill>
                  <a:srgbClr val="242424"/>
                </a:solidFill>
                <a:latin typeface="Lucida Sans"/>
                <a:cs typeface="Lucida Sans"/>
              </a:rPr>
              <a:t>or</a:t>
            </a:r>
            <a:r>
              <a:rPr sz="1400" spc="-44">
                <a:solidFill>
                  <a:srgbClr val="242424"/>
                </a:solidFill>
                <a:latin typeface="Lucida Sans"/>
                <a:cs typeface="Lucida Sans"/>
              </a:rPr>
              <a:t> stalking </a:t>
            </a:r>
            <a:r>
              <a:rPr sz="1400">
                <a:solidFill>
                  <a:srgbClr val="242424"/>
                </a:solidFill>
                <a:latin typeface="Lucida Sans"/>
                <a:cs typeface="Lucida Sans"/>
              </a:rPr>
              <a:t>were</a:t>
            </a:r>
            <a:r>
              <a:rPr sz="1400" spc="-44">
                <a:solidFill>
                  <a:srgbClr val="242424"/>
                </a:solidFill>
                <a:latin typeface="Lucida Sans"/>
                <a:cs typeface="Lucida Sans"/>
              </a:rPr>
              <a:t> </a:t>
            </a:r>
            <a:r>
              <a:rPr sz="1400" spc="-18">
                <a:solidFill>
                  <a:srgbClr val="242424"/>
                </a:solidFill>
                <a:latin typeface="Lucida Sans"/>
                <a:cs typeface="Lucida Sans"/>
              </a:rPr>
              <a:t>also </a:t>
            </a:r>
            <a:r>
              <a:rPr sz="1400" spc="-26">
                <a:solidFill>
                  <a:srgbClr val="242424"/>
                </a:solidFill>
                <a:latin typeface="Lucida Sans"/>
                <a:cs typeface="Lucida Sans"/>
              </a:rPr>
              <a:t>asked</a:t>
            </a:r>
            <a:r>
              <a:rPr sz="1400" spc="-40">
                <a:solidFill>
                  <a:srgbClr val="242424"/>
                </a:solidFill>
                <a:latin typeface="Lucida Sans"/>
                <a:cs typeface="Lucida Sans"/>
              </a:rPr>
              <a:t> </a:t>
            </a:r>
            <a:r>
              <a:rPr sz="1400" spc="-18">
                <a:solidFill>
                  <a:srgbClr val="242424"/>
                </a:solidFill>
                <a:latin typeface="Lucida Sans"/>
                <a:cs typeface="Lucida Sans"/>
              </a:rPr>
              <a:t>about</a:t>
            </a:r>
            <a:r>
              <a:rPr sz="1400" spc="-40">
                <a:solidFill>
                  <a:srgbClr val="242424"/>
                </a:solidFill>
                <a:latin typeface="Lucida Sans"/>
                <a:cs typeface="Lucida Sans"/>
              </a:rPr>
              <a:t> </a:t>
            </a:r>
            <a:r>
              <a:rPr sz="1400" spc="-9">
                <a:solidFill>
                  <a:srgbClr val="242424"/>
                </a:solidFill>
                <a:latin typeface="Lucida Sans"/>
                <a:cs typeface="Lucida Sans"/>
              </a:rPr>
              <a:t>whether</a:t>
            </a:r>
            <a:r>
              <a:rPr sz="1400" spc="-40">
                <a:solidFill>
                  <a:srgbClr val="242424"/>
                </a:solidFill>
                <a:latin typeface="Lucida Sans"/>
                <a:cs typeface="Lucida Sans"/>
              </a:rPr>
              <a:t> </a:t>
            </a:r>
            <a:r>
              <a:rPr sz="1400" spc="-18">
                <a:solidFill>
                  <a:srgbClr val="242424"/>
                </a:solidFill>
                <a:latin typeface="Lucida Sans"/>
                <a:cs typeface="Lucida Sans"/>
              </a:rPr>
              <a:t>they</a:t>
            </a:r>
            <a:r>
              <a:rPr sz="1400" spc="-35">
                <a:solidFill>
                  <a:srgbClr val="242424"/>
                </a:solidFill>
                <a:latin typeface="Lucida Sans"/>
                <a:cs typeface="Lucida Sans"/>
              </a:rPr>
              <a:t> </a:t>
            </a:r>
            <a:r>
              <a:rPr sz="1400" spc="-22">
                <a:solidFill>
                  <a:srgbClr val="242424"/>
                </a:solidFill>
                <a:latin typeface="Lucida Sans"/>
                <a:cs typeface="Lucida Sans"/>
              </a:rPr>
              <a:t>experienced</a:t>
            </a:r>
            <a:r>
              <a:rPr sz="1400" spc="-40">
                <a:solidFill>
                  <a:srgbClr val="242424"/>
                </a:solidFill>
                <a:latin typeface="Lucida Sans"/>
                <a:cs typeface="Lucida Sans"/>
              </a:rPr>
              <a:t> </a:t>
            </a:r>
            <a:r>
              <a:rPr sz="1400" spc="-22">
                <a:solidFill>
                  <a:srgbClr val="242424"/>
                </a:solidFill>
                <a:latin typeface="Lucida Sans"/>
                <a:cs typeface="Lucida Sans"/>
              </a:rPr>
              <a:t>certain</a:t>
            </a:r>
            <a:r>
              <a:rPr sz="1400" spc="-40">
                <a:solidFill>
                  <a:srgbClr val="242424"/>
                </a:solidFill>
                <a:latin typeface="Lucida Sans"/>
                <a:cs typeface="Lucida Sans"/>
              </a:rPr>
              <a:t> </a:t>
            </a:r>
            <a:r>
              <a:rPr sz="1400" spc="-9">
                <a:solidFill>
                  <a:srgbClr val="242424"/>
                </a:solidFill>
                <a:latin typeface="Lucida Sans"/>
                <a:cs typeface="Lucida Sans"/>
              </a:rPr>
              <a:t>mental </a:t>
            </a:r>
            <a:r>
              <a:rPr sz="1400" spc="-18">
                <a:solidFill>
                  <a:srgbClr val="242424"/>
                </a:solidFill>
                <a:latin typeface="Lucida Sans"/>
                <a:cs typeface="Lucida Sans"/>
              </a:rPr>
              <a:t>health</a:t>
            </a:r>
            <a:r>
              <a:rPr sz="1400" spc="-57">
                <a:solidFill>
                  <a:srgbClr val="242424"/>
                </a:solidFill>
                <a:latin typeface="Lucida Sans"/>
                <a:cs typeface="Lucida Sans"/>
              </a:rPr>
              <a:t> </a:t>
            </a:r>
            <a:r>
              <a:rPr sz="1400" spc="-26">
                <a:solidFill>
                  <a:srgbClr val="242424"/>
                </a:solidFill>
                <a:latin typeface="Lucida Sans"/>
                <a:cs typeface="Lucida Sans"/>
              </a:rPr>
              <a:t>symptoms</a:t>
            </a:r>
            <a:r>
              <a:rPr sz="1400" spc="-57">
                <a:solidFill>
                  <a:srgbClr val="242424"/>
                </a:solidFill>
                <a:latin typeface="Lucida Sans"/>
                <a:cs typeface="Lucida Sans"/>
              </a:rPr>
              <a:t> </a:t>
            </a:r>
            <a:r>
              <a:rPr sz="1400" spc="-35">
                <a:solidFill>
                  <a:srgbClr val="242424"/>
                </a:solidFill>
                <a:latin typeface="Lucida Sans"/>
                <a:cs typeface="Lucida Sans"/>
              </a:rPr>
              <a:t>in</a:t>
            </a:r>
            <a:r>
              <a:rPr sz="1400" spc="-53">
                <a:solidFill>
                  <a:srgbClr val="242424"/>
                </a:solidFill>
                <a:latin typeface="Lucida Sans"/>
                <a:cs typeface="Lucida Sans"/>
              </a:rPr>
              <a:t> </a:t>
            </a:r>
            <a:r>
              <a:rPr sz="1400" spc="-9">
                <a:solidFill>
                  <a:srgbClr val="242424"/>
                </a:solidFill>
                <a:latin typeface="Lucida Sans"/>
                <a:cs typeface="Lucida Sans"/>
              </a:rPr>
              <a:t>the</a:t>
            </a:r>
            <a:r>
              <a:rPr sz="1400" spc="-57">
                <a:solidFill>
                  <a:srgbClr val="242424"/>
                </a:solidFill>
                <a:latin typeface="Lucida Sans"/>
                <a:cs typeface="Lucida Sans"/>
              </a:rPr>
              <a:t> </a:t>
            </a:r>
            <a:r>
              <a:rPr sz="1400" spc="-22">
                <a:solidFill>
                  <a:srgbClr val="242424"/>
                </a:solidFill>
                <a:latin typeface="Lucida Sans"/>
                <a:cs typeface="Lucida Sans"/>
              </a:rPr>
              <a:t>past</a:t>
            </a:r>
            <a:r>
              <a:rPr sz="1400" spc="-57">
                <a:solidFill>
                  <a:srgbClr val="242424"/>
                </a:solidFill>
                <a:latin typeface="Lucida Sans"/>
                <a:cs typeface="Lucida Sans"/>
              </a:rPr>
              <a:t> </a:t>
            </a:r>
            <a:r>
              <a:rPr sz="1400">
                <a:solidFill>
                  <a:srgbClr val="242424"/>
                </a:solidFill>
                <a:latin typeface="Lucida Sans"/>
                <a:cs typeface="Lucida Sans"/>
              </a:rPr>
              <a:t>year.</a:t>
            </a:r>
            <a:r>
              <a:rPr sz="1400" spc="221">
                <a:solidFill>
                  <a:srgbClr val="242424"/>
                </a:solidFill>
                <a:latin typeface="Lucida Sans"/>
                <a:cs typeface="Lucida Sans"/>
              </a:rPr>
              <a:t> </a:t>
            </a:r>
            <a:r>
              <a:rPr sz="1400" spc="-31">
                <a:solidFill>
                  <a:srgbClr val="242424"/>
                </a:solidFill>
                <a:latin typeface="Lucida Sans"/>
                <a:cs typeface="Lucida Sans"/>
              </a:rPr>
              <a:t>Overall,</a:t>
            </a:r>
            <a:r>
              <a:rPr sz="1400" spc="-79">
                <a:solidFill>
                  <a:srgbClr val="242424"/>
                </a:solidFill>
                <a:latin typeface="Lucida Sans"/>
                <a:cs typeface="Lucida Sans"/>
              </a:rPr>
              <a:t> </a:t>
            </a:r>
            <a:r>
              <a:rPr sz="1400">
                <a:latin typeface="Lucida Sans"/>
                <a:cs typeface="Lucida Sans"/>
              </a:rPr>
              <a:t>79%</a:t>
            </a:r>
            <a:r>
              <a:rPr sz="1400" spc="-57">
                <a:latin typeface="Lucida Sans"/>
                <a:cs typeface="Lucida Sans"/>
              </a:rPr>
              <a:t> </a:t>
            </a:r>
            <a:r>
              <a:rPr sz="1400" spc="-22">
                <a:solidFill>
                  <a:srgbClr val="242424"/>
                </a:solidFill>
                <a:latin typeface="Lucida Sans"/>
                <a:cs typeface="Lucida Sans"/>
              </a:rPr>
              <a:t>of </a:t>
            </a:r>
            <a:r>
              <a:rPr sz="1400" spc="-26">
                <a:solidFill>
                  <a:srgbClr val="242424"/>
                </a:solidFill>
                <a:latin typeface="Lucida Sans"/>
                <a:cs typeface="Lucida Sans"/>
              </a:rPr>
              <a:t>participants</a:t>
            </a:r>
            <a:r>
              <a:rPr sz="1400" spc="-53">
                <a:solidFill>
                  <a:srgbClr val="242424"/>
                </a:solidFill>
                <a:latin typeface="Lucida Sans"/>
                <a:cs typeface="Lucida Sans"/>
              </a:rPr>
              <a:t> </a:t>
            </a:r>
            <a:r>
              <a:rPr sz="1400" spc="-9">
                <a:solidFill>
                  <a:srgbClr val="242424"/>
                </a:solidFill>
                <a:latin typeface="Lucida Sans"/>
                <a:cs typeface="Lucida Sans"/>
              </a:rPr>
              <a:t>who</a:t>
            </a:r>
            <a:r>
              <a:rPr sz="1400" spc="-49">
                <a:solidFill>
                  <a:srgbClr val="242424"/>
                </a:solidFill>
                <a:latin typeface="Lucida Sans"/>
                <a:cs typeface="Lucida Sans"/>
              </a:rPr>
              <a:t> </a:t>
            </a:r>
            <a:r>
              <a:rPr sz="1400" spc="-22">
                <a:solidFill>
                  <a:srgbClr val="242424"/>
                </a:solidFill>
                <a:latin typeface="Lucida Sans"/>
                <a:cs typeface="Lucida Sans"/>
              </a:rPr>
              <a:t>experienced</a:t>
            </a:r>
            <a:r>
              <a:rPr sz="1400" spc="-49">
                <a:solidFill>
                  <a:srgbClr val="242424"/>
                </a:solidFill>
                <a:latin typeface="Lucida Sans"/>
                <a:cs typeface="Lucida Sans"/>
              </a:rPr>
              <a:t> </a:t>
            </a:r>
            <a:r>
              <a:rPr sz="1400" spc="-26">
                <a:solidFill>
                  <a:srgbClr val="242424"/>
                </a:solidFill>
                <a:latin typeface="Lucida Sans"/>
                <a:cs typeface="Lucida Sans"/>
              </a:rPr>
              <a:t>SIV</a:t>
            </a:r>
            <a:r>
              <a:rPr sz="1400" spc="-49">
                <a:solidFill>
                  <a:srgbClr val="242424"/>
                </a:solidFill>
                <a:latin typeface="Lucida Sans"/>
                <a:cs typeface="Lucida Sans"/>
              </a:rPr>
              <a:t> </a:t>
            </a:r>
            <a:r>
              <a:rPr sz="1400" spc="-9">
                <a:solidFill>
                  <a:srgbClr val="242424"/>
                </a:solidFill>
                <a:latin typeface="Lucida Sans"/>
                <a:cs typeface="Lucida Sans"/>
              </a:rPr>
              <a:t>reported</a:t>
            </a:r>
            <a:r>
              <a:rPr sz="1400" spc="-49">
                <a:solidFill>
                  <a:srgbClr val="242424"/>
                </a:solidFill>
                <a:latin typeface="Lucida Sans"/>
                <a:cs typeface="Lucida Sans"/>
              </a:rPr>
              <a:t> </a:t>
            </a:r>
            <a:r>
              <a:rPr sz="1400" spc="-9">
                <a:solidFill>
                  <a:srgbClr val="242424"/>
                </a:solidFill>
                <a:latin typeface="Lucida Sans"/>
                <a:cs typeface="Lucida Sans"/>
              </a:rPr>
              <a:t>at</a:t>
            </a:r>
            <a:r>
              <a:rPr sz="1400" spc="-49">
                <a:solidFill>
                  <a:srgbClr val="242424"/>
                </a:solidFill>
                <a:latin typeface="Lucida Sans"/>
                <a:cs typeface="Lucida Sans"/>
              </a:rPr>
              <a:t> </a:t>
            </a:r>
            <a:r>
              <a:rPr sz="1400" spc="-22">
                <a:solidFill>
                  <a:srgbClr val="242424"/>
                </a:solidFill>
                <a:latin typeface="Lucida Sans"/>
                <a:cs typeface="Lucida Sans"/>
              </a:rPr>
              <a:t>least</a:t>
            </a:r>
            <a:r>
              <a:rPr sz="1400" spc="-49">
                <a:solidFill>
                  <a:srgbClr val="242424"/>
                </a:solidFill>
                <a:latin typeface="Lucida Sans"/>
                <a:cs typeface="Lucida Sans"/>
              </a:rPr>
              <a:t> </a:t>
            </a:r>
            <a:r>
              <a:rPr sz="1400" spc="-22">
                <a:solidFill>
                  <a:srgbClr val="242424"/>
                </a:solidFill>
                <a:latin typeface="Lucida Sans"/>
                <a:cs typeface="Lucida Sans"/>
              </a:rPr>
              <a:t>one </a:t>
            </a:r>
            <a:r>
              <a:rPr sz="1400" spc="-18">
                <a:solidFill>
                  <a:srgbClr val="242424"/>
                </a:solidFill>
                <a:latin typeface="Lucida Sans"/>
                <a:cs typeface="Lucida Sans"/>
              </a:rPr>
              <a:t>mental</a:t>
            </a:r>
            <a:r>
              <a:rPr sz="1400" spc="-49">
                <a:solidFill>
                  <a:srgbClr val="242424"/>
                </a:solidFill>
                <a:latin typeface="Lucida Sans"/>
                <a:cs typeface="Lucida Sans"/>
              </a:rPr>
              <a:t> </a:t>
            </a:r>
            <a:r>
              <a:rPr sz="1400" spc="-18">
                <a:solidFill>
                  <a:srgbClr val="242424"/>
                </a:solidFill>
                <a:latin typeface="Lucida Sans"/>
                <a:cs typeface="Lucida Sans"/>
              </a:rPr>
              <a:t>health</a:t>
            </a:r>
            <a:r>
              <a:rPr sz="1400" spc="-49">
                <a:solidFill>
                  <a:srgbClr val="242424"/>
                </a:solidFill>
                <a:latin typeface="Lucida Sans"/>
                <a:cs typeface="Lucida Sans"/>
              </a:rPr>
              <a:t> </a:t>
            </a:r>
            <a:r>
              <a:rPr sz="1400" spc="-9">
                <a:solidFill>
                  <a:srgbClr val="242424"/>
                </a:solidFill>
                <a:latin typeface="Lucida Sans"/>
                <a:cs typeface="Lucida Sans"/>
              </a:rPr>
              <a:t>impact.</a:t>
            </a:r>
            <a:endParaRPr sz="1400">
              <a:latin typeface="Lucida Sans"/>
              <a:cs typeface="Lucida Sans"/>
            </a:endParaRPr>
          </a:p>
        </p:txBody>
      </p:sp>
      <p:sp>
        <p:nvSpPr>
          <p:cNvPr id="9" name="object 9"/>
          <p:cNvSpPr txBox="1"/>
          <p:nvPr/>
        </p:nvSpPr>
        <p:spPr>
          <a:xfrm>
            <a:off x="7259357" y="356446"/>
            <a:ext cx="2028825"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45</a:t>
            </a:r>
            <a:r>
              <a:rPr sz="971" spc="-44">
                <a:solidFill>
                  <a:srgbClr val="585858"/>
                </a:solidFill>
                <a:latin typeface="Arial Black"/>
                <a:cs typeface="Arial Black"/>
              </a:rPr>
              <a:t> </a:t>
            </a:r>
            <a:r>
              <a:rPr sz="971" spc="-75">
                <a:solidFill>
                  <a:srgbClr val="585858"/>
                </a:solidFill>
                <a:latin typeface="Arial Black"/>
                <a:cs typeface="Arial Black"/>
              </a:rPr>
              <a:t>Impacts</a:t>
            </a:r>
            <a:r>
              <a:rPr sz="971" spc="-49">
                <a:solidFill>
                  <a:srgbClr val="585858"/>
                </a:solidFill>
                <a:latin typeface="Arial Black"/>
                <a:cs typeface="Arial Black"/>
              </a:rPr>
              <a:t> </a:t>
            </a:r>
            <a:r>
              <a:rPr sz="971" spc="-35">
                <a:solidFill>
                  <a:srgbClr val="585858"/>
                </a:solidFill>
                <a:latin typeface="Arial Black"/>
                <a:cs typeface="Arial Black"/>
              </a:rPr>
              <a:t>on</a:t>
            </a:r>
            <a:r>
              <a:rPr sz="971" spc="-53">
                <a:solidFill>
                  <a:srgbClr val="585858"/>
                </a:solidFill>
                <a:latin typeface="Arial Black"/>
                <a:cs typeface="Arial Black"/>
              </a:rPr>
              <a:t> </a:t>
            </a:r>
            <a:r>
              <a:rPr sz="971" spc="-44">
                <a:solidFill>
                  <a:srgbClr val="585858"/>
                </a:solidFill>
                <a:latin typeface="Arial Black"/>
                <a:cs typeface="Arial Black"/>
              </a:rPr>
              <a:t>mental</a:t>
            </a:r>
            <a:r>
              <a:rPr sz="971" spc="-49">
                <a:solidFill>
                  <a:srgbClr val="585858"/>
                </a:solidFill>
                <a:latin typeface="Arial Black"/>
                <a:cs typeface="Arial Black"/>
              </a:rPr>
              <a:t> </a:t>
            </a:r>
            <a:r>
              <a:rPr sz="971" spc="-9">
                <a:solidFill>
                  <a:srgbClr val="585858"/>
                </a:solidFill>
                <a:latin typeface="Arial Black"/>
                <a:cs typeface="Arial Black"/>
              </a:rPr>
              <a:t>health</a:t>
            </a:r>
            <a:endParaRPr sz="971">
              <a:latin typeface="Arial Black"/>
              <a:cs typeface="Arial Black"/>
            </a:endParaRPr>
          </a:p>
        </p:txBody>
      </p:sp>
      <p:sp>
        <p:nvSpPr>
          <p:cNvPr id="10" name="object 10"/>
          <p:cNvSpPr txBox="1"/>
          <p:nvPr/>
        </p:nvSpPr>
        <p:spPr>
          <a:xfrm>
            <a:off x="9642874" y="817694"/>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69%</a:t>
            </a:r>
            <a:endParaRPr sz="882">
              <a:latin typeface="Arial"/>
              <a:cs typeface="Arial"/>
            </a:endParaRPr>
          </a:p>
        </p:txBody>
      </p:sp>
      <p:sp>
        <p:nvSpPr>
          <p:cNvPr id="11" name="object 11"/>
          <p:cNvSpPr txBox="1"/>
          <p:nvPr/>
        </p:nvSpPr>
        <p:spPr>
          <a:xfrm>
            <a:off x="9255374" y="1263576"/>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54%</a:t>
            </a:r>
            <a:endParaRPr sz="882">
              <a:latin typeface="Arial"/>
              <a:cs typeface="Arial"/>
            </a:endParaRPr>
          </a:p>
        </p:txBody>
      </p:sp>
      <p:sp>
        <p:nvSpPr>
          <p:cNvPr id="12" name="object 12"/>
          <p:cNvSpPr txBox="1"/>
          <p:nvPr/>
        </p:nvSpPr>
        <p:spPr>
          <a:xfrm>
            <a:off x="9120592" y="1717873"/>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48%</a:t>
            </a:r>
            <a:endParaRPr sz="882">
              <a:latin typeface="Arial"/>
              <a:cs typeface="Arial"/>
            </a:endParaRPr>
          </a:p>
        </p:txBody>
      </p:sp>
      <p:sp>
        <p:nvSpPr>
          <p:cNvPr id="13" name="object 13"/>
          <p:cNvSpPr txBox="1"/>
          <p:nvPr/>
        </p:nvSpPr>
        <p:spPr>
          <a:xfrm>
            <a:off x="9070048" y="2163755"/>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46%</a:t>
            </a:r>
            <a:endParaRPr sz="882">
              <a:latin typeface="Arial"/>
              <a:cs typeface="Arial"/>
            </a:endParaRPr>
          </a:p>
        </p:txBody>
      </p:sp>
      <p:sp>
        <p:nvSpPr>
          <p:cNvPr id="14" name="object 14"/>
          <p:cNvSpPr txBox="1"/>
          <p:nvPr/>
        </p:nvSpPr>
        <p:spPr>
          <a:xfrm>
            <a:off x="8421408" y="2618051"/>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15" name="object 15"/>
          <p:cNvSpPr txBox="1"/>
          <p:nvPr/>
        </p:nvSpPr>
        <p:spPr>
          <a:xfrm>
            <a:off x="8362440" y="3063933"/>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19%</a:t>
            </a:r>
            <a:endParaRPr sz="882">
              <a:latin typeface="Arial"/>
              <a:cs typeface="Arial"/>
            </a:endParaRPr>
          </a:p>
        </p:txBody>
      </p:sp>
      <p:sp>
        <p:nvSpPr>
          <p:cNvPr id="16" name="object 16"/>
          <p:cNvSpPr txBox="1"/>
          <p:nvPr/>
        </p:nvSpPr>
        <p:spPr>
          <a:xfrm>
            <a:off x="6675413" y="746129"/>
            <a:ext cx="1053913" cy="1192344"/>
          </a:xfrm>
          <a:prstGeom prst="rect">
            <a:avLst/>
          </a:prstGeom>
        </p:spPr>
        <p:txBody>
          <a:bodyPr vert="horz" wrap="square" lIns="0" tIns="11206" rIns="0" bIns="0" rtlCol="0">
            <a:spAutoFit/>
          </a:bodyPr>
          <a:lstStyle/>
          <a:p>
            <a:pPr marL="11206" marR="4483" indent="178183" algn="r">
              <a:spcBef>
                <a:spcPts val="88"/>
              </a:spcBef>
            </a:pPr>
            <a:r>
              <a:rPr sz="882" spc="-31">
                <a:solidFill>
                  <a:srgbClr val="585858"/>
                </a:solidFill>
                <a:latin typeface="Lucida Sans"/>
                <a:cs typeface="Lucida Sans"/>
              </a:rPr>
              <a:t>Feeling</a:t>
            </a:r>
            <a:r>
              <a:rPr sz="882" spc="-13">
                <a:solidFill>
                  <a:srgbClr val="585858"/>
                </a:solidFill>
                <a:latin typeface="Lucida Sans"/>
                <a:cs typeface="Lucida Sans"/>
              </a:rPr>
              <a:t> </a:t>
            </a:r>
            <a:r>
              <a:rPr sz="882" spc="-22">
                <a:solidFill>
                  <a:srgbClr val="585858"/>
                </a:solidFill>
                <a:latin typeface="Lucida Sans"/>
                <a:cs typeface="Lucida Sans"/>
              </a:rPr>
              <a:t>nervous, </a:t>
            </a:r>
            <a:r>
              <a:rPr sz="882" spc="-35">
                <a:solidFill>
                  <a:srgbClr val="585858"/>
                </a:solidFill>
                <a:latin typeface="Lucida Sans"/>
                <a:cs typeface="Lucida Sans"/>
              </a:rPr>
              <a:t>anxious,</a:t>
            </a:r>
            <a:r>
              <a:rPr sz="882" spc="-44">
                <a:solidFill>
                  <a:srgbClr val="585858"/>
                </a:solidFill>
                <a:latin typeface="Lucida Sans"/>
                <a:cs typeface="Lucida Sans"/>
              </a:rPr>
              <a:t> </a:t>
            </a:r>
            <a:r>
              <a:rPr sz="882">
                <a:solidFill>
                  <a:srgbClr val="585858"/>
                </a:solidFill>
                <a:latin typeface="Lucida Sans"/>
                <a:cs typeface="Lucida Sans"/>
              </a:rPr>
              <a:t>or</a:t>
            </a:r>
            <a:r>
              <a:rPr sz="882" spc="-44">
                <a:solidFill>
                  <a:srgbClr val="585858"/>
                </a:solidFill>
                <a:latin typeface="Lucida Sans"/>
                <a:cs typeface="Lucida Sans"/>
              </a:rPr>
              <a:t> </a:t>
            </a:r>
            <a:r>
              <a:rPr sz="882" spc="-9">
                <a:solidFill>
                  <a:srgbClr val="585858"/>
                </a:solidFill>
                <a:latin typeface="Lucida Sans"/>
                <a:cs typeface="Lucida Sans"/>
              </a:rPr>
              <a:t>on</a:t>
            </a:r>
            <a:r>
              <a:rPr sz="882" spc="-44">
                <a:solidFill>
                  <a:srgbClr val="585858"/>
                </a:solidFill>
                <a:latin typeface="Lucida Sans"/>
                <a:cs typeface="Lucida Sans"/>
              </a:rPr>
              <a:t> </a:t>
            </a:r>
            <a:r>
              <a:rPr sz="882" spc="-18">
                <a:solidFill>
                  <a:srgbClr val="585858"/>
                </a:solidFill>
                <a:latin typeface="Lucida Sans"/>
                <a:cs typeface="Lucida Sans"/>
              </a:rPr>
              <a:t>edge</a:t>
            </a:r>
            <a:endParaRPr sz="882">
              <a:latin typeface="Lucida Sans"/>
              <a:cs typeface="Lucida Sans"/>
            </a:endParaRPr>
          </a:p>
          <a:p>
            <a:pPr marL="322186" marR="4483" indent="-1681" algn="r">
              <a:spcBef>
                <a:spcPts val="865"/>
              </a:spcBef>
            </a:pPr>
            <a:r>
              <a:rPr sz="882" spc="-31">
                <a:solidFill>
                  <a:srgbClr val="585858"/>
                </a:solidFill>
                <a:latin typeface="Lucida Sans"/>
                <a:cs typeface="Lucida Sans"/>
              </a:rPr>
              <a:t>Feeling</a:t>
            </a:r>
            <a:r>
              <a:rPr sz="882" spc="-13">
                <a:solidFill>
                  <a:srgbClr val="585858"/>
                </a:solidFill>
                <a:latin typeface="Lucida Sans"/>
                <a:cs typeface="Lucida Sans"/>
              </a:rPr>
              <a:t> </a:t>
            </a:r>
            <a:r>
              <a:rPr sz="882" spc="-22">
                <a:solidFill>
                  <a:srgbClr val="585858"/>
                </a:solidFill>
                <a:latin typeface="Lucida Sans"/>
                <a:cs typeface="Lucida Sans"/>
              </a:rPr>
              <a:t>down, depressed,</a:t>
            </a:r>
            <a:r>
              <a:rPr sz="882" spc="-13">
                <a:solidFill>
                  <a:srgbClr val="585858"/>
                </a:solidFill>
                <a:latin typeface="Lucida Sans"/>
                <a:cs typeface="Lucida Sans"/>
              </a:rPr>
              <a:t> </a:t>
            </a:r>
            <a:r>
              <a:rPr sz="882" spc="-31">
                <a:solidFill>
                  <a:srgbClr val="585858"/>
                </a:solidFill>
                <a:latin typeface="Lucida Sans"/>
                <a:cs typeface="Lucida Sans"/>
              </a:rPr>
              <a:t>or</a:t>
            </a:r>
            <a:endParaRPr sz="882">
              <a:latin typeface="Lucida Sans"/>
              <a:cs typeface="Lucida Sans"/>
            </a:endParaRPr>
          </a:p>
          <a:p>
            <a:pPr marR="5043" algn="r"/>
            <a:r>
              <a:rPr sz="882" spc="-9">
                <a:solidFill>
                  <a:srgbClr val="585858"/>
                </a:solidFill>
                <a:latin typeface="Lucida Sans"/>
                <a:cs typeface="Lucida Sans"/>
              </a:rPr>
              <a:t>hopeless</a:t>
            </a:r>
            <a:endParaRPr sz="882">
              <a:latin typeface="Lucida Sans"/>
              <a:cs typeface="Lucida Sans"/>
            </a:endParaRPr>
          </a:p>
          <a:p>
            <a:pPr marR="4483" algn="r">
              <a:spcBef>
                <a:spcPts val="931"/>
              </a:spcBef>
            </a:pPr>
            <a:r>
              <a:rPr sz="882" spc="-26">
                <a:solidFill>
                  <a:srgbClr val="585858"/>
                </a:solidFill>
                <a:latin typeface="Lucida Sans"/>
                <a:cs typeface="Lucida Sans"/>
              </a:rPr>
              <a:t>Little</a:t>
            </a:r>
            <a:r>
              <a:rPr sz="882" spc="-13">
                <a:solidFill>
                  <a:srgbClr val="585858"/>
                </a:solidFill>
                <a:latin typeface="Lucida Sans"/>
                <a:cs typeface="Lucida Sans"/>
              </a:rPr>
              <a:t> </a:t>
            </a:r>
            <a:r>
              <a:rPr sz="882" spc="-22">
                <a:solidFill>
                  <a:srgbClr val="585858"/>
                </a:solidFill>
                <a:latin typeface="Lucida Sans"/>
                <a:cs typeface="Lucida Sans"/>
              </a:rPr>
              <a:t>interest</a:t>
            </a:r>
            <a:r>
              <a:rPr sz="882" spc="-13">
                <a:solidFill>
                  <a:srgbClr val="585858"/>
                </a:solidFill>
                <a:latin typeface="Lucida Sans"/>
                <a:cs typeface="Lucida Sans"/>
              </a:rPr>
              <a:t> </a:t>
            </a:r>
            <a:r>
              <a:rPr sz="882" spc="-22">
                <a:solidFill>
                  <a:srgbClr val="585858"/>
                </a:solidFill>
                <a:latin typeface="Lucida Sans"/>
                <a:cs typeface="Lucida Sans"/>
              </a:rPr>
              <a:t>or</a:t>
            </a:r>
            <a:endParaRPr sz="882">
              <a:latin typeface="Lucida Sans"/>
              <a:cs typeface="Lucida Sans"/>
            </a:endParaRPr>
          </a:p>
          <a:p>
            <a:pPr marR="5043" algn="r"/>
            <a:r>
              <a:rPr sz="882" spc="-9">
                <a:solidFill>
                  <a:srgbClr val="585858"/>
                </a:solidFill>
                <a:latin typeface="Lucida Sans"/>
                <a:cs typeface="Lucida Sans"/>
              </a:rPr>
              <a:t>pleasure</a:t>
            </a:r>
            <a:endParaRPr sz="882">
              <a:latin typeface="Lucida Sans"/>
              <a:cs typeface="Lucida Sans"/>
            </a:endParaRPr>
          </a:p>
        </p:txBody>
      </p:sp>
      <p:sp>
        <p:nvSpPr>
          <p:cNvPr id="17" name="object 17"/>
          <p:cNvSpPr txBox="1"/>
          <p:nvPr/>
        </p:nvSpPr>
        <p:spPr>
          <a:xfrm>
            <a:off x="6794807" y="2092190"/>
            <a:ext cx="934010" cy="282800"/>
          </a:xfrm>
          <a:prstGeom prst="rect">
            <a:avLst/>
          </a:prstGeom>
        </p:spPr>
        <p:txBody>
          <a:bodyPr vert="horz" wrap="square" lIns="0" tIns="11206" rIns="0" bIns="0" rtlCol="0">
            <a:spAutoFit/>
          </a:bodyPr>
          <a:lstStyle/>
          <a:p>
            <a:pPr marR="4483" algn="r">
              <a:spcBef>
                <a:spcPts val="88"/>
              </a:spcBef>
            </a:pPr>
            <a:r>
              <a:rPr sz="882" spc="-9">
                <a:solidFill>
                  <a:srgbClr val="585858"/>
                </a:solidFill>
                <a:latin typeface="Lucida Sans"/>
                <a:cs typeface="Lucida Sans"/>
              </a:rPr>
              <a:t>Unable</a:t>
            </a:r>
            <a:r>
              <a:rPr sz="882" spc="-35">
                <a:solidFill>
                  <a:srgbClr val="585858"/>
                </a:solidFill>
                <a:latin typeface="Lucida Sans"/>
                <a:cs typeface="Lucida Sans"/>
              </a:rPr>
              <a:t> </a:t>
            </a:r>
            <a:r>
              <a:rPr sz="882" spc="-18">
                <a:solidFill>
                  <a:srgbClr val="585858"/>
                </a:solidFill>
                <a:latin typeface="Lucida Sans"/>
                <a:cs typeface="Lucida Sans"/>
              </a:rPr>
              <a:t>to</a:t>
            </a:r>
            <a:r>
              <a:rPr sz="882" spc="-35">
                <a:solidFill>
                  <a:srgbClr val="585858"/>
                </a:solidFill>
                <a:latin typeface="Lucida Sans"/>
                <a:cs typeface="Lucida Sans"/>
              </a:rPr>
              <a:t> </a:t>
            </a:r>
            <a:r>
              <a:rPr sz="882" spc="-9">
                <a:solidFill>
                  <a:srgbClr val="585858"/>
                </a:solidFill>
                <a:latin typeface="Lucida Sans"/>
                <a:cs typeface="Lucida Sans"/>
              </a:rPr>
              <a:t>control</a:t>
            </a:r>
            <a:endParaRPr sz="882">
              <a:latin typeface="Lucida Sans"/>
              <a:cs typeface="Lucida Sans"/>
            </a:endParaRPr>
          </a:p>
          <a:p>
            <a:pPr marR="4483" algn="r"/>
            <a:r>
              <a:rPr sz="882" spc="-9">
                <a:solidFill>
                  <a:srgbClr val="585858"/>
                </a:solidFill>
                <a:latin typeface="Lucida Sans"/>
                <a:cs typeface="Lucida Sans"/>
              </a:rPr>
              <a:t>worrying</a:t>
            </a:r>
            <a:endParaRPr sz="882">
              <a:latin typeface="Lucida Sans"/>
              <a:cs typeface="Lucida Sans"/>
            </a:endParaRPr>
          </a:p>
        </p:txBody>
      </p:sp>
      <p:sp>
        <p:nvSpPr>
          <p:cNvPr id="18" name="object 18"/>
          <p:cNvSpPr txBox="1"/>
          <p:nvPr/>
        </p:nvSpPr>
        <p:spPr>
          <a:xfrm>
            <a:off x="6645872" y="2546485"/>
            <a:ext cx="1083049" cy="282800"/>
          </a:xfrm>
          <a:prstGeom prst="rect">
            <a:avLst/>
          </a:prstGeom>
        </p:spPr>
        <p:txBody>
          <a:bodyPr vert="horz" wrap="square" lIns="0" tIns="11206" rIns="0" bIns="0" rtlCol="0">
            <a:spAutoFit/>
          </a:bodyPr>
          <a:lstStyle/>
          <a:p>
            <a:pPr marR="4483" algn="r">
              <a:spcBef>
                <a:spcPts val="88"/>
              </a:spcBef>
            </a:pPr>
            <a:r>
              <a:rPr sz="882">
                <a:solidFill>
                  <a:srgbClr val="585858"/>
                </a:solidFill>
                <a:latin typeface="Lucida Sans"/>
                <a:cs typeface="Lucida Sans"/>
              </a:rPr>
              <a:t>None</a:t>
            </a:r>
            <a:r>
              <a:rPr sz="882" spc="-53">
                <a:solidFill>
                  <a:srgbClr val="585858"/>
                </a:solidFill>
                <a:latin typeface="Lucida Sans"/>
                <a:cs typeface="Lucida Sans"/>
              </a:rPr>
              <a:t> </a:t>
            </a:r>
            <a:r>
              <a:rPr sz="882" spc="-18">
                <a:solidFill>
                  <a:srgbClr val="585858"/>
                </a:solidFill>
                <a:latin typeface="Lucida Sans"/>
                <a:cs typeface="Lucida Sans"/>
              </a:rPr>
              <a:t>of</a:t>
            </a:r>
            <a:r>
              <a:rPr sz="882" spc="-53">
                <a:solidFill>
                  <a:srgbClr val="585858"/>
                </a:solidFill>
                <a:latin typeface="Lucida Sans"/>
                <a:cs typeface="Lucida Sans"/>
              </a:rPr>
              <a:t> </a:t>
            </a:r>
            <a:r>
              <a:rPr sz="882" spc="-18">
                <a:solidFill>
                  <a:srgbClr val="585858"/>
                </a:solidFill>
                <a:latin typeface="Lucida Sans"/>
                <a:cs typeface="Lucida Sans"/>
              </a:rPr>
              <a:t>the</a:t>
            </a:r>
            <a:r>
              <a:rPr sz="882" spc="-49">
                <a:solidFill>
                  <a:srgbClr val="585858"/>
                </a:solidFill>
                <a:latin typeface="Lucida Sans"/>
                <a:cs typeface="Lucida Sans"/>
              </a:rPr>
              <a:t> </a:t>
            </a:r>
            <a:r>
              <a:rPr sz="882" spc="-9">
                <a:solidFill>
                  <a:srgbClr val="585858"/>
                </a:solidFill>
                <a:latin typeface="Lucida Sans"/>
                <a:cs typeface="Lucida Sans"/>
              </a:rPr>
              <a:t>impacts</a:t>
            </a:r>
            <a:endParaRPr sz="882">
              <a:latin typeface="Lucida Sans"/>
              <a:cs typeface="Lucida Sans"/>
            </a:endParaRPr>
          </a:p>
          <a:p>
            <a:pPr marR="5043" algn="r"/>
            <a:r>
              <a:rPr sz="882" spc="-9">
                <a:solidFill>
                  <a:srgbClr val="585858"/>
                </a:solidFill>
                <a:latin typeface="Lucida Sans"/>
                <a:cs typeface="Lucida Sans"/>
              </a:rPr>
              <a:t>listed</a:t>
            </a:r>
            <a:endParaRPr sz="882">
              <a:latin typeface="Lucida Sans"/>
              <a:cs typeface="Lucida Sans"/>
            </a:endParaRPr>
          </a:p>
        </p:txBody>
      </p:sp>
      <p:sp>
        <p:nvSpPr>
          <p:cNvPr id="19" name="object 19"/>
          <p:cNvSpPr txBox="1"/>
          <p:nvPr/>
        </p:nvSpPr>
        <p:spPr>
          <a:xfrm>
            <a:off x="6730224" y="2992368"/>
            <a:ext cx="999004" cy="282800"/>
          </a:xfrm>
          <a:prstGeom prst="rect">
            <a:avLst/>
          </a:prstGeom>
        </p:spPr>
        <p:txBody>
          <a:bodyPr vert="horz" wrap="square" lIns="0" tIns="11206" rIns="0" bIns="0" rtlCol="0">
            <a:spAutoFit/>
          </a:bodyPr>
          <a:lstStyle/>
          <a:p>
            <a:pPr marL="11206" marR="4483" indent="159132">
              <a:spcBef>
                <a:spcPts val="88"/>
              </a:spcBef>
            </a:pPr>
            <a:r>
              <a:rPr sz="882">
                <a:solidFill>
                  <a:srgbClr val="585858"/>
                </a:solidFill>
                <a:latin typeface="Lucida Sans"/>
                <a:cs typeface="Lucida Sans"/>
              </a:rPr>
              <a:t>Used</a:t>
            </a:r>
            <a:r>
              <a:rPr sz="882" spc="-44">
                <a:solidFill>
                  <a:srgbClr val="585858"/>
                </a:solidFill>
                <a:latin typeface="Lucida Sans"/>
                <a:cs typeface="Lucida Sans"/>
              </a:rPr>
              <a:t> </a:t>
            </a:r>
            <a:r>
              <a:rPr sz="882" spc="-22">
                <a:solidFill>
                  <a:srgbClr val="585858"/>
                </a:solidFill>
                <a:latin typeface="Lucida Sans"/>
                <a:cs typeface="Lucida Sans"/>
              </a:rPr>
              <a:t>alcohol</a:t>
            </a:r>
            <a:r>
              <a:rPr sz="882" spc="-44">
                <a:solidFill>
                  <a:srgbClr val="585858"/>
                </a:solidFill>
                <a:latin typeface="Lucida Sans"/>
                <a:cs typeface="Lucida Sans"/>
              </a:rPr>
              <a:t> </a:t>
            </a:r>
            <a:r>
              <a:rPr sz="882" spc="-22">
                <a:solidFill>
                  <a:srgbClr val="585858"/>
                </a:solidFill>
                <a:latin typeface="Lucida Sans"/>
                <a:cs typeface="Lucida Sans"/>
              </a:rPr>
              <a:t>or </a:t>
            </a:r>
            <a:r>
              <a:rPr sz="882" spc="-31">
                <a:solidFill>
                  <a:srgbClr val="585858"/>
                </a:solidFill>
                <a:latin typeface="Lucida Sans"/>
                <a:cs typeface="Lucida Sans"/>
              </a:rPr>
              <a:t>drugs</a:t>
            </a:r>
            <a:r>
              <a:rPr sz="882" spc="-44">
                <a:solidFill>
                  <a:srgbClr val="585858"/>
                </a:solidFill>
                <a:latin typeface="Lucida Sans"/>
                <a:cs typeface="Lucida Sans"/>
              </a:rPr>
              <a:t> </a:t>
            </a:r>
            <a:r>
              <a:rPr sz="882" spc="-18">
                <a:solidFill>
                  <a:srgbClr val="585858"/>
                </a:solidFill>
                <a:latin typeface="Lucida Sans"/>
                <a:cs typeface="Lucida Sans"/>
              </a:rPr>
              <a:t>to</a:t>
            </a:r>
            <a:r>
              <a:rPr sz="882" spc="-40">
                <a:solidFill>
                  <a:srgbClr val="585858"/>
                </a:solidFill>
                <a:latin typeface="Lucida Sans"/>
                <a:cs typeface="Lucida Sans"/>
              </a:rPr>
              <a:t> </a:t>
            </a:r>
            <a:r>
              <a:rPr sz="882" spc="-18">
                <a:solidFill>
                  <a:srgbClr val="585858"/>
                </a:solidFill>
                <a:latin typeface="Lucida Sans"/>
                <a:cs typeface="Lucida Sans"/>
              </a:rPr>
              <a:t>help</a:t>
            </a:r>
            <a:r>
              <a:rPr sz="882" spc="-40">
                <a:solidFill>
                  <a:srgbClr val="585858"/>
                </a:solidFill>
                <a:latin typeface="Lucida Sans"/>
                <a:cs typeface="Lucida Sans"/>
              </a:rPr>
              <a:t> </a:t>
            </a:r>
            <a:r>
              <a:rPr sz="882" spc="-18">
                <a:solidFill>
                  <a:srgbClr val="585858"/>
                </a:solidFill>
                <a:latin typeface="Lucida Sans"/>
                <a:cs typeface="Lucida Sans"/>
              </a:rPr>
              <a:t>cope</a:t>
            </a:r>
            <a:endParaRPr sz="882">
              <a:latin typeface="Lucida Sans"/>
              <a:cs typeface="Lucida Sans"/>
            </a:endParaRPr>
          </a:p>
        </p:txBody>
      </p:sp>
      <p:grpSp>
        <p:nvGrpSpPr>
          <p:cNvPr id="20" name="object 20"/>
          <p:cNvGrpSpPr/>
          <p:nvPr/>
        </p:nvGrpSpPr>
        <p:grpSpPr>
          <a:xfrm>
            <a:off x="0" y="4348649"/>
            <a:ext cx="12191999" cy="2509352"/>
            <a:chOff x="-1879600" y="4928467"/>
            <a:chExt cx="13817598" cy="2843931"/>
          </a:xfrm>
        </p:grpSpPr>
        <p:sp>
          <p:nvSpPr>
            <p:cNvPr id="21" name="object 21"/>
            <p:cNvSpPr/>
            <p:nvPr/>
          </p:nvSpPr>
          <p:spPr>
            <a:xfrm>
              <a:off x="-1879600" y="7483346"/>
              <a:ext cx="13817598" cy="289052"/>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22" name="object 22"/>
            <p:cNvSpPr/>
            <p:nvPr/>
          </p:nvSpPr>
          <p:spPr>
            <a:xfrm>
              <a:off x="6616982" y="4928467"/>
              <a:ext cx="0" cy="1821180"/>
            </a:xfrm>
            <a:custGeom>
              <a:avLst/>
              <a:gdLst/>
              <a:ahLst/>
              <a:cxnLst/>
              <a:rect l="l" t="t" r="r" b="b"/>
              <a:pathLst>
                <a:path h="1821179">
                  <a:moveTo>
                    <a:pt x="0" y="0"/>
                  </a:moveTo>
                  <a:lnTo>
                    <a:pt x="0" y="1820706"/>
                  </a:lnTo>
                </a:path>
              </a:pathLst>
            </a:custGeom>
            <a:ln w="9541">
              <a:solidFill>
                <a:srgbClr val="8A8A8A"/>
              </a:solidFill>
            </a:ln>
          </p:spPr>
          <p:txBody>
            <a:bodyPr wrap="square" lIns="0" tIns="0" rIns="0" bIns="0" rtlCol="0"/>
            <a:lstStyle/>
            <a:p>
              <a:endParaRPr sz="1588"/>
            </a:p>
          </p:txBody>
        </p:sp>
        <p:sp>
          <p:nvSpPr>
            <p:cNvPr id="23" name="object 23"/>
            <p:cNvSpPr/>
            <p:nvPr/>
          </p:nvSpPr>
          <p:spPr>
            <a:xfrm>
              <a:off x="6621742" y="4972532"/>
              <a:ext cx="2738755" cy="588645"/>
            </a:xfrm>
            <a:custGeom>
              <a:avLst/>
              <a:gdLst/>
              <a:ahLst/>
              <a:cxnLst/>
              <a:rect l="l" t="t" r="r" b="b"/>
              <a:pathLst>
                <a:path w="2738754" h="588645">
                  <a:moveTo>
                    <a:pt x="2499880" y="455180"/>
                  </a:moveTo>
                  <a:lnTo>
                    <a:pt x="0" y="455180"/>
                  </a:lnTo>
                  <a:lnTo>
                    <a:pt x="0" y="588632"/>
                  </a:lnTo>
                  <a:lnTo>
                    <a:pt x="2499880" y="588632"/>
                  </a:lnTo>
                  <a:lnTo>
                    <a:pt x="2499880" y="455180"/>
                  </a:lnTo>
                  <a:close/>
                </a:path>
                <a:path w="2738754" h="588645">
                  <a:moveTo>
                    <a:pt x="2681173" y="227596"/>
                  </a:moveTo>
                  <a:lnTo>
                    <a:pt x="0" y="227596"/>
                  </a:lnTo>
                  <a:lnTo>
                    <a:pt x="0" y="361048"/>
                  </a:lnTo>
                  <a:lnTo>
                    <a:pt x="2681173" y="361048"/>
                  </a:lnTo>
                  <a:lnTo>
                    <a:pt x="2681173" y="227596"/>
                  </a:lnTo>
                  <a:close/>
                </a:path>
                <a:path w="2738754" h="588645">
                  <a:moveTo>
                    <a:pt x="2738424" y="0"/>
                  </a:moveTo>
                  <a:lnTo>
                    <a:pt x="0" y="0"/>
                  </a:lnTo>
                  <a:lnTo>
                    <a:pt x="0" y="133464"/>
                  </a:lnTo>
                  <a:lnTo>
                    <a:pt x="2738424" y="133464"/>
                  </a:lnTo>
                  <a:lnTo>
                    <a:pt x="2738424" y="0"/>
                  </a:lnTo>
                  <a:close/>
                </a:path>
              </a:pathLst>
            </a:custGeom>
            <a:solidFill>
              <a:srgbClr val="043D5D"/>
            </a:solidFill>
          </p:spPr>
          <p:txBody>
            <a:bodyPr wrap="square" lIns="0" tIns="0" rIns="0" bIns="0" rtlCol="0"/>
            <a:lstStyle/>
            <a:p>
              <a:endParaRPr sz="1588"/>
            </a:p>
          </p:txBody>
        </p:sp>
        <p:sp>
          <p:nvSpPr>
            <p:cNvPr id="24" name="object 24"/>
            <p:cNvSpPr/>
            <p:nvPr/>
          </p:nvSpPr>
          <p:spPr>
            <a:xfrm>
              <a:off x="6621753" y="5655296"/>
              <a:ext cx="2328545" cy="133985"/>
            </a:xfrm>
            <a:custGeom>
              <a:avLst/>
              <a:gdLst/>
              <a:ahLst/>
              <a:cxnLst/>
              <a:rect l="l" t="t" r="r" b="b"/>
              <a:pathLst>
                <a:path w="2328545" h="133985">
                  <a:moveTo>
                    <a:pt x="0" y="0"/>
                  </a:moveTo>
                  <a:lnTo>
                    <a:pt x="0" y="133454"/>
                  </a:lnTo>
                  <a:lnTo>
                    <a:pt x="2328131" y="133454"/>
                  </a:lnTo>
                  <a:lnTo>
                    <a:pt x="2328131" y="0"/>
                  </a:lnTo>
                  <a:lnTo>
                    <a:pt x="0" y="0"/>
                  </a:lnTo>
                  <a:close/>
                </a:path>
              </a:pathLst>
            </a:custGeom>
            <a:solidFill>
              <a:srgbClr val="AC4E25"/>
            </a:solidFill>
          </p:spPr>
          <p:txBody>
            <a:bodyPr wrap="square" lIns="0" tIns="0" rIns="0" bIns="0" rtlCol="0"/>
            <a:lstStyle/>
            <a:p>
              <a:endParaRPr sz="1588"/>
            </a:p>
          </p:txBody>
        </p:sp>
        <p:sp>
          <p:nvSpPr>
            <p:cNvPr id="25" name="object 25"/>
            <p:cNvSpPr/>
            <p:nvPr/>
          </p:nvSpPr>
          <p:spPr>
            <a:xfrm>
              <a:off x="6621742" y="5882894"/>
              <a:ext cx="2242820" cy="816610"/>
            </a:xfrm>
            <a:custGeom>
              <a:avLst/>
              <a:gdLst/>
              <a:ahLst/>
              <a:cxnLst/>
              <a:rect l="l" t="t" r="r" b="b"/>
              <a:pathLst>
                <a:path w="2242820" h="816609">
                  <a:moveTo>
                    <a:pt x="2060968" y="682764"/>
                  </a:moveTo>
                  <a:lnTo>
                    <a:pt x="0" y="682764"/>
                  </a:lnTo>
                  <a:lnTo>
                    <a:pt x="0" y="816216"/>
                  </a:lnTo>
                  <a:lnTo>
                    <a:pt x="2060968" y="816216"/>
                  </a:lnTo>
                  <a:lnTo>
                    <a:pt x="2060968" y="682764"/>
                  </a:lnTo>
                  <a:close/>
                </a:path>
                <a:path w="2242820" h="816609">
                  <a:moveTo>
                    <a:pt x="2146846" y="455168"/>
                  </a:moveTo>
                  <a:lnTo>
                    <a:pt x="0" y="455168"/>
                  </a:lnTo>
                  <a:lnTo>
                    <a:pt x="0" y="588632"/>
                  </a:lnTo>
                  <a:lnTo>
                    <a:pt x="2146846" y="588632"/>
                  </a:lnTo>
                  <a:lnTo>
                    <a:pt x="2146846" y="455168"/>
                  </a:lnTo>
                  <a:close/>
                </a:path>
                <a:path w="2242820" h="816609">
                  <a:moveTo>
                    <a:pt x="2242261" y="227584"/>
                  </a:moveTo>
                  <a:lnTo>
                    <a:pt x="0" y="227584"/>
                  </a:lnTo>
                  <a:lnTo>
                    <a:pt x="0" y="361035"/>
                  </a:lnTo>
                  <a:lnTo>
                    <a:pt x="2242261" y="361035"/>
                  </a:lnTo>
                  <a:lnTo>
                    <a:pt x="2242261" y="227584"/>
                  </a:lnTo>
                  <a:close/>
                </a:path>
                <a:path w="2242820" h="816609">
                  <a:moveTo>
                    <a:pt x="2242261" y="0"/>
                  </a:moveTo>
                  <a:lnTo>
                    <a:pt x="0" y="0"/>
                  </a:lnTo>
                  <a:lnTo>
                    <a:pt x="0" y="133451"/>
                  </a:lnTo>
                  <a:lnTo>
                    <a:pt x="2242261" y="133451"/>
                  </a:lnTo>
                  <a:lnTo>
                    <a:pt x="2242261" y="0"/>
                  </a:lnTo>
                  <a:close/>
                </a:path>
              </a:pathLst>
            </a:custGeom>
            <a:solidFill>
              <a:srgbClr val="043D5D"/>
            </a:solidFill>
          </p:spPr>
          <p:txBody>
            <a:bodyPr wrap="square" lIns="0" tIns="0" rIns="0" bIns="0" rtlCol="0"/>
            <a:lstStyle/>
            <a:p>
              <a:endParaRPr sz="1588"/>
            </a:p>
          </p:txBody>
        </p:sp>
      </p:grpSp>
      <p:sp>
        <p:nvSpPr>
          <p:cNvPr id="26" name="object 26"/>
          <p:cNvSpPr txBox="1"/>
          <p:nvPr/>
        </p:nvSpPr>
        <p:spPr>
          <a:xfrm>
            <a:off x="7069151" y="3879439"/>
            <a:ext cx="2702299" cy="310115"/>
          </a:xfrm>
          <a:prstGeom prst="rect">
            <a:avLst/>
          </a:prstGeom>
        </p:spPr>
        <p:txBody>
          <a:bodyPr vert="horz" wrap="square" lIns="0" tIns="11206" rIns="0" bIns="0" rtlCol="0">
            <a:spAutoFit/>
          </a:bodyPr>
          <a:lstStyle/>
          <a:p>
            <a:pPr marL="824237" marR="4483" indent="-813590">
              <a:spcBef>
                <a:spcPts val="88"/>
              </a:spcBef>
            </a:pPr>
            <a:r>
              <a:rPr sz="971" spc="-79">
                <a:solidFill>
                  <a:srgbClr val="585858"/>
                </a:solidFill>
                <a:latin typeface="Arial Black"/>
                <a:cs typeface="Arial Black"/>
              </a:rPr>
              <a:t>Fig.</a:t>
            </a:r>
            <a:r>
              <a:rPr sz="971" spc="-49">
                <a:solidFill>
                  <a:srgbClr val="585858"/>
                </a:solidFill>
                <a:latin typeface="Arial Black"/>
                <a:cs typeface="Arial Black"/>
              </a:rPr>
              <a:t> </a:t>
            </a:r>
            <a:r>
              <a:rPr sz="971" spc="-101">
                <a:solidFill>
                  <a:srgbClr val="585858"/>
                </a:solidFill>
                <a:latin typeface="Arial Black"/>
                <a:cs typeface="Arial Black"/>
              </a:rPr>
              <a:t>46</a:t>
            </a:r>
            <a:r>
              <a:rPr sz="971" spc="-44">
                <a:solidFill>
                  <a:srgbClr val="585858"/>
                </a:solidFill>
                <a:latin typeface="Arial Black"/>
                <a:cs typeface="Arial Black"/>
              </a:rPr>
              <a:t> </a:t>
            </a:r>
            <a:r>
              <a:rPr sz="971" spc="-71">
                <a:solidFill>
                  <a:srgbClr val="585858"/>
                </a:solidFill>
                <a:latin typeface="Arial Black"/>
                <a:cs typeface="Arial Black"/>
              </a:rPr>
              <a:t>Prevalence</a:t>
            </a:r>
            <a:r>
              <a:rPr sz="971" spc="-40">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44">
                <a:solidFill>
                  <a:srgbClr val="585858"/>
                </a:solidFill>
                <a:latin typeface="Arial Black"/>
                <a:cs typeface="Arial Black"/>
              </a:rPr>
              <a:t>mental health</a:t>
            </a:r>
            <a:r>
              <a:rPr sz="971" spc="-49">
                <a:solidFill>
                  <a:srgbClr val="585858"/>
                </a:solidFill>
                <a:latin typeface="Arial Black"/>
                <a:cs typeface="Arial Black"/>
              </a:rPr>
              <a:t> </a:t>
            </a:r>
            <a:r>
              <a:rPr sz="971" spc="-40">
                <a:solidFill>
                  <a:srgbClr val="585858"/>
                </a:solidFill>
                <a:latin typeface="Arial Black"/>
                <a:cs typeface="Arial Black"/>
              </a:rPr>
              <a:t>impacts </a:t>
            </a:r>
            <a:r>
              <a:rPr sz="971" spc="-44">
                <a:solidFill>
                  <a:srgbClr val="585858"/>
                </a:solidFill>
                <a:latin typeface="Arial Black"/>
                <a:cs typeface="Arial Black"/>
              </a:rPr>
              <a:t>by</a:t>
            </a:r>
            <a:r>
              <a:rPr sz="971" spc="-71">
                <a:solidFill>
                  <a:srgbClr val="585858"/>
                </a:solidFill>
                <a:latin typeface="Arial Black"/>
                <a:cs typeface="Arial Black"/>
              </a:rPr>
              <a:t> </a:t>
            </a:r>
            <a:r>
              <a:rPr sz="971" spc="-9">
                <a:solidFill>
                  <a:srgbClr val="585858"/>
                </a:solidFill>
                <a:latin typeface="Arial Black"/>
                <a:cs typeface="Arial Black"/>
              </a:rPr>
              <a:t>demographics</a:t>
            </a:r>
            <a:endParaRPr sz="971">
              <a:latin typeface="Arial Black"/>
              <a:cs typeface="Arial Black"/>
            </a:endParaRPr>
          </a:p>
        </p:txBody>
      </p:sp>
      <p:sp>
        <p:nvSpPr>
          <p:cNvPr id="27" name="object 27"/>
          <p:cNvSpPr txBox="1"/>
          <p:nvPr/>
        </p:nvSpPr>
        <p:spPr>
          <a:xfrm>
            <a:off x="9939915" y="436581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93%</a:t>
            </a:r>
            <a:endParaRPr sz="882">
              <a:latin typeface="Arial"/>
              <a:cs typeface="Arial"/>
            </a:endParaRPr>
          </a:p>
        </p:txBody>
      </p:sp>
      <p:sp>
        <p:nvSpPr>
          <p:cNvPr id="28" name="object 28"/>
          <p:cNvSpPr txBox="1"/>
          <p:nvPr/>
        </p:nvSpPr>
        <p:spPr>
          <a:xfrm>
            <a:off x="9889401" y="455927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91%</a:t>
            </a:r>
            <a:endParaRPr sz="882">
              <a:latin typeface="Arial"/>
              <a:cs typeface="Arial"/>
            </a:endParaRPr>
          </a:p>
        </p:txBody>
      </p:sp>
      <p:sp>
        <p:nvSpPr>
          <p:cNvPr id="29" name="object 29"/>
          <p:cNvSpPr txBox="1"/>
          <p:nvPr/>
        </p:nvSpPr>
        <p:spPr>
          <a:xfrm>
            <a:off x="9729441" y="476113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85%</a:t>
            </a:r>
            <a:endParaRPr sz="882">
              <a:latin typeface="Arial"/>
              <a:cs typeface="Arial"/>
            </a:endParaRPr>
          </a:p>
        </p:txBody>
      </p:sp>
      <p:sp>
        <p:nvSpPr>
          <p:cNvPr id="30" name="object 30"/>
          <p:cNvSpPr txBox="1"/>
          <p:nvPr/>
        </p:nvSpPr>
        <p:spPr>
          <a:xfrm>
            <a:off x="9577898" y="4963000"/>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79%</a:t>
            </a:r>
            <a:endParaRPr sz="882">
              <a:latin typeface="Arial"/>
              <a:cs typeface="Arial"/>
            </a:endParaRPr>
          </a:p>
        </p:txBody>
      </p:sp>
      <p:sp>
        <p:nvSpPr>
          <p:cNvPr id="31" name="object 31"/>
          <p:cNvSpPr txBox="1"/>
          <p:nvPr/>
        </p:nvSpPr>
        <p:spPr>
          <a:xfrm>
            <a:off x="9502127" y="516486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76%</a:t>
            </a:r>
            <a:endParaRPr sz="882">
              <a:latin typeface="Arial"/>
              <a:cs typeface="Arial"/>
            </a:endParaRPr>
          </a:p>
        </p:txBody>
      </p:sp>
      <p:sp>
        <p:nvSpPr>
          <p:cNvPr id="32" name="object 32"/>
          <p:cNvSpPr txBox="1"/>
          <p:nvPr/>
        </p:nvSpPr>
        <p:spPr>
          <a:xfrm>
            <a:off x="9502127" y="536672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76%</a:t>
            </a:r>
            <a:endParaRPr sz="882">
              <a:latin typeface="Arial"/>
              <a:cs typeface="Arial"/>
            </a:endParaRPr>
          </a:p>
        </p:txBody>
      </p:sp>
      <p:sp>
        <p:nvSpPr>
          <p:cNvPr id="33" name="object 33"/>
          <p:cNvSpPr txBox="1"/>
          <p:nvPr/>
        </p:nvSpPr>
        <p:spPr>
          <a:xfrm>
            <a:off x="9417937" y="556859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73%</a:t>
            </a:r>
            <a:endParaRPr sz="882">
              <a:latin typeface="Arial"/>
              <a:cs typeface="Arial"/>
            </a:endParaRPr>
          </a:p>
        </p:txBody>
      </p:sp>
      <p:sp>
        <p:nvSpPr>
          <p:cNvPr id="34" name="object 34"/>
          <p:cNvSpPr txBox="1"/>
          <p:nvPr/>
        </p:nvSpPr>
        <p:spPr>
          <a:xfrm>
            <a:off x="9342166" y="5770459"/>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70%</a:t>
            </a:r>
            <a:endParaRPr sz="882">
              <a:latin typeface="Arial"/>
              <a:cs typeface="Arial"/>
            </a:endParaRPr>
          </a:p>
        </p:txBody>
      </p:sp>
      <p:sp>
        <p:nvSpPr>
          <p:cNvPr id="35" name="object 35"/>
          <p:cNvSpPr txBox="1"/>
          <p:nvPr/>
        </p:nvSpPr>
        <p:spPr>
          <a:xfrm>
            <a:off x="6707471" y="4372543"/>
            <a:ext cx="671232" cy="1553020"/>
          </a:xfrm>
          <a:prstGeom prst="rect">
            <a:avLst/>
          </a:prstGeom>
        </p:spPr>
        <p:txBody>
          <a:bodyPr vert="horz" wrap="square" lIns="0" tIns="11206" rIns="0" bIns="0" rtlCol="0">
            <a:spAutoFit/>
          </a:bodyPr>
          <a:lstStyle/>
          <a:p>
            <a:pPr marR="4483" algn="r">
              <a:spcBef>
                <a:spcPts val="88"/>
              </a:spcBef>
            </a:pPr>
            <a:r>
              <a:rPr sz="794" spc="-9">
                <a:solidFill>
                  <a:srgbClr val="585858"/>
                </a:solidFill>
                <a:latin typeface="Lucida Sans"/>
                <a:cs typeface="Lucida Sans"/>
              </a:rPr>
              <a:t>Disability</a:t>
            </a:r>
            <a:endParaRPr sz="794">
              <a:latin typeface="Lucida Sans"/>
              <a:cs typeface="Lucida Sans"/>
            </a:endParaRPr>
          </a:p>
          <a:p>
            <a:pPr marL="467310" marR="5043" indent="-93014" algn="r">
              <a:lnSpc>
                <a:spcPct val="166800"/>
              </a:lnSpc>
            </a:pPr>
            <a:r>
              <a:rPr sz="794" spc="-26">
                <a:solidFill>
                  <a:srgbClr val="585858"/>
                </a:solidFill>
                <a:latin typeface="Lucida Sans"/>
                <a:cs typeface="Lucida Sans"/>
              </a:rPr>
              <a:t>TGQN </a:t>
            </a:r>
            <a:r>
              <a:rPr sz="794" spc="-22">
                <a:solidFill>
                  <a:srgbClr val="585858"/>
                </a:solidFill>
                <a:latin typeface="Lucida Sans"/>
                <a:cs typeface="Lucida Sans"/>
              </a:rPr>
              <a:t>LGB</a:t>
            </a:r>
            <a:endParaRPr sz="794">
              <a:latin typeface="Lucida Sans"/>
              <a:cs typeface="Lucida Sans"/>
            </a:endParaRPr>
          </a:p>
          <a:p>
            <a:pPr marL="292489" marR="5043" indent="32499">
              <a:lnSpc>
                <a:spcPct val="159800"/>
              </a:lnSpc>
              <a:spcBef>
                <a:spcPts val="66"/>
              </a:spcBef>
            </a:pPr>
            <a:r>
              <a:rPr sz="794" spc="-22">
                <a:solidFill>
                  <a:srgbClr val="585858"/>
                </a:solidFill>
                <a:latin typeface="Lucida Sans"/>
                <a:cs typeface="Lucida Sans"/>
              </a:rPr>
              <a:t>Overall </a:t>
            </a:r>
            <a:r>
              <a:rPr sz="794" spc="-9">
                <a:solidFill>
                  <a:srgbClr val="585858"/>
                </a:solidFill>
                <a:latin typeface="Lucida Sans"/>
                <a:cs typeface="Lucida Sans"/>
              </a:rPr>
              <a:t>Woman</a:t>
            </a:r>
            <a:endParaRPr sz="794">
              <a:latin typeface="Lucida Sans"/>
              <a:cs typeface="Lucida Sans"/>
            </a:endParaRPr>
          </a:p>
          <a:p>
            <a:pPr marL="11206" marR="4483" indent="438173" algn="r">
              <a:lnSpc>
                <a:spcPct val="166800"/>
              </a:lnSpc>
            </a:pPr>
            <a:r>
              <a:rPr sz="794" spc="-22">
                <a:solidFill>
                  <a:srgbClr val="585858"/>
                </a:solidFill>
                <a:latin typeface="Lucida Sans"/>
                <a:cs typeface="Lucida Sans"/>
              </a:rPr>
              <a:t>Man </a:t>
            </a:r>
            <a:r>
              <a:rPr sz="794" spc="-9">
                <a:solidFill>
                  <a:srgbClr val="585858"/>
                </a:solidFill>
                <a:latin typeface="Lucida Sans"/>
                <a:cs typeface="Lucida Sans"/>
              </a:rPr>
              <a:t>Non-</a:t>
            </a:r>
            <a:r>
              <a:rPr sz="794" spc="-26">
                <a:solidFill>
                  <a:srgbClr val="585858"/>
                </a:solidFill>
                <a:latin typeface="Lucida Sans"/>
                <a:cs typeface="Lucida Sans"/>
              </a:rPr>
              <a:t>disability</a:t>
            </a:r>
            <a:endParaRPr sz="794">
              <a:latin typeface="Lucida Sans"/>
              <a:cs typeface="Lucida Sans"/>
            </a:endParaRPr>
          </a:p>
          <a:p>
            <a:pPr marR="4483" algn="r">
              <a:spcBef>
                <a:spcPts val="635"/>
              </a:spcBef>
            </a:pPr>
            <a:r>
              <a:rPr sz="794" spc="-9">
                <a:solidFill>
                  <a:srgbClr val="585858"/>
                </a:solidFill>
                <a:latin typeface="Lucida Sans"/>
                <a:cs typeface="Lucida Sans"/>
              </a:rPr>
              <a:t>Straight</a:t>
            </a:r>
            <a:endParaRPr sz="794">
              <a:latin typeface="Lucida Sans"/>
              <a:cs typeface="Lucida Sans"/>
            </a:endParaRPr>
          </a:p>
        </p:txBody>
      </p:sp>
      <p:sp>
        <p:nvSpPr>
          <p:cNvPr id="36" name="object 36"/>
          <p:cNvSpPr txBox="1"/>
          <p:nvPr/>
        </p:nvSpPr>
        <p:spPr>
          <a:xfrm>
            <a:off x="7591200" y="6192594"/>
            <a:ext cx="2523565" cy="228554"/>
          </a:xfrm>
          <a:prstGeom prst="rect">
            <a:avLst/>
          </a:prstGeom>
        </p:spPr>
        <p:txBody>
          <a:bodyPr vert="horz" wrap="square" lIns="0" tIns="11206" rIns="0" bIns="0" rtlCol="0">
            <a:spAutoFit/>
          </a:bodyPr>
          <a:lstStyle/>
          <a:p>
            <a:pPr marL="531747" marR="4483" indent="-521101">
              <a:spcBef>
                <a:spcPts val="88"/>
              </a:spcBef>
            </a:pPr>
            <a:r>
              <a:rPr sz="706" spc="-18">
                <a:solidFill>
                  <a:srgbClr val="6C6C6C"/>
                </a:solidFill>
                <a:latin typeface="Lucida Sans"/>
                <a:cs typeface="Lucida Sans"/>
              </a:rPr>
              <a:t>Overall</a:t>
            </a:r>
            <a:r>
              <a:rPr sz="706" spc="-22">
                <a:solidFill>
                  <a:srgbClr val="6C6C6C"/>
                </a:solidFill>
                <a:latin typeface="Lucida Sans"/>
                <a:cs typeface="Lucida Sans"/>
              </a:rPr>
              <a:t> </a:t>
            </a:r>
            <a:r>
              <a:rPr sz="706" spc="-18">
                <a:solidFill>
                  <a:srgbClr val="6C6C6C"/>
                </a:solidFill>
                <a:latin typeface="Lucida Sans"/>
                <a:cs typeface="Lucida Sans"/>
              </a:rPr>
              <a:t>represents </a:t>
            </a:r>
            <a:r>
              <a:rPr sz="706" spc="-9">
                <a:solidFill>
                  <a:srgbClr val="6C6C6C"/>
                </a:solidFill>
                <a:latin typeface="Lucida Sans"/>
                <a:cs typeface="Lucida Sans"/>
              </a:rPr>
              <a:t>the</a:t>
            </a:r>
            <a:r>
              <a:rPr sz="706" spc="-18">
                <a:solidFill>
                  <a:srgbClr val="6C6C6C"/>
                </a:solidFill>
                <a:latin typeface="Lucida Sans"/>
                <a:cs typeface="Lucida Sans"/>
              </a:rPr>
              <a:t> prevalence</a:t>
            </a:r>
            <a:r>
              <a:rPr sz="706" spc="-22">
                <a:solidFill>
                  <a:srgbClr val="6C6C6C"/>
                </a:solidFill>
                <a:latin typeface="Lucida Sans"/>
                <a:cs typeface="Lucida Sans"/>
              </a:rPr>
              <a:t> </a:t>
            </a:r>
            <a:r>
              <a:rPr sz="706" spc="-18">
                <a:solidFill>
                  <a:srgbClr val="6C6C6C"/>
                </a:solidFill>
                <a:latin typeface="Lucida Sans"/>
                <a:cs typeface="Lucida Sans"/>
              </a:rPr>
              <a:t>of </a:t>
            </a:r>
            <a:r>
              <a:rPr sz="706" spc="-22">
                <a:solidFill>
                  <a:srgbClr val="6C6C6C"/>
                </a:solidFill>
                <a:latin typeface="Lucida Sans"/>
                <a:cs typeface="Lucida Sans"/>
              </a:rPr>
              <a:t>students</a:t>
            </a:r>
            <a:r>
              <a:rPr sz="706" spc="-18">
                <a:solidFill>
                  <a:srgbClr val="6C6C6C"/>
                </a:solidFill>
                <a:latin typeface="Lucida Sans"/>
                <a:cs typeface="Lucida Sans"/>
              </a:rPr>
              <a:t> </a:t>
            </a:r>
            <a:r>
              <a:rPr sz="706">
                <a:solidFill>
                  <a:srgbClr val="6C6C6C"/>
                </a:solidFill>
                <a:latin typeface="Lucida Sans"/>
                <a:cs typeface="Lucida Sans"/>
              </a:rPr>
              <a:t>who</a:t>
            </a:r>
            <a:r>
              <a:rPr sz="706" spc="-22">
                <a:solidFill>
                  <a:srgbClr val="6C6C6C"/>
                </a:solidFill>
                <a:latin typeface="Lucida Sans"/>
                <a:cs typeface="Lucida Sans"/>
              </a:rPr>
              <a:t> </a:t>
            </a:r>
            <a:r>
              <a:rPr sz="706" spc="-9">
                <a:solidFill>
                  <a:srgbClr val="6C6C6C"/>
                </a:solidFill>
                <a:latin typeface="Lucida Sans"/>
                <a:cs typeface="Lucida Sans"/>
              </a:rPr>
              <a:t>reported </a:t>
            </a:r>
            <a:r>
              <a:rPr sz="706" spc="-26">
                <a:solidFill>
                  <a:srgbClr val="6C6C6C"/>
                </a:solidFill>
                <a:latin typeface="Lucida Sans"/>
                <a:cs typeface="Lucida Sans"/>
              </a:rPr>
              <a:t>experiencing</a:t>
            </a:r>
            <a:r>
              <a:rPr sz="706" spc="-22">
                <a:solidFill>
                  <a:srgbClr val="6C6C6C"/>
                </a:solidFill>
                <a:latin typeface="Lucida Sans"/>
                <a:cs typeface="Lucida Sans"/>
              </a:rPr>
              <a:t> </a:t>
            </a:r>
            <a:r>
              <a:rPr sz="706" spc="-9">
                <a:solidFill>
                  <a:srgbClr val="6C6C6C"/>
                </a:solidFill>
                <a:latin typeface="Lucida Sans"/>
                <a:cs typeface="Lucida Sans"/>
              </a:rPr>
              <a:t>at</a:t>
            </a:r>
            <a:r>
              <a:rPr sz="706" spc="-22">
                <a:solidFill>
                  <a:srgbClr val="6C6C6C"/>
                </a:solidFill>
                <a:latin typeface="Lucida Sans"/>
                <a:cs typeface="Lucida Sans"/>
              </a:rPr>
              <a:t> least </a:t>
            </a:r>
            <a:r>
              <a:rPr sz="706" spc="-9">
                <a:solidFill>
                  <a:srgbClr val="6C6C6C"/>
                </a:solidFill>
                <a:latin typeface="Lucida Sans"/>
                <a:cs typeface="Lucida Sans"/>
              </a:rPr>
              <a:t>one</a:t>
            </a:r>
            <a:r>
              <a:rPr sz="706" spc="-18">
                <a:solidFill>
                  <a:srgbClr val="6C6C6C"/>
                </a:solidFill>
                <a:latin typeface="Lucida Sans"/>
                <a:cs typeface="Lucida Sans"/>
              </a:rPr>
              <a:t> mental</a:t>
            </a:r>
            <a:r>
              <a:rPr sz="706" spc="-22">
                <a:solidFill>
                  <a:srgbClr val="6C6C6C"/>
                </a:solidFill>
                <a:latin typeface="Lucida Sans"/>
                <a:cs typeface="Lucida Sans"/>
              </a:rPr>
              <a:t> </a:t>
            </a:r>
            <a:r>
              <a:rPr sz="706" spc="-18">
                <a:solidFill>
                  <a:srgbClr val="6C6C6C"/>
                </a:solidFill>
                <a:latin typeface="Lucida Sans"/>
                <a:cs typeface="Lucida Sans"/>
              </a:rPr>
              <a:t>health</a:t>
            </a:r>
            <a:r>
              <a:rPr sz="706" spc="-22">
                <a:solidFill>
                  <a:srgbClr val="6C6C6C"/>
                </a:solidFill>
                <a:latin typeface="Lucida Sans"/>
                <a:cs typeface="Lucida Sans"/>
              </a:rPr>
              <a:t> </a:t>
            </a:r>
            <a:r>
              <a:rPr sz="706" spc="-9">
                <a:solidFill>
                  <a:srgbClr val="6C6C6C"/>
                </a:solidFill>
                <a:latin typeface="Lucida Sans"/>
                <a:cs typeface="Lucida Sans"/>
              </a:rPr>
              <a:t>impact.</a:t>
            </a:r>
            <a:endParaRPr sz="706">
              <a:latin typeface="Lucida Sans"/>
              <a:cs typeface="Lucida Sans"/>
            </a:endParaRPr>
          </a:p>
        </p:txBody>
      </p:sp>
      <p:sp>
        <p:nvSpPr>
          <p:cNvPr id="37" name="object 37"/>
          <p:cNvSpPr/>
          <p:nvPr/>
        </p:nvSpPr>
        <p:spPr>
          <a:xfrm>
            <a:off x="6899462" y="3712061"/>
            <a:ext cx="3184712" cy="2432237"/>
          </a:xfrm>
          <a:custGeom>
            <a:avLst/>
            <a:gdLst/>
            <a:ahLst/>
            <a:cxnLst/>
            <a:rect l="l" t="t" r="r" b="b"/>
            <a:pathLst>
              <a:path w="3609340" h="2756534">
                <a:moveTo>
                  <a:pt x="0" y="2756407"/>
                </a:moveTo>
                <a:lnTo>
                  <a:pt x="3609085" y="2756407"/>
                </a:lnTo>
              </a:path>
              <a:path w="3609340" h="2756534">
                <a:moveTo>
                  <a:pt x="0" y="0"/>
                </a:moveTo>
                <a:lnTo>
                  <a:pt x="3609085" y="0"/>
                </a:lnTo>
              </a:path>
            </a:pathLst>
          </a:custGeom>
          <a:ln w="12700">
            <a:solidFill>
              <a:srgbClr val="DADADA"/>
            </a:solidFill>
          </a:ln>
        </p:spPr>
        <p:txBody>
          <a:bodyPr wrap="square" lIns="0" tIns="0" rIns="0" bIns="0" rtlCol="0"/>
          <a:lstStyle/>
          <a:p>
            <a:endParaRPr sz="1588"/>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112"/>
            <a:ext cx="12192000" cy="6858335"/>
            <a:chOff x="-1879599" y="127"/>
            <a:chExt cx="13817599" cy="7772780"/>
          </a:xfrm>
        </p:grpSpPr>
        <p:sp>
          <p:nvSpPr>
            <p:cNvPr id="3" name="object 3"/>
            <p:cNvSpPr/>
            <p:nvPr/>
          </p:nvSpPr>
          <p:spPr>
            <a:xfrm>
              <a:off x="5027421" y="127"/>
              <a:ext cx="6910578" cy="7483475"/>
            </a:xfrm>
            <a:custGeom>
              <a:avLst/>
              <a:gdLst/>
              <a:ahLst/>
              <a:cxnLst/>
              <a:rect l="l" t="t" r="r" b="b"/>
              <a:pathLst>
                <a:path w="5033010" h="7483475">
                  <a:moveTo>
                    <a:pt x="0" y="7483220"/>
                  </a:moveTo>
                  <a:lnTo>
                    <a:pt x="5032756" y="7483220"/>
                  </a:lnTo>
                  <a:lnTo>
                    <a:pt x="5032756" y="0"/>
                  </a:lnTo>
                  <a:lnTo>
                    <a:pt x="0" y="0"/>
                  </a:lnTo>
                  <a:lnTo>
                    <a:pt x="0" y="7483220"/>
                  </a:lnTo>
                  <a:close/>
                </a:path>
              </a:pathLst>
            </a:custGeom>
            <a:solidFill>
              <a:srgbClr val="F7F7F7"/>
            </a:solidFill>
          </p:spPr>
          <p:txBody>
            <a:bodyPr wrap="square" lIns="0" tIns="0" rIns="0" bIns="0" rtlCol="0"/>
            <a:lstStyle/>
            <a:p>
              <a:endParaRPr sz="1588" dirty="0"/>
            </a:p>
          </p:txBody>
        </p:sp>
        <p:sp>
          <p:nvSpPr>
            <p:cNvPr id="4" name="object 4"/>
            <p:cNvSpPr/>
            <p:nvPr/>
          </p:nvSpPr>
          <p:spPr>
            <a:xfrm>
              <a:off x="-1879599" y="7483347"/>
              <a:ext cx="13817599" cy="289560"/>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dirty="0"/>
            </a:p>
          </p:txBody>
        </p:sp>
      </p:grpSp>
      <p:sp>
        <p:nvSpPr>
          <p:cNvPr id="5" name="object 5"/>
          <p:cNvSpPr txBox="1"/>
          <p:nvPr/>
        </p:nvSpPr>
        <p:spPr>
          <a:xfrm>
            <a:off x="559928" y="624848"/>
            <a:ext cx="3070412" cy="201367"/>
          </a:xfrm>
          <a:prstGeom prst="rect">
            <a:avLst/>
          </a:prstGeom>
        </p:spPr>
        <p:txBody>
          <a:bodyPr vert="horz" wrap="square" lIns="0" tIns="11206" rIns="0" bIns="0" rtlCol="0">
            <a:spAutoFit/>
          </a:bodyPr>
          <a:lstStyle/>
          <a:p>
            <a:pPr marL="11206">
              <a:spcBef>
                <a:spcPts val="88"/>
              </a:spcBef>
            </a:pPr>
            <a:r>
              <a:rPr sz="1235" spc="-150">
                <a:solidFill>
                  <a:srgbClr val="B6B6B6"/>
                </a:solidFill>
                <a:latin typeface="Arial Black"/>
                <a:cs typeface="Arial Black"/>
              </a:rPr>
              <a:t>BYSTANDER</a:t>
            </a:r>
            <a:r>
              <a:rPr sz="1235" spc="-49">
                <a:solidFill>
                  <a:srgbClr val="B6B6B6"/>
                </a:solidFill>
                <a:latin typeface="Arial Black"/>
                <a:cs typeface="Arial Black"/>
              </a:rPr>
              <a:t> </a:t>
            </a:r>
            <a:r>
              <a:rPr sz="1235" spc="-124">
                <a:solidFill>
                  <a:srgbClr val="B6B6B6"/>
                </a:solidFill>
                <a:latin typeface="Arial Black"/>
                <a:cs typeface="Arial Black"/>
              </a:rPr>
              <a:t>INTERVENTION</a:t>
            </a:r>
            <a:r>
              <a:rPr sz="1235" spc="-49">
                <a:solidFill>
                  <a:srgbClr val="B6B6B6"/>
                </a:solidFill>
                <a:latin typeface="Arial Black"/>
                <a:cs typeface="Arial Black"/>
              </a:rPr>
              <a:t> </a:t>
            </a:r>
            <a:r>
              <a:rPr sz="1235" spc="331">
                <a:solidFill>
                  <a:srgbClr val="B6B6B6"/>
                </a:solidFill>
                <a:latin typeface="Arial Black"/>
                <a:cs typeface="Arial Black"/>
              </a:rPr>
              <a:t>|</a:t>
            </a:r>
            <a:r>
              <a:rPr sz="1235" spc="-57">
                <a:solidFill>
                  <a:srgbClr val="B6B6B6"/>
                </a:solidFill>
                <a:latin typeface="Arial Black"/>
                <a:cs typeface="Arial Black"/>
              </a:rPr>
              <a:t> </a:t>
            </a:r>
            <a:r>
              <a:rPr sz="1147" spc="-9">
                <a:solidFill>
                  <a:srgbClr val="B6B6B6"/>
                </a:solidFill>
                <a:latin typeface="Lucida Sans"/>
                <a:cs typeface="Lucida Sans"/>
              </a:rPr>
              <a:t>Prevalence</a:t>
            </a:r>
            <a:endParaRPr sz="1147">
              <a:latin typeface="Lucida Sans"/>
              <a:cs typeface="Lucida Sans"/>
            </a:endParaRPr>
          </a:p>
        </p:txBody>
      </p:sp>
      <p:sp>
        <p:nvSpPr>
          <p:cNvPr id="6" name="object 6"/>
          <p:cNvSpPr txBox="1"/>
          <p:nvPr/>
        </p:nvSpPr>
        <p:spPr>
          <a:xfrm>
            <a:off x="559927" y="1041286"/>
            <a:ext cx="5103027" cy="3887377"/>
          </a:xfrm>
          <a:prstGeom prst="rect">
            <a:avLst/>
          </a:prstGeom>
        </p:spPr>
        <p:txBody>
          <a:bodyPr vert="horz" wrap="square" lIns="0" tIns="11206" rIns="0" bIns="0" rtlCol="0">
            <a:spAutoFit/>
          </a:bodyPr>
          <a:lstStyle/>
          <a:p>
            <a:pPr marL="11206">
              <a:spcBef>
                <a:spcPts val="88"/>
              </a:spcBef>
            </a:pPr>
            <a:r>
              <a:rPr sz="2400" spc="-115" dirty="0">
                <a:solidFill>
                  <a:srgbClr val="063D5E"/>
                </a:solidFill>
                <a:latin typeface="Arial Black"/>
                <a:cs typeface="Arial Black"/>
              </a:rPr>
              <a:t>Bystander</a:t>
            </a:r>
            <a:r>
              <a:rPr sz="2400" spc="-132" dirty="0">
                <a:solidFill>
                  <a:srgbClr val="063D5E"/>
                </a:solidFill>
                <a:latin typeface="Arial Black"/>
                <a:cs typeface="Arial Black"/>
              </a:rPr>
              <a:t> </a:t>
            </a:r>
            <a:r>
              <a:rPr sz="2400" spc="-18" dirty="0">
                <a:solidFill>
                  <a:srgbClr val="063D5E"/>
                </a:solidFill>
                <a:latin typeface="Arial Black"/>
                <a:cs typeface="Arial Black"/>
              </a:rPr>
              <a:t>Behaviors</a:t>
            </a:r>
            <a:endParaRPr sz="2400" dirty="0">
              <a:latin typeface="Arial Black"/>
              <a:cs typeface="Arial Black"/>
            </a:endParaRPr>
          </a:p>
          <a:p>
            <a:pPr marL="11206" marR="131676">
              <a:lnSpc>
                <a:spcPct val="120800"/>
              </a:lnSpc>
              <a:spcBef>
                <a:spcPts val="1315"/>
              </a:spcBef>
            </a:pPr>
            <a:r>
              <a:rPr sz="1400" spc="-18" dirty="0">
                <a:solidFill>
                  <a:srgbClr val="242424"/>
                </a:solidFill>
                <a:latin typeface="Lucida Sans"/>
                <a:cs typeface="Lucida Sans"/>
              </a:rPr>
              <a:t>Students</a:t>
            </a:r>
            <a:r>
              <a:rPr sz="1400" spc="-44" dirty="0">
                <a:solidFill>
                  <a:srgbClr val="242424"/>
                </a:solidFill>
                <a:latin typeface="Lucida Sans"/>
                <a:cs typeface="Lucida Sans"/>
              </a:rPr>
              <a:t> </a:t>
            </a:r>
            <a:r>
              <a:rPr sz="1400" dirty="0">
                <a:solidFill>
                  <a:srgbClr val="242424"/>
                </a:solidFill>
                <a:latin typeface="Lucida Sans"/>
                <a:cs typeface="Lucida Sans"/>
              </a:rPr>
              <a:t>were</a:t>
            </a:r>
            <a:r>
              <a:rPr sz="1400" spc="-44" dirty="0">
                <a:solidFill>
                  <a:srgbClr val="242424"/>
                </a:solidFill>
                <a:latin typeface="Lucida Sans"/>
                <a:cs typeface="Lucida Sans"/>
              </a:rPr>
              <a:t> </a:t>
            </a:r>
            <a:r>
              <a:rPr sz="1400" spc="-26" dirty="0">
                <a:solidFill>
                  <a:srgbClr val="242424"/>
                </a:solidFill>
                <a:latin typeface="Lucida Sans"/>
                <a:cs typeface="Lucida Sans"/>
              </a:rPr>
              <a:t>asked</a:t>
            </a:r>
            <a:r>
              <a:rPr sz="1400" spc="-44" dirty="0">
                <a:solidFill>
                  <a:srgbClr val="242424"/>
                </a:solidFill>
                <a:latin typeface="Lucida Sans"/>
                <a:cs typeface="Lucida Sans"/>
              </a:rPr>
              <a:t> if </a:t>
            </a:r>
            <a:r>
              <a:rPr sz="1400" spc="-18" dirty="0">
                <a:solidFill>
                  <a:srgbClr val="242424"/>
                </a:solidFill>
                <a:latin typeface="Lucida Sans"/>
                <a:cs typeface="Lucida Sans"/>
              </a:rPr>
              <a:t>they</a:t>
            </a:r>
            <a:r>
              <a:rPr sz="1400" spc="-44" dirty="0">
                <a:solidFill>
                  <a:srgbClr val="242424"/>
                </a:solidFill>
                <a:latin typeface="Lucida Sans"/>
                <a:cs typeface="Lucida Sans"/>
              </a:rPr>
              <a:t> </a:t>
            </a:r>
            <a:r>
              <a:rPr sz="1400" spc="-22" dirty="0">
                <a:solidFill>
                  <a:srgbClr val="242424"/>
                </a:solidFill>
                <a:latin typeface="Lucida Sans"/>
                <a:cs typeface="Lucida Sans"/>
              </a:rPr>
              <a:t>witnessed</a:t>
            </a:r>
            <a:r>
              <a:rPr sz="1400" spc="-44" dirty="0">
                <a:solidFill>
                  <a:srgbClr val="242424"/>
                </a:solidFill>
                <a:latin typeface="Lucida Sans"/>
                <a:cs typeface="Lucida Sans"/>
              </a:rPr>
              <a:t> </a:t>
            </a:r>
            <a:r>
              <a:rPr sz="1400" spc="-9" dirty="0">
                <a:solidFill>
                  <a:srgbClr val="242424"/>
                </a:solidFill>
                <a:latin typeface="Lucida Sans"/>
                <a:cs typeface="Lucida Sans"/>
              </a:rPr>
              <a:t>certain </a:t>
            </a:r>
            <a:r>
              <a:rPr sz="1400" spc="-31" dirty="0">
                <a:solidFill>
                  <a:srgbClr val="242424"/>
                </a:solidFill>
                <a:latin typeface="Lucida Sans"/>
                <a:cs typeface="Lucida Sans"/>
              </a:rPr>
              <a:t>situations</a:t>
            </a:r>
            <a:r>
              <a:rPr sz="1400" spc="-35" dirty="0">
                <a:solidFill>
                  <a:srgbClr val="242424"/>
                </a:solidFill>
                <a:latin typeface="Lucida Sans"/>
                <a:cs typeface="Lucida Sans"/>
              </a:rPr>
              <a:t> </a:t>
            </a:r>
            <a:r>
              <a:rPr sz="1400" spc="-22" dirty="0">
                <a:solidFill>
                  <a:srgbClr val="242424"/>
                </a:solidFill>
                <a:latin typeface="Lucida Sans"/>
                <a:cs typeface="Lucida Sans"/>
              </a:rPr>
              <a:t>of</a:t>
            </a:r>
            <a:r>
              <a:rPr sz="1400" spc="-44" dirty="0">
                <a:solidFill>
                  <a:srgbClr val="242424"/>
                </a:solidFill>
                <a:latin typeface="Lucida Sans"/>
                <a:cs typeface="Lucida Sans"/>
              </a:rPr>
              <a:t> </a:t>
            </a:r>
            <a:r>
              <a:rPr sz="1400" spc="-35" dirty="0">
                <a:latin typeface="Lucida Sans"/>
                <a:cs typeface="Lucida Sans"/>
              </a:rPr>
              <a:t>sexual</a:t>
            </a:r>
            <a:r>
              <a:rPr sz="1400" spc="-31" dirty="0">
                <a:latin typeface="Lucida Sans"/>
                <a:cs typeface="Lucida Sans"/>
              </a:rPr>
              <a:t> </a:t>
            </a:r>
            <a:r>
              <a:rPr sz="1400" spc="-9" dirty="0">
                <a:latin typeface="Lucida Sans"/>
                <a:cs typeface="Lucida Sans"/>
              </a:rPr>
              <a:t>and</a:t>
            </a:r>
            <a:r>
              <a:rPr sz="1400" spc="-35" dirty="0">
                <a:latin typeface="Lucida Sans"/>
                <a:cs typeface="Lucida Sans"/>
              </a:rPr>
              <a:t> </a:t>
            </a:r>
            <a:r>
              <a:rPr sz="1400" spc="-22" dirty="0">
                <a:latin typeface="Lucida Sans"/>
                <a:cs typeface="Lucida Sans"/>
              </a:rPr>
              <a:t>interpersonal</a:t>
            </a:r>
            <a:r>
              <a:rPr sz="1400" spc="-31" dirty="0">
                <a:latin typeface="Lucida Sans"/>
                <a:cs typeface="Lucida Sans"/>
              </a:rPr>
              <a:t> </a:t>
            </a:r>
            <a:r>
              <a:rPr sz="1400" spc="-9" dirty="0">
                <a:latin typeface="Lucida Sans"/>
                <a:cs typeface="Lucida Sans"/>
              </a:rPr>
              <a:t>violence </a:t>
            </a:r>
            <a:r>
              <a:rPr sz="1400" spc="-31" dirty="0">
                <a:solidFill>
                  <a:srgbClr val="242424"/>
                </a:solidFill>
                <a:latin typeface="Lucida Sans"/>
                <a:cs typeface="Lucida Sans"/>
              </a:rPr>
              <a:t>(SIV)</a:t>
            </a:r>
            <a:r>
              <a:rPr sz="1400" spc="-62" dirty="0">
                <a:solidFill>
                  <a:srgbClr val="242424"/>
                </a:solidFill>
                <a:latin typeface="Lucida Sans"/>
                <a:cs typeface="Lucida Sans"/>
              </a:rPr>
              <a:t> </a:t>
            </a:r>
            <a:r>
              <a:rPr sz="1400" spc="-35" dirty="0">
                <a:solidFill>
                  <a:srgbClr val="242424"/>
                </a:solidFill>
                <a:latin typeface="Lucida Sans"/>
                <a:cs typeface="Lucida Sans"/>
              </a:rPr>
              <a:t>in</a:t>
            </a:r>
            <a:r>
              <a:rPr sz="1400" spc="-57" dirty="0">
                <a:solidFill>
                  <a:srgbClr val="242424"/>
                </a:solidFill>
                <a:latin typeface="Lucida Sans"/>
                <a:cs typeface="Lucida Sans"/>
              </a:rPr>
              <a:t> </a:t>
            </a:r>
            <a:r>
              <a:rPr sz="1400" spc="-9" dirty="0">
                <a:solidFill>
                  <a:srgbClr val="242424"/>
                </a:solidFill>
                <a:latin typeface="Lucida Sans"/>
                <a:cs typeface="Lucida Sans"/>
              </a:rPr>
              <a:t>the</a:t>
            </a:r>
            <a:r>
              <a:rPr sz="1400" spc="-62" dirty="0">
                <a:solidFill>
                  <a:srgbClr val="242424"/>
                </a:solidFill>
                <a:latin typeface="Lucida Sans"/>
                <a:cs typeface="Lucida Sans"/>
              </a:rPr>
              <a:t> </a:t>
            </a:r>
            <a:r>
              <a:rPr sz="1400" spc="-22" dirty="0">
                <a:solidFill>
                  <a:srgbClr val="242424"/>
                </a:solidFill>
                <a:latin typeface="Lucida Sans"/>
                <a:cs typeface="Lucida Sans"/>
              </a:rPr>
              <a:t>past</a:t>
            </a:r>
            <a:r>
              <a:rPr sz="1400" spc="-57" dirty="0">
                <a:solidFill>
                  <a:srgbClr val="242424"/>
                </a:solidFill>
                <a:latin typeface="Lucida Sans"/>
                <a:cs typeface="Lucida Sans"/>
              </a:rPr>
              <a:t> </a:t>
            </a:r>
            <a:r>
              <a:rPr sz="1400" dirty="0">
                <a:solidFill>
                  <a:srgbClr val="242424"/>
                </a:solidFill>
                <a:latin typeface="Lucida Sans"/>
                <a:cs typeface="Lucida Sans"/>
              </a:rPr>
              <a:t>year</a:t>
            </a:r>
            <a:r>
              <a:rPr sz="1400" spc="-62" dirty="0">
                <a:solidFill>
                  <a:srgbClr val="242424"/>
                </a:solidFill>
                <a:latin typeface="Lucida Sans"/>
                <a:cs typeface="Lucida Sans"/>
              </a:rPr>
              <a:t> </a:t>
            </a:r>
            <a:r>
              <a:rPr sz="1400" spc="-26" dirty="0">
                <a:solidFill>
                  <a:srgbClr val="242424"/>
                </a:solidFill>
                <a:latin typeface="Lucida Sans"/>
                <a:cs typeface="Lucida Sans"/>
              </a:rPr>
              <a:t>and,</a:t>
            </a:r>
            <a:r>
              <a:rPr sz="1400" spc="-57" dirty="0">
                <a:solidFill>
                  <a:srgbClr val="242424"/>
                </a:solidFill>
                <a:latin typeface="Lucida Sans"/>
                <a:cs typeface="Lucida Sans"/>
              </a:rPr>
              <a:t> </a:t>
            </a:r>
            <a:r>
              <a:rPr sz="1400" spc="-44" dirty="0">
                <a:solidFill>
                  <a:srgbClr val="242424"/>
                </a:solidFill>
                <a:latin typeface="Lucida Sans"/>
                <a:cs typeface="Lucida Sans"/>
              </a:rPr>
              <a:t>if</a:t>
            </a:r>
            <a:r>
              <a:rPr sz="1400" spc="-57" dirty="0">
                <a:solidFill>
                  <a:srgbClr val="242424"/>
                </a:solidFill>
                <a:latin typeface="Lucida Sans"/>
                <a:cs typeface="Lucida Sans"/>
              </a:rPr>
              <a:t> </a:t>
            </a:r>
            <a:r>
              <a:rPr sz="1400" spc="-44" dirty="0">
                <a:solidFill>
                  <a:srgbClr val="242424"/>
                </a:solidFill>
                <a:latin typeface="Lucida Sans"/>
                <a:cs typeface="Lucida Sans"/>
              </a:rPr>
              <a:t>so,</a:t>
            </a:r>
            <a:r>
              <a:rPr sz="1400" spc="-62" dirty="0">
                <a:solidFill>
                  <a:srgbClr val="242424"/>
                </a:solidFill>
                <a:latin typeface="Lucida Sans"/>
                <a:cs typeface="Lucida Sans"/>
              </a:rPr>
              <a:t> </a:t>
            </a:r>
            <a:r>
              <a:rPr sz="1400" spc="-9" dirty="0">
                <a:solidFill>
                  <a:srgbClr val="242424"/>
                </a:solidFill>
                <a:latin typeface="Lucida Sans"/>
                <a:cs typeface="Lucida Sans"/>
              </a:rPr>
              <a:t>how</a:t>
            </a:r>
            <a:r>
              <a:rPr sz="1400" spc="-57" dirty="0">
                <a:solidFill>
                  <a:srgbClr val="242424"/>
                </a:solidFill>
                <a:latin typeface="Lucida Sans"/>
                <a:cs typeface="Lucida Sans"/>
              </a:rPr>
              <a:t> </a:t>
            </a:r>
            <a:r>
              <a:rPr sz="1400" spc="-18" dirty="0">
                <a:solidFill>
                  <a:srgbClr val="242424"/>
                </a:solidFill>
                <a:latin typeface="Lucida Sans"/>
                <a:cs typeface="Lucida Sans"/>
              </a:rPr>
              <a:t>they responded</a:t>
            </a:r>
            <a:r>
              <a:rPr sz="1400" spc="-44" dirty="0">
                <a:solidFill>
                  <a:srgbClr val="242424"/>
                </a:solidFill>
                <a:latin typeface="Lucida Sans"/>
                <a:cs typeface="Lucida Sans"/>
              </a:rPr>
              <a:t> </a:t>
            </a:r>
            <a:r>
              <a:rPr sz="1400" spc="-18" dirty="0">
                <a:solidFill>
                  <a:srgbClr val="242424"/>
                </a:solidFill>
                <a:latin typeface="Lucida Sans"/>
                <a:cs typeface="Lucida Sans"/>
              </a:rPr>
              <a:t>to</a:t>
            </a:r>
            <a:r>
              <a:rPr sz="1400" spc="-44" dirty="0">
                <a:solidFill>
                  <a:srgbClr val="242424"/>
                </a:solidFill>
                <a:latin typeface="Lucida Sans"/>
                <a:cs typeface="Lucida Sans"/>
              </a:rPr>
              <a:t> </a:t>
            </a:r>
            <a:r>
              <a:rPr sz="1400" spc="-18" dirty="0">
                <a:solidFill>
                  <a:srgbClr val="242424"/>
                </a:solidFill>
                <a:latin typeface="Lucida Sans"/>
                <a:cs typeface="Lucida Sans"/>
              </a:rPr>
              <a:t>those</a:t>
            </a:r>
            <a:r>
              <a:rPr sz="1400" spc="-40" dirty="0">
                <a:solidFill>
                  <a:srgbClr val="242424"/>
                </a:solidFill>
                <a:latin typeface="Lucida Sans"/>
                <a:cs typeface="Lucida Sans"/>
              </a:rPr>
              <a:t> </a:t>
            </a:r>
            <a:r>
              <a:rPr sz="1400" spc="-9" dirty="0">
                <a:solidFill>
                  <a:srgbClr val="242424"/>
                </a:solidFill>
                <a:latin typeface="Lucida Sans"/>
                <a:cs typeface="Lucida Sans"/>
              </a:rPr>
              <a:t>situations.</a:t>
            </a:r>
            <a:endParaRPr sz="1400" dirty="0">
              <a:latin typeface="Lucida Sans"/>
              <a:cs typeface="Lucida Sans"/>
            </a:endParaRPr>
          </a:p>
          <a:p>
            <a:pPr marL="261671" marR="4483" indent="-149607">
              <a:lnSpc>
                <a:spcPct val="120800"/>
              </a:lnSpc>
              <a:spcBef>
                <a:spcPts val="529"/>
              </a:spcBef>
              <a:buClr>
                <a:srgbClr val="004C97"/>
              </a:buClr>
              <a:buSzPct val="91666"/>
              <a:buChar char="•"/>
              <a:tabLst>
                <a:tab pos="263352" algn="l"/>
              </a:tabLst>
            </a:pPr>
            <a:r>
              <a:rPr sz="1400" spc="-115" dirty="0">
                <a:solidFill>
                  <a:srgbClr val="2C88B0"/>
                </a:solidFill>
                <a:latin typeface="Arial Black"/>
                <a:cs typeface="Arial Black"/>
              </a:rPr>
              <a:t>21%</a:t>
            </a:r>
            <a:r>
              <a:rPr sz="1400" spc="-57" dirty="0">
                <a:solidFill>
                  <a:srgbClr val="2C88B0"/>
                </a:solidFill>
                <a:latin typeface="Arial Black"/>
                <a:cs typeface="Arial Black"/>
              </a:rPr>
              <a:t> </a:t>
            </a:r>
            <a:r>
              <a:rPr sz="1400" spc="-22" dirty="0">
                <a:solidFill>
                  <a:srgbClr val="242424"/>
                </a:solidFill>
                <a:latin typeface="Lucida Sans"/>
                <a:cs typeface="Lucida Sans"/>
              </a:rPr>
              <a:t>witnessed</a:t>
            </a:r>
            <a:r>
              <a:rPr sz="1400" spc="-35" dirty="0">
                <a:solidFill>
                  <a:srgbClr val="242424"/>
                </a:solidFill>
                <a:latin typeface="Lucida Sans"/>
                <a:cs typeface="Lucida Sans"/>
              </a:rPr>
              <a:t> </a:t>
            </a:r>
            <a:r>
              <a:rPr sz="1400" spc="-18" dirty="0">
                <a:solidFill>
                  <a:srgbClr val="242424"/>
                </a:solidFill>
                <a:latin typeface="Lucida Sans"/>
                <a:cs typeface="Lucida Sans"/>
              </a:rPr>
              <a:t>someone</a:t>
            </a:r>
            <a:r>
              <a:rPr sz="1400" spc="-40" dirty="0">
                <a:solidFill>
                  <a:srgbClr val="242424"/>
                </a:solidFill>
                <a:latin typeface="Lucida Sans"/>
                <a:cs typeface="Lucida Sans"/>
              </a:rPr>
              <a:t> </a:t>
            </a:r>
            <a:r>
              <a:rPr sz="1400" spc="-22" dirty="0">
                <a:solidFill>
                  <a:srgbClr val="242424"/>
                </a:solidFill>
                <a:latin typeface="Lucida Sans"/>
                <a:cs typeface="Lucida Sans"/>
              </a:rPr>
              <a:t>make</a:t>
            </a:r>
            <a:r>
              <a:rPr sz="1400" spc="-40" dirty="0">
                <a:solidFill>
                  <a:srgbClr val="242424"/>
                </a:solidFill>
                <a:latin typeface="Lucida Sans"/>
                <a:cs typeface="Lucida Sans"/>
              </a:rPr>
              <a:t> </a:t>
            </a:r>
            <a:r>
              <a:rPr sz="1400" spc="-9" dirty="0">
                <a:solidFill>
                  <a:srgbClr val="242424"/>
                </a:solidFill>
                <a:latin typeface="Lucida Sans"/>
                <a:cs typeface="Lucida Sans"/>
              </a:rPr>
              <a:t>unwanted </a:t>
            </a:r>
            <a:r>
              <a:rPr sz="1400" spc="-35" dirty="0">
                <a:solidFill>
                  <a:srgbClr val="242424"/>
                </a:solidFill>
                <a:latin typeface="Lucida Sans"/>
                <a:cs typeface="Lucida Sans"/>
              </a:rPr>
              <a:t>sexual</a:t>
            </a:r>
            <a:r>
              <a:rPr sz="1400" spc="-40" dirty="0">
                <a:solidFill>
                  <a:srgbClr val="242424"/>
                </a:solidFill>
                <a:latin typeface="Lucida Sans"/>
                <a:cs typeface="Lucida Sans"/>
              </a:rPr>
              <a:t> </a:t>
            </a:r>
            <a:r>
              <a:rPr sz="1400" spc="-31" dirty="0">
                <a:solidFill>
                  <a:srgbClr val="242424"/>
                </a:solidFill>
                <a:latin typeface="Lucida Sans"/>
                <a:cs typeface="Lucida Sans"/>
              </a:rPr>
              <a:t>comments,</a:t>
            </a:r>
            <a:r>
              <a:rPr sz="1400" spc="-35" dirty="0">
                <a:solidFill>
                  <a:srgbClr val="242424"/>
                </a:solidFill>
                <a:latin typeface="Lucida Sans"/>
                <a:cs typeface="Lucida Sans"/>
              </a:rPr>
              <a:t> </a:t>
            </a:r>
            <a:r>
              <a:rPr sz="1400" spc="-44" dirty="0">
                <a:solidFill>
                  <a:srgbClr val="242424"/>
                </a:solidFill>
                <a:latin typeface="Lucida Sans"/>
                <a:cs typeface="Lucida Sans"/>
              </a:rPr>
              <a:t>jokes,</a:t>
            </a:r>
            <a:r>
              <a:rPr sz="1400" spc="-35" dirty="0">
                <a:solidFill>
                  <a:srgbClr val="242424"/>
                </a:solidFill>
                <a:latin typeface="Lucida Sans"/>
                <a:cs typeface="Lucida Sans"/>
              </a:rPr>
              <a:t> </a:t>
            </a:r>
            <a:r>
              <a:rPr sz="1400" dirty="0">
                <a:solidFill>
                  <a:srgbClr val="242424"/>
                </a:solidFill>
                <a:latin typeface="Lucida Sans"/>
                <a:cs typeface="Lucida Sans"/>
              </a:rPr>
              <a:t>or</a:t>
            </a:r>
            <a:r>
              <a:rPr sz="1400" spc="-40" dirty="0">
                <a:solidFill>
                  <a:srgbClr val="242424"/>
                </a:solidFill>
                <a:latin typeface="Lucida Sans"/>
                <a:cs typeface="Lucida Sans"/>
              </a:rPr>
              <a:t> </a:t>
            </a:r>
            <a:r>
              <a:rPr sz="1400" spc="-35" dirty="0">
                <a:solidFill>
                  <a:srgbClr val="242424"/>
                </a:solidFill>
                <a:latin typeface="Lucida Sans"/>
                <a:cs typeface="Lucida Sans"/>
              </a:rPr>
              <a:t>gestures. </a:t>
            </a:r>
            <a:r>
              <a:rPr sz="1400" spc="-18" dirty="0">
                <a:solidFill>
                  <a:srgbClr val="242424"/>
                </a:solidFill>
                <a:latin typeface="Lucida Sans"/>
                <a:cs typeface="Lucida Sans"/>
              </a:rPr>
              <a:t>Among </a:t>
            </a:r>
            <a:r>
              <a:rPr sz="1400" spc="-31" dirty="0">
                <a:solidFill>
                  <a:srgbClr val="242424"/>
                </a:solidFill>
                <a:latin typeface="Lucida Sans"/>
                <a:cs typeface="Lucida Sans"/>
              </a:rPr>
              <a:t>those,</a:t>
            </a:r>
            <a:r>
              <a:rPr sz="1400" spc="-44" dirty="0">
                <a:solidFill>
                  <a:srgbClr val="242424"/>
                </a:solidFill>
                <a:latin typeface="Lucida Sans"/>
                <a:cs typeface="Lucida Sans"/>
              </a:rPr>
              <a:t> </a:t>
            </a:r>
            <a:r>
              <a:rPr sz="1400" spc="-115" dirty="0">
                <a:solidFill>
                  <a:srgbClr val="2C88B0"/>
                </a:solidFill>
                <a:latin typeface="Arial Black"/>
                <a:cs typeface="Arial Black"/>
              </a:rPr>
              <a:t>52%</a:t>
            </a:r>
            <a:r>
              <a:rPr sz="1400" spc="-53" dirty="0">
                <a:solidFill>
                  <a:srgbClr val="2C88B0"/>
                </a:solidFill>
                <a:latin typeface="Arial Black"/>
                <a:cs typeface="Arial Black"/>
              </a:rPr>
              <a:t> </a:t>
            </a:r>
            <a:r>
              <a:rPr sz="1400" spc="-18" dirty="0">
                <a:solidFill>
                  <a:srgbClr val="242424"/>
                </a:solidFill>
                <a:latin typeface="Lucida Sans"/>
                <a:cs typeface="Lucida Sans"/>
              </a:rPr>
              <a:t>intervened</a:t>
            </a:r>
            <a:r>
              <a:rPr sz="1400" spc="-35" dirty="0">
                <a:solidFill>
                  <a:srgbClr val="242424"/>
                </a:solidFill>
                <a:latin typeface="Lucida Sans"/>
                <a:cs typeface="Lucida Sans"/>
              </a:rPr>
              <a:t> in</a:t>
            </a:r>
            <a:r>
              <a:rPr sz="1400" spc="-40" dirty="0">
                <a:solidFill>
                  <a:srgbClr val="242424"/>
                </a:solidFill>
                <a:latin typeface="Lucida Sans"/>
                <a:cs typeface="Lucida Sans"/>
              </a:rPr>
              <a:t> </a:t>
            </a:r>
            <a:r>
              <a:rPr sz="1400" spc="-18" dirty="0">
                <a:solidFill>
                  <a:srgbClr val="242424"/>
                </a:solidFill>
                <a:latin typeface="Lucida Sans"/>
                <a:cs typeface="Lucida Sans"/>
              </a:rPr>
              <a:t>some</a:t>
            </a:r>
            <a:r>
              <a:rPr sz="1400" spc="-35" dirty="0">
                <a:solidFill>
                  <a:srgbClr val="242424"/>
                </a:solidFill>
                <a:latin typeface="Lucida Sans"/>
                <a:cs typeface="Lucida Sans"/>
              </a:rPr>
              <a:t> </a:t>
            </a:r>
            <a:r>
              <a:rPr sz="1400" spc="-18" dirty="0">
                <a:solidFill>
                  <a:srgbClr val="242424"/>
                </a:solidFill>
                <a:latin typeface="Lucida Sans"/>
                <a:cs typeface="Lucida Sans"/>
              </a:rPr>
              <a:t>way.</a:t>
            </a:r>
            <a:endParaRPr sz="1400" dirty="0">
              <a:latin typeface="Lucida Sans"/>
              <a:cs typeface="Lucida Sans"/>
            </a:endParaRPr>
          </a:p>
          <a:p>
            <a:pPr marL="261671" marR="284084" indent="-149607">
              <a:lnSpc>
                <a:spcPct val="120800"/>
              </a:lnSpc>
              <a:spcBef>
                <a:spcPts val="529"/>
              </a:spcBef>
              <a:buClr>
                <a:srgbClr val="004C97"/>
              </a:buClr>
              <a:buSzPct val="91666"/>
              <a:buChar char="•"/>
              <a:tabLst>
                <a:tab pos="263352" algn="l"/>
              </a:tabLst>
            </a:pPr>
            <a:r>
              <a:rPr sz="1400" spc="-115" dirty="0">
                <a:solidFill>
                  <a:srgbClr val="2C88B0"/>
                </a:solidFill>
                <a:latin typeface="Arial Black"/>
                <a:cs typeface="Arial Black"/>
              </a:rPr>
              <a:t>16%</a:t>
            </a:r>
            <a:r>
              <a:rPr sz="1400" spc="-62" dirty="0">
                <a:solidFill>
                  <a:srgbClr val="2C88B0"/>
                </a:solidFill>
                <a:latin typeface="Arial Black"/>
                <a:cs typeface="Arial Black"/>
              </a:rPr>
              <a:t> </a:t>
            </a:r>
            <a:r>
              <a:rPr sz="1400" spc="-31" dirty="0">
                <a:solidFill>
                  <a:srgbClr val="242424"/>
                </a:solidFill>
                <a:latin typeface="Lucida Sans"/>
                <a:cs typeface="Lucida Sans"/>
              </a:rPr>
              <a:t>thought</a:t>
            </a:r>
            <a:r>
              <a:rPr sz="1400" spc="-44" dirty="0">
                <a:solidFill>
                  <a:srgbClr val="242424"/>
                </a:solidFill>
                <a:latin typeface="Lucida Sans"/>
                <a:cs typeface="Lucida Sans"/>
              </a:rPr>
              <a:t> </a:t>
            </a:r>
            <a:r>
              <a:rPr sz="1400" spc="-18" dirty="0">
                <a:solidFill>
                  <a:srgbClr val="242424"/>
                </a:solidFill>
                <a:latin typeface="Lucida Sans"/>
                <a:cs typeface="Lucida Sans"/>
              </a:rPr>
              <a:t>someone</a:t>
            </a:r>
            <a:r>
              <a:rPr sz="1400" spc="-44" dirty="0">
                <a:solidFill>
                  <a:srgbClr val="242424"/>
                </a:solidFill>
                <a:latin typeface="Lucida Sans"/>
                <a:cs typeface="Lucida Sans"/>
              </a:rPr>
              <a:t> </a:t>
            </a:r>
            <a:r>
              <a:rPr sz="1400" spc="-40" dirty="0">
                <a:solidFill>
                  <a:srgbClr val="242424"/>
                </a:solidFill>
                <a:latin typeface="Lucida Sans"/>
                <a:cs typeface="Lucida Sans"/>
              </a:rPr>
              <a:t>might</a:t>
            </a:r>
            <a:r>
              <a:rPr sz="1400" spc="-44" dirty="0">
                <a:solidFill>
                  <a:srgbClr val="242424"/>
                </a:solidFill>
                <a:latin typeface="Lucida Sans"/>
                <a:cs typeface="Lucida Sans"/>
              </a:rPr>
              <a:t> </a:t>
            </a:r>
            <a:r>
              <a:rPr sz="1400" dirty="0">
                <a:solidFill>
                  <a:srgbClr val="242424"/>
                </a:solidFill>
                <a:latin typeface="Lucida Sans"/>
                <a:cs typeface="Lucida Sans"/>
              </a:rPr>
              <a:t>be</a:t>
            </a:r>
            <a:r>
              <a:rPr sz="1400" spc="-40" dirty="0">
                <a:solidFill>
                  <a:srgbClr val="242424"/>
                </a:solidFill>
                <a:latin typeface="Lucida Sans"/>
                <a:cs typeface="Lucida Sans"/>
              </a:rPr>
              <a:t> </a:t>
            </a:r>
            <a:r>
              <a:rPr sz="1400" spc="-35" dirty="0">
                <a:solidFill>
                  <a:srgbClr val="242424"/>
                </a:solidFill>
                <a:latin typeface="Lucida Sans"/>
                <a:cs typeface="Lucida Sans"/>
              </a:rPr>
              <a:t>in</a:t>
            </a:r>
            <a:r>
              <a:rPr sz="1400" spc="-44" dirty="0">
                <a:solidFill>
                  <a:srgbClr val="242424"/>
                </a:solidFill>
                <a:latin typeface="Lucida Sans"/>
                <a:cs typeface="Lucida Sans"/>
              </a:rPr>
              <a:t> </a:t>
            </a:r>
            <a:r>
              <a:rPr sz="1400" spc="-22" dirty="0">
                <a:solidFill>
                  <a:srgbClr val="242424"/>
                </a:solidFill>
                <a:latin typeface="Lucida Sans"/>
                <a:cs typeface="Lucida Sans"/>
              </a:rPr>
              <a:t>an 	abusive</a:t>
            </a:r>
            <a:r>
              <a:rPr sz="1400" spc="-26" dirty="0">
                <a:solidFill>
                  <a:srgbClr val="242424"/>
                </a:solidFill>
                <a:latin typeface="Lucida Sans"/>
                <a:cs typeface="Lucida Sans"/>
              </a:rPr>
              <a:t> </a:t>
            </a:r>
            <a:r>
              <a:rPr sz="1400" spc="-31" dirty="0">
                <a:solidFill>
                  <a:srgbClr val="242424"/>
                </a:solidFill>
                <a:latin typeface="Lucida Sans"/>
                <a:cs typeface="Lucida Sans"/>
              </a:rPr>
              <a:t>relationship</a:t>
            </a:r>
            <a:r>
              <a:rPr sz="1400" spc="-31" dirty="0">
                <a:solidFill>
                  <a:srgbClr val="2C88B0"/>
                </a:solidFill>
                <a:latin typeface="Lucida Sans"/>
                <a:cs typeface="Lucida Sans"/>
              </a:rPr>
              <a:t>.</a:t>
            </a:r>
            <a:r>
              <a:rPr sz="1400" spc="-26" dirty="0">
                <a:solidFill>
                  <a:srgbClr val="2C88B0"/>
                </a:solidFill>
                <a:latin typeface="Lucida Sans"/>
                <a:cs typeface="Lucida Sans"/>
              </a:rPr>
              <a:t> </a:t>
            </a:r>
            <a:r>
              <a:rPr sz="1400" spc="-40" dirty="0">
                <a:solidFill>
                  <a:srgbClr val="242424"/>
                </a:solidFill>
                <a:latin typeface="Lucida Sans"/>
                <a:cs typeface="Lucida Sans"/>
              </a:rPr>
              <a:t>Among</a:t>
            </a:r>
            <a:r>
              <a:rPr sz="1400" spc="-22" dirty="0">
                <a:solidFill>
                  <a:srgbClr val="242424"/>
                </a:solidFill>
                <a:latin typeface="Lucida Sans"/>
                <a:cs typeface="Lucida Sans"/>
              </a:rPr>
              <a:t> </a:t>
            </a:r>
            <a:r>
              <a:rPr sz="1400" spc="-31" dirty="0">
                <a:solidFill>
                  <a:srgbClr val="242424"/>
                </a:solidFill>
                <a:latin typeface="Lucida Sans"/>
                <a:cs typeface="Lucida Sans"/>
              </a:rPr>
              <a:t>those,</a:t>
            </a:r>
            <a:r>
              <a:rPr sz="1400" spc="-35" dirty="0">
                <a:solidFill>
                  <a:srgbClr val="242424"/>
                </a:solidFill>
                <a:latin typeface="Lucida Sans"/>
                <a:cs typeface="Lucida Sans"/>
              </a:rPr>
              <a:t> </a:t>
            </a:r>
            <a:r>
              <a:rPr sz="1400" spc="-79" dirty="0">
                <a:solidFill>
                  <a:srgbClr val="2C88B0"/>
                </a:solidFill>
                <a:latin typeface="Arial Black"/>
                <a:cs typeface="Arial Black"/>
              </a:rPr>
              <a:t>68% </a:t>
            </a:r>
            <a:r>
              <a:rPr sz="1400" spc="-18" dirty="0">
                <a:solidFill>
                  <a:srgbClr val="242424"/>
                </a:solidFill>
                <a:latin typeface="Lucida Sans"/>
                <a:cs typeface="Lucida Sans"/>
              </a:rPr>
              <a:t>intervened</a:t>
            </a:r>
            <a:r>
              <a:rPr sz="1400" spc="-35" dirty="0">
                <a:solidFill>
                  <a:srgbClr val="242424"/>
                </a:solidFill>
                <a:latin typeface="Lucida Sans"/>
                <a:cs typeface="Lucida Sans"/>
              </a:rPr>
              <a:t> in </a:t>
            </a:r>
            <a:r>
              <a:rPr sz="1400" spc="-18" dirty="0">
                <a:solidFill>
                  <a:srgbClr val="242424"/>
                </a:solidFill>
                <a:latin typeface="Lucida Sans"/>
                <a:cs typeface="Lucida Sans"/>
              </a:rPr>
              <a:t>some</a:t>
            </a:r>
            <a:r>
              <a:rPr sz="1400" spc="-35" dirty="0">
                <a:solidFill>
                  <a:srgbClr val="242424"/>
                </a:solidFill>
                <a:latin typeface="Lucida Sans"/>
                <a:cs typeface="Lucida Sans"/>
              </a:rPr>
              <a:t> </a:t>
            </a:r>
            <a:r>
              <a:rPr sz="1400" spc="-18" dirty="0">
                <a:solidFill>
                  <a:srgbClr val="242424"/>
                </a:solidFill>
                <a:latin typeface="Lucida Sans"/>
                <a:cs typeface="Lucida Sans"/>
              </a:rPr>
              <a:t>way.</a:t>
            </a:r>
            <a:endParaRPr sz="1400" dirty="0">
              <a:latin typeface="Lucida Sans"/>
              <a:cs typeface="Lucida Sans"/>
            </a:endParaRPr>
          </a:p>
          <a:p>
            <a:pPr marL="263352" marR="141762" indent="-151287">
              <a:lnSpc>
                <a:spcPct val="120800"/>
              </a:lnSpc>
              <a:spcBef>
                <a:spcPts val="794"/>
              </a:spcBef>
              <a:buChar char="•"/>
              <a:tabLst>
                <a:tab pos="263352" algn="l"/>
              </a:tabLst>
            </a:pPr>
            <a:r>
              <a:rPr sz="1400" spc="-110" dirty="0">
                <a:solidFill>
                  <a:srgbClr val="2C88B0"/>
                </a:solidFill>
                <a:latin typeface="Arial Black"/>
                <a:cs typeface="Arial Black"/>
              </a:rPr>
              <a:t>3%</a:t>
            </a:r>
            <a:r>
              <a:rPr sz="1400" spc="-62" dirty="0">
                <a:solidFill>
                  <a:srgbClr val="2C88B0"/>
                </a:solidFill>
                <a:latin typeface="Arial Black"/>
                <a:cs typeface="Arial Black"/>
              </a:rPr>
              <a:t> </a:t>
            </a:r>
            <a:r>
              <a:rPr sz="1400" spc="-22" dirty="0">
                <a:solidFill>
                  <a:srgbClr val="242424"/>
                </a:solidFill>
                <a:latin typeface="Lucida Sans"/>
                <a:cs typeface="Lucida Sans"/>
              </a:rPr>
              <a:t>witnessed</a:t>
            </a:r>
            <a:r>
              <a:rPr sz="1400" spc="-40" dirty="0">
                <a:solidFill>
                  <a:srgbClr val="242424"/>
                </a:solidFill>
                <a:latin typeface="Lucida Sans"/>
                <a:cs typeface="Lucida Sans"/>
              </a:rPr>
              <a:t> </a:t>
            </a:r>
            <a:r>
              <a:rPr sz="1400" spc="-18" dirty="0">
                <a:solidFill>
                  <a:srgbClr val="242424"/>
                </a:solidFill>
                <a:latin typeface="Lucida Sans"/>
                <a:cs typeface="Lucida Sans"/>
              </a:rPr>
              <a:t>someone</a:t>
            </a:r>
            <a:r>
              <a:rPr sz="1400" spc="-40" dirty="0">
                <a:solidFill>
                  <a:srgbClr val="242424"/>
                </a:solidFill>
                <a:latin typeface="Lucida Sans"/>
                <a:cs typeface="Lucida Sans"/>
              </a:rPr>
              <a:t> </a:t>
            </a:r>
            <a:r>
              <a:rPr sz="1400" spc="-35" dirty="0">
                <a:solidFill>
                  <a:srgbClr val="242424"/>
                </a:solidFill>
                <a:latin typeface="Lucida Sans"/>
                <a:cs typeface="Lucida Sans"/>
              </a:rPr>
              <a:t>trying</a:t>
            </a:r>
            <a:r>
              <a:rPr sz="1400" spc="-40" dirty="0">
                <a:solidFill>
                  <a:srgbClr val="242424"/>
                </a:solidFill>
                <a:latin typeface="Lucida Sans"/>
                <a:cs typeface="Lucida Sans"/>
              </a:rPr>
              <a:t> </a:t>
            </a:r>
            <a:r>
              <a:rPr sz="1400" spc="-18" dirty="0">
                <a:solidFill>
                  <a:srgbClr val="242424"/>
                </a:solidFill>
                <a:latin typeface="Lucida Sans"/>
                <a:cs typeface="Lucida Sans"/>
              </a:rPr>
              <a:t>to</a:t>
            </a:r>
            <a:r>
              <a:rPr sz="1400" spc="-40" dirty="0">
                <a:solidFill>
                  <a:srgbClr val="242424"/>
                </a:solidFill>
                <a:latin typeface="Lucida Sans"/>
                <a:cs typeface="Lucida Sans"/>
              </a:rPr>
              <a:t> </a:t>
            </a:r>
            <a:r>
              <a:rPr sz="1400" spc="-35" dirty="0">
                <a:solidFill>
                  <a:srgbClr val="242424"/>
                </a:solidFill>
                <a:latin typeface="Lucida Sans"/>
                <a:cs typeface="Lucida Sans"/>
              </a:rPr>
              <a:t>hook</a:t>
            </a:r>
            <a:r>
              <a:rPr sz="1400" spc="-44" dirty="0">
                <a:solidFill>
                  <a:srgbClr val="242424"/>
                </a:solidFill>
                <a:latin typeface="Lucida Sans"/>
                <a:cs typeface="Lucida Sans"/>
              </a:rPr>
              <a:t> </a:t>
            </a:r>
            <a:r>
              <a:rPr sz="1400" spc="-22" dirty="0">
                <a:solidFill>
                  <a:srgbClr val="242424"/>
                </a:solidFill>
                <a:latin typeface="Lucida Sans"/>
                <a:cs typeface="Lucida Sans"/>
              </a:rPr>
              <a:t>up with</a:t>
            </a:r>
            <a:r>
              <a:rPr sz="1400" spc="-49" dirty="0">
                <a:solidFill>
                  <a:srgbClr val="242424"/>
                </a:solidFill>
                <a:latin typeface="Lucida Sans"/>
                <a:cs typeface="Lucida Sans"/>
              </a:rPr>
              <a:t> </a:t>
            </a:r>
            <a:r>
              <a:rPr sz="1400" spc="-18" dirty="0">
                <a:solidFill>
                  <a:srgbClr val="242424"/>
                </a:solidFill>
                <a:latin typeface="Lucida Sans"/>
                <a:cs typeface="Lucida Sans"/>
              </a:rPr>
              <a:t>someone</a:t>
            </a:r>
            <a:r>
              <a:rPr sz="1400" spc="-49" dirty="0">
                <a:solidFill>
                  <a:srgbClr val="242424"/>
                </a:solidFill>
                <a:latin typeface="Lucida Sans"/>
                <a:cs typeface="Lucida Sans"/>
              </a:rPr>
              <a:t> </a:t>
            </a:r>
            <a:r>
              <a:rPr sz="1400" spc="-22" dirty="0">
                <a:solidFill>
                  <a:srgbClr val="242424"/>
                </a:solidFill>
                <a:latin typeface="Lucida Sans"/>
                <a:cs typeface="Lucida Sans"/>
              </a:rPr>
              <a:t>else</a:t>
            </a:r>
            <a:r>
              <a:rPr sz="1400" spc="-49" dirty="0">
                <a:solidFill>
                  <a:srgbClr val="242424"/>
                </a:solidFill>
                <a:latin typeface="Lucida Sans"/>
                <a:cs typeface="Lucida Sans"/>
              </a:rPr>
              <a:t> </a:t>
            </a:r>
            <a:r>
              <a:rPr sz="1400" spc="-9" dirty="0">
                <a:solidFill>
                  <a:srgbClr val="242424"/>
                </a:solidFill>
                <a:latin typeface="Lucida Sans"/>
                <a:cs typeface="Lucida Sans"/>
              </a:rPr>
              <a:t>who</a:t>
            </a:r>
            <a:r>
              <a:rPr sz="1400" spc="-49" dirty="0">
                <a:solidFill>
                  <a:srgbClr val="242424"/>
                </a:solidFill>
                <a:latin typeface="Lucida Sans"/>
                <a:cs typeface="Lucida Sans"/>
              </a:rPr>
              <a:t> </a:t>
            </a:r>
            <a:r>
              <a:rPr sz="1400" spc="-18" dirty="0">
                <a:solidFill>
                  <a:srgbClr val="242424"/>
                </a:solidFill>
                <a:latin typeface="Lucida Sans"/>
                <a:cs typeface="Lucida Sans"/>
              </a:rPr>
              <a:t>was</a:t>
            </a:r>
            <a:r>
              <a:rPr sz="1400" spc="-49" dirty="0">
                <a:solidFill>
                  <a:srgbClr val="242424"/>
                </a:solidFill>
                <a:latin typeface="Lucida Sans"/>
                <a:cs typeface="Lucida Sans"/>
              </a:rPr>
              <a:t> </a:t>
            </a:r>
            <a:r>
              <a:rPr sz="1400" spc="-22" dirty="0">
                <a:solidFill>
                  <a:srgbClr val="242424"/>
                </a:solidFill>
                <a:latin typeface="Lucida Sans"/>
                <a:cs typeface="Lucida Sans"/>
              </a:rPr>
              <a:t>passed</a:t>
            </a:r>
            <a:r>
              <a:rPr sz="1400" spc="-44" dirty="0">
                <a:solidFill>
                  <a:srgbClr val="242424"/>
                </a:solidFill>
                <a:latin typeface="Lucida Sans"/>
                <a:cs typeface="Lucida Sans"/>
              </a:rPr>
              <a:t> </a:t>
            </a:r>
            <a:r>
              <a:rPr sz="1400" spc="-18" dirty="0">
                <a:solidFill>
                  <a:srgbClr val="242424"/>
                </a:solidFill>
                <a:latin typeface="Lucida Sans"/>
                <a:cs typeface="Lucida Sans"/>
              </a:rPr>
              <a:t>out</a:t>
            </a:r>
            <a:r>
              <a:rPr sz="1400" spc="-49" dirty="0">
                <a:solidFill>
                  <a:srgbClr val="242424"/>
                </a:solidFill>
                <a:latin typeface="Lucida Sans"/>
                <a:cs typeface="Lucida Sans"/>
              </a:rPr>
              <a:t> </a:t>
            </a:r>
            <a:r>
              <a:rPr sz="1400" spc="-22" dirty="0">
                <a:solidFill>
                  <a:srgbClr val="242424"/>
                </a:solidFill>
                <a:latin typeface="Lucida Sans"/>
                <a:cs typeface="Lucida Sans"/>
              </a:rPr>
              <a:t>or </a:t>
            </a:r>
            <a:r>
              <a:rPr sz="1400" spc="-18" dirty="0">
                <a:solidFill>
                  <a:srgbClr val="242424"/>
                </a:solidFill>
                <a:latin typeface="Lucida Sans"/>
                <a:cs typeface="Lucida Sans"/>
              </a:rPr>
              <a:t>unable</a:t>
            </a:r>
            <a:r>
              <a:rPr sz="1400" spc="-44" dirty="0">
                <a:solidFill>
                  <a:srgbClr val="242424"/>
                </a:solidFill>
                <a:latin typeface="Lucida Sans"/>
                <a:cs typeface="Lucida Sans"/>
              </a:rPr>
              <a:t> </a:t>
            </a:r>
            <a:r>
              <a:rPr sz="1400" spc="-18" dirty="0">
                <a:solidFill>
                  <a:srgbClr val="242424"/>
                </a:solidFill>
                <a:latin typeface="Lucida Sans"/>
                <a:cs typeface="Lucida Sans"/>
              </a:rPr>
              <a:t>to</a:t>
            </a:r>
            <a:r>
              <a:rPr sz="1400" spc="-40" dirty="0">
                <a:solidFill>
                  <a:srgbClr val="242424"/>
                </a:solidFill>
                <a:latin typeface="Lucida Sans"/>
                <a:cs typeface="Lucida Sans"/>
              </a:rPr>
              <a:t> </a:t>
            </a:r>
            <a:r>
              <a:rPr sz="1400" spc="-31" dirty="0">
                <a:solidFill>
                  <a:srgbClr val="242424"/>
                </a:solidFill>
                <a:latin typeface="Lucida Sans"/>
                <a:cs typeface="Lucida Sans"/>
              </a:rPr>
              <a:t>consent</a:t>
            </a:r>
            <a:r>
              <a:rPr sz="1400" spc="-31" dirty="0">
                <a:solidFill>
                  <a:srgbClr val="2C88B0"/>
                </a:solidFill>
                <a:latin typeface="Lucida Sans"/>
                <a:cs typeface="Lucida Sans"/>
              </a:rPr>
              <a:t>.</a:t>
            </a:r>
            <a:r>
              <a:rPr sz="1400" spc="-40" dirty="0">
                <a:solidFill>
                  <a:srgbClr val="2C88B0"/>
                </a:solidFill>
                <a:latin typeface="Lucida Sans"/>
                <a:cs typeface="Lucida Sans"/>
              </a:rPr>
              <a:t> </a:t>
            </a:r>
            <a:r>
              <a:rPr sz="1400" spc="-40" dirty="0">
                <a:solidFill>
                  <a:srgbClr val="242424"/>
                </a:solidFill>
                <a:latin typeface="Lucida Sans"/>
                <a:cs typeface="Lucida Sans"/>
              </a:rPr>
              <a:t>Among </a:t>
            </a:r>
            <a:r>
              <a:rPr sz="1400" spc="-31" dirty="0">
                <a:solidFill>
                  <a:srgbClr val="242424"/>
                </a:solidFill>
                <a:latin typeface="Lucida Sans"/>
                <a:cs typeface="Lucida Sans"/>
              </a:rPr>
              <a:t>those,</a:t>
            </a:r>
            <a:r>
              <a:rPr sz="1400" spc="-49" dirty="0">
                <a:solidFill>
                  <a:srgbClr val="242424"/>
                </a:solidFill>
                <a:latin typeface="Lucida Sans"/>
                <a:cs typeface="Lucida Sans"/>
              </a:rPr>
              <a:t> </a:t>
            </a:r>
            <a:r>
              <a:rPr sz="1400" spc="-22" dirty="0">
                <a:solidFill>
                  <a:srgbClr val="2C88B0"/>
                </a:solidFill>
                <a:latin typeface="Arial Black"/>
                <a:cs typeface="Arial Black"/>
              </a:rPr>
              <a:t>64% </a:t>
            </a:r>
            <a:r>
              <a:rPr sz="1400" spc="-18" dirty="0">
                <a:solidFill>
                  <a:srgbClr val="242424"/>
                </a:solidFill>
                <a:latin typeface="Lucida Sans"/>
                <a:cs typeface="Lucida Sans"/>
              </a:rPr>
              <a:t>intervened</a:t>
            </a:r>
            <a:r>
              <a:rPr sz="1400" spc="-35" dirty="0">
                <a:solidFill>
                  <a:srgbClr val="242424"/>
                </a:solidFill>
                <a:latin typeface="Lucida Sans"/>
                <a:cs typeface="Lucida Sans"/>
              </a:rPr>
              <a:t> in </a:t>
            </a:r>
            <a:r>
              <a:rPr sz="1400" spc="-18" dirty="0">
                <a:solidFill>
                  <a:srgbClr val="242424"/>
                </a:solidFill>
                <a:latin typeface="Lucida Sans"/>
                <a:cs typeface="Lucida Sans"/>
              </a:rPr>
              <a:t>some</a:t>
            </a:r>
            <a:r>
              <a:rPr sz="1400" spc="-35" dirty="0">
                <a:solidFill>
                  <a:srgbClr val="242424"/>
                </a:solidFill>
                <a:latin typeface="Lucida Sans"/>
                <a:cs typeface="Lucida Sans"/>
              </a:rPr>
              <a:t> </a:t>
            </a:r>
            <a:r>
              <a:rPr sz="1400" spc="-18" dirty="0">
                <a:solidFill>
                  <a:srgbClr val="242424"/>
                </a:solidFill>
                <a:latin typeface="Lucida Sans"/>
                <a:cs typeface="Lucida Sans"/>
              </a:rPr>
              <a:t>way.</a:t>
            </a:r>
            <a:endParaRPr sz="1400" dirty="0">
              <a:latin typeface="Lucida Sans"/>
              <a:cs typeface="Lucida Sans"/>
            </a:endParaRPr>
          </a:p>
        </p:txBody>
      </p:sp>
      <p:grpSp>
        <p:nvGrpSpPr>
          <p:cNvPr id="7" name="object 7"/>
          <p:cNvGrpSpPr/>
          <p:nvPr/>
        </p:nvGrpSpPr>
        <p:grpSpPr>
          <a:xfrm>
            <a:off x="7868246" y="1308759"/>
            <a:ext cx="1769409" cy="4333315"/>
            <a:chOff x="7037745" y="1483260"/>
            <a:chExt cx="2005330" cy="4911090"/>
          </a:xfrm>
        </p:grpSpPr>
        <p:sp>
          <p:nvSpPr>
            <p:cNvPr id="8" name="object 8"/>
            <p:cNvSpPr/>
            <p:nvPr/>
          </p:nvSpPr>
          <p:spPr>
            <a:xfrm>
              <a:off x="7042519" y="1483260"/>
              <a:ext cx="0" cy="4911090"/>
            </a:xfrm>
            <a:custGeom>
              <a:avLst/>
              <a:gdLst/>
              <a:ahLst/>
              <a:cxnLst/>
              <a:rect l="l" t="t" r="r" b="b"/>
              <a:pathLst>
                <a:path h="4911090">
                  <a:moveTo>
                    <a:pt x="0" y="0"/>
                  </a:moveTo>
                  <a:lnTo>
                    <a:pt x="0" y="4910750"/>
                  </a:lnTo>
                </a:path>
              </a:pathLst>
            </a:custGeom>
            <a:ln w="9547">
              <a:solidFill>
                <a:srgbClr val="8A8A8A"/>
              </a:solidFill>
            </a:ln>
          </p:spPr>
          <p:txBody>
            <a:bodyPr wrap="square" lIns="0" tIns="0" rIns="0" bIns="0" rtlCol="0"/>
            <a:lstStyle/>
            <a:p>
              <a:endParaRPr sz="1588"/>
            </a:p>
          </p:txBody>
        </p:sp>
        <p:sp>
          <p:nvSpPr>
            <p:cNvPr id="9" name="object 9"/>
            <p:cNvSpPr/>
            <p:nvPr/>
          </p:nvSpPr>
          <p:spPr>
            <a:xfrm>
              <a:off x="7047281" y="1829002"/>
              <a:ext cx="611505" cy="3722370"/>
            </a:xfrm>
            <a:custGeom>
              <a:avLst/>
              <a:gdLst/>
              <a:ahLst/>
              <a:cxnLst/>
              <a:rect l="l" t="t" r="r" b="b"/>
              <a:pathLst>
                <a:path w="611504" h="3722370">
                  <a:moveTo>
                    <a:pt x="76377" y="3273831"/>
                  </a:moveTo>
                  <a:lnTo>
                    <a:pt x="0" y="3273831"/>
                  </a:lnTo>
                  <a:lnTo>
                    <a:pt x="0" y="3722001"/>
                  </a:lnTo>
                  <a:lnTo>
                    <a:pt x="76377" y="3722001"/>
                  </a:lnTo>
                  <a:lnTo>
                    <a:pt x="76377" y="3273831"/>
                  </a:lnTo>
                  <a:close/>
                </a:path>
                <a:path w="611504" h="3722370">
                  <a:moveTo>
                    <a:pt x="458266" y="1636915"/>
                  </a:moveTo>
                  <a:lnTo>
                    <a:pt x="0" y="1636915"/>
                  </a:lnTo>
                  <a:lnTo>
                    <a:pt x="0" y="2085086"/>
                  </a:lnTo>
                  <a:lnTo>
                    <a:pt x="458266" y="2085086"/>
                  </a:lnTo>
                  <a:lnTo>
                    <a:pt x="458266" y="1636915"/>
                  </a:lnTo>
                  <a:close/>
                </a:path>
                <a:path w="611504" h="3722370">
                  <a:moveTo>
                    <a:pt x="611022" y="0"/>
                  </a:moveTo>
                  <a:lnTo>
                    <a:pt x="0" y="0"/>
                  </a:lnTo>
                  <a:lnTo>
                    <a:pt x="0" y="448170"/>
                  </a:lnTo>
                  <a:lnTo>
                    <a:pt x="611022" y="448170"/>
                  </a:lnTo>
                  <a:lnTo>
                    <a:pt x="611022" y="0"/>
                  </a:lnTo>
                  <a:close/>
                </a:path>
              </a:pathLst>
            </a:custGeom>
            <a:solidFill>
              <a:srgbClr val="AC4E25"/>
            </a:solidFill>
          </p:spPr>
          <p:txBody>
            <a:bodyPr wrap="square" lIns="0" tIns="0" rIns="0" bIns="0" rtlCol="0"/>
            <a:lstStyle/>
            <a:p>
              <a:endParaRPr sz="1588"/>
            </a:p>
          </p:txBody>
        </p:sp>
        <p:sp>
          <p:nvSpPr>
            <p:cNvPr id="10" name="object 10"/>
            <p:cNvSpPr/>
            <p:nvPr/>
          </p:nvSpPr>
          <p:spPr>
            <a:xfrm>
              <a:off x="7047281" y="2320086"/>
              <a:ext cx="1995805" cy="3722370"/>
            </a:xfrm>
            <a:custGeom>
              <a:avLst/>
              <a:gdLst/>
              <a:ahLst/>
              <a:cxnLst/>
              <a:rect l="l" t="t" r="r" b="b"/>
              <a:pathLst>
                <a:path w="1995804" h="3722370">
                  <a:moveTo>
                    <a:pt x="1527543" y="0"/>
                  </a:moveTo>
                  <a:lnTo>
                    <a:pt x="0" y="0"/>
                  </a:lnTo>
                  <a:lnTo>
                    <a:pt x="0" y="448157"/>
                  </a:lnTo>
                  <a:lnTo>
                    <a:pt x="1527543" y="448157"/>
                  </a:lnTo>
                  <a:lnTo>
                    <a:pt x="1527543" y="0"/>
                  </a:lnTo>
                  <a:close/>
                </a:path>
                <a:path w="1995804" h="3722370">
                  <a:moveTo>
                    <a:pt x="1880781" y="3273831"/>
                  </a:moveTo>
                  <a:lnTo>
                    <a:pt x="0" y="3273831"/>
                  </a:lnTo>
                  <a:lnTo>
                    <a:pt x="0" y="3721989"/>
                  </a:lnTo>
                  <a:lnTo>
                    <a:pt x="1880781" y="3721989"/>
                  </a:lnTo>
                  <a:lnTo>
                    <a:pt x="1880781" y="3273831"/>
                  </a:lnTo>
                  <a:close/>
                </a:path>
                <a:path w="1995804" h="3722370">
                  <a:moveTo>
                    <a:pt x="1995347" y="1636915"/>
                  </a:moveTo>
                  <a:lnTo>
                    <a:pt x="0" y="1636915"/>
                  </a:lnTo>
                  <a:lnTo>
                    <a:pt x="0" y="2085073"/>
                  </a:lnTo>
                  <a:lnTo>
                    <a:pt x="1995347" y="2085073"/>
                  </a:lnTo>
                  <a:lnTo>
                    <a:pt x="1995347" y="1636915"/>
                  </a:lnTo>
                  <a:close/>
                </a:path>
              </a:pathLst>
            </a:custGeom>
            <a:solidFill>
              <a:srgbClr val="043D5D"/>
            </a:solidFill>
          </p:spPr>
          <p:txBody>
            <a:bodyPr wrap="square" lIns="0" tIns="0" rIns="0" bIns="0" rtlCol="0"/>
            <a:lstStyle/>
            <a:p>
              <a:endParaRPr sz="1588"/>
            </a:p>
          </p:txBody>
        </p:sp>
      </p:grpSp>
      <p:sp>
        <p:nvSpPr>
          <p:cNvPr id="11" name="object 11"/>
          <p:cNvSpPr txBox="1"/>
          <p:nvPr/>
        </p:nvSpPr>
        <p:spPr>
          <a:xfrm>
            <a:off x="6876834" y="839409"/>
            <a:ext cx="2870386" cy="310115"/>
          </a:xfrm>
          <a:prstGeom prst="rect">
            <a:avLst/>
          </a:prstGeom>
        </p:spPr>
        <p:txBody>
          <a:bodyPr vert="horz" wrap="square" lIns="0" tIns="11206" rIns="0" bIns="0" rtlCol="0">
            <a:spAutoFit/>
          </a:bodyPr>
          <a:lstStyle/>
          <a:p>
            <a:pPr marL="343479" marR="4483" indent="-332832">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47</a:t>
            </a:r>
            <a:r>
              <a:rPr sz="971" spc="-44">
                <a:solidFill>
                  <a:srgbClr val="585858"/>
                </a:solidFill>
                <a:latin typeface="Arial Black"/>
                <a:cs typeface="Arial Black"/>
              </a:rPr>
              <a:t> </a:t>
            </a:r>
            <a:r>
              <a:rPr sz="971" spc="-75">
                <a:solidFill>
                  <a:srgbClr val="585858"/>
                </a:solidFill>
                <a:latin typeface="Arial Black"/>
                <a:cs typeface="Arial Black"/>
              </a:rPr>
              <a:t>Percentage</a:t>
            </a:r>
            <a:r>
              <a:rPr sz="971" spc="-44">
                <a:solidFill>
                  <a:srgbClr val="585858"/>
                </a:solidFill>
                <a:latin typeface="Arial Black"/>
                <a:cs typeface="Arial Black"/>
              </a:rPr>
              <a:t> </a:t>
            </a:r>
            <a:r>
              <a:rPr sz="971" spc="-31">
                <a:solidFill>
                  <a:srgbClr val="585858"/>
                </a:solidFill>
                <a:latin typeface="Arial Black"/>
                <a:cs typeface="Arial Black"/>
              </a:rPr>
              <a:t>of</a:t>
            </a:r>
            <a:r>
              <a:rPr sz="971" spc="-49">
                <a:solidFill>
                  <a:srgbClr val="585858"/>
                </a:solidFill>
                <a:latin typeface="Arial Black"/>
                <a:cs typeface="Arial Black"/>
              </a:rPr>
              <a:t> </a:t>
            </a:r>
            <a:r>
              <a:rPr sz="971" spc="-57">
                <a:solidFill>
                  <a:srgbClr val="585858"/>
                </a:solidFill>
                <a:latin typeface="Arial Black"/>
                <a:cs typeface="Arial Black"/>
              </a:rPr>
              <a:t>students</a:t>
            </a:r>
            <a:r>
              <a:rPr sz="971" spc="-49">
                <a:solidFill>
                  <a:srgbClr val="585858"/>
                </a:solidFill>
                <a:latin typeface="Arial Black"/>
                <a:cs typeface="Arial Black"/>
              </a:rPr>
              <a:t> </a:t>
            </a:r>
            <a:r>
              <a:rPr sz="971" spc="-57">
                <a:solidFill>
                  <a:srgbClr val="585858"/>
                </a:solidFill>
                <a:latin typeface="Arial Black"/>
                <a:cs typeface="Arial Black"/>
              </a:rPr>
              <a:t>who</a:t>
            </a:r>
            <a:r>
              <a:rPr sz="971" spc="-49">
                <a:solidFill>
                  <a:srgbClr val="585858"/>
                </a:solidFill>
                <a:latin typeface="Arial Black"/>
                <a:cs typeface="Arial Black"/>
              </a:rPr>
              <a:t> </a:t>
            </a:r>
            <a:r>
              <a:rPr sz="971" spc="-26">
                <a:solidFill>
                  <a:srgbClr val="585858"/>
                </a:solidFill>
                <a:latin typeface="Arial Black"/>
                <a:cs typeface="Arial Black"/>
              </a:rPr>
              <a:t>intervened </a:t>
            </a:r>
            <a:r>
              <a:rPr sz="971" spc="-35">
                <a:solidFill>
                  <a:srgbClr val="585858"/>
                </a:solidFill>
                <a:latin typeface="Arial Black"/>
                <a:cs typeface="Arial Black"/>
              </a:rPr>
              <a:t>after</a:t>
            </a:r>
            <a:r>
              <a:rPr sz="971" spc="-40">
                <a:solidFill>
                  <a:srgbClr val="585858"/>
                </a:solidFill>
                <a:latin typeface="Arial Black"/>
                <a:cs typeface="Arial Black"/>
              </a:rPr>
              <a:t> </a:t>
            </a:r>
            <a:r>
              <a:rPr sz="971" spc="-66">
                <a:solidFill>
                  <a:srgbClr val="585858"/>
                </a:solidFill>
                <a:latin typeface="Arial Black"/>
                <a:cs typeface="Arial Black"/>
              </a:rPr>
              <a:t>witnessing</a:t>
            </a:r>
            <a:r>
              <a:rPr sz="971" spc="-35">
                <a:solidFill>
                  <a:srgbClr val="585858"/>
                </a:solidFill>
                <a:latin typeface="Arial Black"/>
                <a:cs typeface="Arial Black"/>
              </a:rPr>
              <a:t> </a:t>
            </a:r>
            <a:r>
              <a:rPr sz="971" spc="-75">
                <a:solidFill>
                  <a:srgbClr val="585858"/>
                </a:solidFill>
                <a:latin typeface="Arial Black"/>
                <a:cs typeface="Arial Black"/>
              </a:rPr>
              <a:t>sexual</a:t>
            </a:r>
            <a:r>
              <a:rPr sz="971" spc="-35">
                <a:solidFill>
                  <a:srgbClr val="585858"/>
                </a:solidFill>
                <a:latin typeface="Arial Black"/>
                <a:cs typeface="Arial Black"/>
              </a:rPr>
              <a:t> </a:t>
            </a:r>
            <a:r>
              <a:rPr sz="971" spc="-9">
                <a:solidFill>
                  <a:srgbClr val="585858"/>
                </a:solidFill>
                <a:latin typeface="Arial Black"/>
                <a:cs typeface="Arial Black"/>
              </a:rPr>
              <a:t>misconduct</a:t>
            </a:r>
            <a:endParaRPr sz="971">
              <a:latin typeface="Arial Black"/>
              <a:cs typeface="Arial Black"/>
            </a:endParaRPr>
          </a:p>
        </p:txBody>
      </p:sp>
      <p:sp>
        <p:nvSpPr>
          <p:cNvPr id="12" name="object 12"/>
          <p:cNvSpPr txBox="1"/>
          <p:nvPr/>
        </p:nvSpPr>
        <p:spPr>
          <a:xfrm>
            <a:off x="8438290" y="1729792"/>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21%</a:t>
            </a:r>
            <a:endParaRPr sz="882">
              <a:latin typeface="Arial"/>
              <a:cs typeface="Arial"/>
            </a:endParaRPr>
          </a:p>
        </p:txBody>
      </p:sp>
      <p:sp>
        <p:nvSpPr>
          <p:cNvPr id="13" name="object 13"/>
          <p:cNvSpPr txBox="1"/>
          <p:nvPr/>
        </p:nvSpPr>
        <p:spPr>
          <a:xfrm>
            <a:off x="8303507" y="3168521"/>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16%</a:t>
            </a:r>
            <a:endParaRPr sz="882">
              <a:latin typeface="Arial"/>
              <a:cs typeface="Arial"/>
            </a:endParaRPr>
          </a:p>
        </p:txBody>
      </p:sp>
      <p:sp>
        <p:nvSpPr>
          <p:cNvPr id="14" name="object 14"/>
          <p:cNvSpPr txBox="1"/>
          <p:nvPr/>
        </p:nvSpPr>
        <p:spPr>
          <a:xfrm>
            <a:off x="7966550" y="4615664"/>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15" name="object 15"/>
          <p:cNvSpPr txBox="1"/>
          <p:nvPr/>
        </p:nvSpPr>
        <p:spPr>
          <a:xfrm>
            <a:off x="9246985" y="2158887"/>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52%</a:t>
            </a:r>
            <a:endParaRPr sz="882">
              <a:latin typeface="Arial"/>
              <a:cs typeface="Arial"/>
            </a:endParaRPr>
          </a:p>
        </p:txBody>
      </p:sp>
      <p:sp>
        <p:nvSpPr>
          <p:cNvPr id="16" name="object 16"/>
          <p:cNvSpPr txBox="1"/>
          <p:nvPr/>
        </p:nvSpPr>
        <p:spPr>
          <a:xfrm>
            <a:off x="9659756" y="3606029"/>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68%</a:t>
            </a:r>
            <a:endParaRPr sz="882">
              <a:latin typeface="Arial"/>
              <a:cs typeface="Arial"/>
            </a:endParaRPr>
          </a:p>
        </p:txBody>
      </p:sp>
      <p:sp>
        <p:nvSpPr>
          <p:cNvPr id="17" name="object 17"/>
          <p:cNvSpPr txBox="1"/>
          <p:nvPr/>
        </p:nvSpPr>
        <p:spPr>
          <a:xfrm>
            <a:off x="9558669" y="5053172"/>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64%</a:t>
            </a:r>
            <a:endParaRPr sz="882">
              <a:latin typeface="Arial"/>
              <a:cs typeface="Arial"/>
            </a:endParaRPr>
          </a:p>
        </p:txBody>
      </p:sp>
      <p:sp>
        <p:nvSpPr>
          <p:cNvPr id="18" name="object 18"/>
          <p:cNvSpPr txBox="1"/>
          <p:nvPr/>
        </p:nvSpPr>
        <p:spPr>
          <a:xfrm>
            <a:off x="7688562" y="5776744"/>
            <a:ext cx="546847"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Arial"/>
                <a:cs typeface="Arial"/>
              </a:rPr>
              <a:t>Witnessed</a:t>
            </a:r>
            <a:endParaRPr sz="882">
              <a:latin typeface="Arial"/>
              <a:cs typeface="Arial"/>
            </a:endParaRPr>
          </a:p>
        </p:txBody>
      </p:sp>
      <p:sp>
        <p:nvSpPr>
          <p:cNvPr id="19" name="object 19"/>
          <p:cNvSpPr/>
          <p:nvPr/>
        </p:nvSpPr>
        <p:spPr>
          <a:xfrm>
            <a:off x="7527077" y="5801632"/>
            <a:ext cx="109818" cy="109818"/>
          </a:xfrm>
          <a:custGeom>
            <a:avLst/>
            <a:gdLst/>
            <a:ahLst/>
            <a:cxnLst/>
            <a:rect l="l" t="t" r="r" b="b"/>
            <a:pathLst>
              <a:path w="124459" h="124459">
                <a:moveTo>
                  <a:pt x="124112" y="123960"/>
                </a:moveTo>
                <a:lnTo>
                  <a:pt x="0" y="123960"/>
                </a:lnTo>
                <a:lnTo>
                  <a:pt x="0" y="0"/>
                </a:lnTo>
                <a:lnTo>
                  <a:pt x="124112" y="0"/>
                </a:lnTo>
                <a:lnTo>
                  <a:pt x="124112" y="123960"/>
                </a:lnTo>
                <a:close/>
              </a:path>
            </a:pathLst>
          </a:custGeom>
          <a:solidFill>
            <a:srgbClr val="AC4E25"/>
          </a:solidFill>
        </p:spPr>
        <p:txBody>
          <a:bodyPr wrap="square" lIns="0" tIns="0" rIns="0" bIns="0" rtlCol="0"/>
          <a:lstStyle/>
          <a:p>
            <a:endParaRPr sz="1588"/>
          </a:p>
        </p:txBody>
      </p:sp>
      <p:sp>
        <p:nvSpPr>
          <p:cNvPr id="20" name="object 20"/>
          <p:cNvSpPr txBox="1"/>
          <p:nvPr/>
        </p:nvSpPr>
        <p:spPr>
          <a:xfrm>
            <a:off x="8589919" y="5776744"/>
            <a:ext cx="553571"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Arial"/>
                <a:cs typeface="Arial"/>
              </a:rPr>
              <a:t>Intervened</a:t>
            </a:r>
            <a:endParaRPr sz="882">
              <a:latin typeface="Arial"/>
              <a:cs typeface="Arial"/>
            </a:endParaRPr>
          </a:p>
        </p:txBody>
      </p:sp>
      <p:sp>
        <p:nvSpPr>
          <p:cNvPr id="21" name="object 21"/>
          <p:cNvSpPr/>
          <p:nvPr/>
        </p:nvSpPr>
        <p:spPr>
          <a:xfrm>
            <a:off x="8428435" y="5801632"/>
            <a:ext cx="109818" cy="109818"/>
          </a:xfrm>
          <a:custGeom>
            <a:avLst/>
            <a:gdLst/>
            <a:ahLst/>
            <a:cxnLst/>
            <a:rect l="l" t="t" r="r" b="b"/>
            <a:pathLst>
              <a:path w="124459" h="124459">
                <a:moveTo>
                  <a:pt x="124112" y="123960"/>
                </a:moveTo>
                <a:lnTo>
                  <a:pt x="0" y="123960"/>
                </a:lnTo>
                <a:lnTo>
                  <a:pt x="0" y="0"/>
                </a:lnTo>
                <a:lnTo>
                  <a:pt x="124112" y="0"/>
                </a:lnTo>
                <a:lnTo>
                  <a:pt x="124112" y="123960"/>
                </a:lnTo>
                <a:close/>
              </a:path>
            </a:pathLst>
          </a:custGeom>
          <a:solidFill>
            <a:srgbClr val="043D5D"/>
          </a:solidFill>
        </p:spPr>
        <p:txBody>
          <a:bodyPr wrap="square" lIns="0" tIns="0" rIns="0" bIns="0" rtlCol="0"/>
          <a:lstStyle/>
          <a:p>
            <a:endParaRPr sz="1588"/>
          </a:p>
        </p:txBody>
      </p:sp>
      <p:sp>
        <p:nvSpPr>
          <p:cNvPr id="22" name="object 22"/>
          <p:cNvSpPr txBox="1"/>
          <p:nvPr/>
        </p:nvSpPr>
        <p:spPr>
          <a:xfrm>
            <a:off x="6676906" y="1607738"/>
            <a:ext cx="1077446" cy="825769"/>
          </a:xfrm>
          <a:prstGeom prst="rect">
            <a:avLst/>
          </a:prstGeom>
        </p:spPr>
        <p:txBody>
          <a:bodyPr vert="horz" wrap="square" lIns="0" tIns="11206" rIns="0" bIns="0" rtlCol="0">
            <a:spAutoFit/>
          </a:bodyPr>
          <a:lstStyle/>
          <a:p>
            <a:pPr marL="11206" marR="4483" indent="168097" algn="r">
              <a:spcBef>
                <a:spcPts val="88"/>
              </a:spcBef>
            </a:pPr>
            <a:r>
              <a:rPr sz="882" spc="-18">
                <a:solidFill>
                  <a:srgbClr val="585858"/>
                </a:solidFill>
                <a:latin typeface="Lucida Sans"/>
                <a:cs typeface="Lucida Sans"/>
              </a:rPr>
              <a:t>Intervened</a:t>
            </a:r>
            <a:r>
              <a:rPr sz="882" spc="26">
                <a:solidFill>
                  <a:srgbClr val="585858"/>
                </a:solidFill>
                <a:latin typeface="Lucida Sans"/>
                <a:cs typeface="Lucida Sans"/>
              </a:rPr>
              <a:t> </a:t>
            </a:r>
            <a:r>
              <a:rPr sz="882" spc="-18">
                <a:solidFill>
                  <a:srgbClr val="585858"/>
                </a:solidFill>
                <a:latin typeface="Lucida Sans"/>
                <a:cs typeface="Lucida Sans"/>
              </a:rPr>
              <a:t>when they</a:t>
            </a:r>
            <a:r>
              <a:rPr sz="882" spc="-40">
                <a:solidFill>
                  <a:srgbClr val="585858"/>
                </a:solidFill>
                <a:latin typeface="Lucida Sans"/>
                <a:cs typeface="Lucida Sans"/>
              </a:rPr>
              <a:t> </a:t>
            </a:r>
            <a:r>
              <a:rPr sz="882" spc="-9">
                <a:solidFill>
                  <a:srgbClr val="585858"/>
                </a:solidFill>
                <a:latin typeface="Lucida Sans"/>
                <a:cs typeface="Lucida Sans"/>
              </a:rPr>
              <a:t>witnessed </a:t>
            </a:r>
            <a:r>
              <a:rPr sz="882" spc="-18">
                <a:solidFill>
                  <a:srgbClr val="585858"/>
                </a:solidFill>
                <a:latin typeface="Lucida Sans"/>
                <a:cs typeface="Lucida Sans"/>
              </a:rPr>
              <a:t>someone make </a:t>
            </a:r>
            <a:r>
              <a:rPr sz="882" spc="-9">
                <a:solidFill>
                  <a:srgbClr val="585858"/>
                </a:solidFill>
                <a:latin typeface="Lucida Sans"/>
                <a:cs typeface="Lucida Sans"/>
              </a:rPr>
              <a:t>unwanted</a:t>
            </a:r>
            <a:r>
              <a:rPr sz="882" spc="-53">
                <a:solidFill>
                  <a:srgbClr val="585858"/>
                </a:solidFill>
                <a:latin typeface="Lucida Sans"/>
                <a:cs typeface="Lucida Sans"/>
              </a:rPr>
              <a:t> </a:t>
            </a:r>
            <a:r>
              <a:rPr sz="882" spc="-9">
                <a:solidFill>
                  <a:srgbClr val="585858"/>
                </a:solidFill>
                <a:latin typeface="Lucida Sans"/>
                <a:cs typeface="Lucida Sans"/>
              </a:rPr>
              <a:t>sexual </a:t>
            </a:r>
            <a:r>
              <a:rPr sz="882" spc="-26">
                <a:solidFill>
                  <a:srgbClr val="585858"/>
                </a:solidFill>
                <a:latin typeface="Lucida Sans"/>
                <a:cs typeface="Lucida Sans"/>
              </a:rPr>
              <a:t>comments,</a:t>
            </a:r>
            <a:r>
              <a:rPr sz="882" spc="-18">
                <a:solidFill>
                  <a:srgbClr val="585858"/>
                </a:solidFill>
                <a:latin typeface="Lucida Sans"/>
                <a:cs typeface="Lucida Sans"/>
              </a:rPr>
              <a:t> </a:t>
            </a:r>
            <a:r>
              <a:rPr sz="882" spc="-40">
                <a:solidFill>
                  <a:srgbClr val="585858"/>
                </a:solidFill>
                <a:latin typeface="Lucida Sans"/>
                <a:cs typeface="Lucida Sans"/>
              </a:rPr>
              <a:t>jokes,</a:t>
            </a:r>
            <a:r>
              <a:rPr sz="882" spc="-18">
                <a:solidFill>
                  <a:srgbClr val="585858"/>
                </a:solidFill>
                <a:latin typeface="Lucida Sans"/>
                <a:cs typeface="Lucida Sans"/>
              </a:rPr>
              <a:t> </a:t>
            </a:r>
            <a:r>
              <a:rPr sz="882" spc="-22">
                <a:solidFill>
                  <a:srgbClr val="585858"/>
                </a:solidFill>
                <a:latin typeface="Lucida Sans"/>
                <a:cs typeface="Lucida Sans"/>
              </a:rPr>
              <a:t>or</a:t>
            </a:r>
            <a:endParaRPr sz="882">
              <a:latin typeface="Lucida Sans"/>
              <a:cs typeface="Lucida Sans"/>
            </a:endParaRPr>
          </a:p>
          <a:p>
            <a:pPr marR="5043" algn="r">
              <a:spcBef>
                <a:spcPts val="4"/>
              </a:spcBef>
            </a:pPr>
            <a:r>
              <a:rPr sz="882" spc="-9">
                <a:solidFill>
                  <a:srgbClr val="585858"/>
                </a:solidFill>
                <a:latin typeface="Lucida Sans"/>
                <a:cs typeface="Lucida Sans"/>
              </a:rPr>
              <a:t>gestures</a:t>
            </a:r>
            <a:endParaRPr sz="882">
              <a:latin typeface="Lucida Sans"/>
              <a:cs typeface="Lucida Sans"/>
            </a:endParaRPr>
          </a:p>
        </p:txBody>
      </p:sp>
      <p:sp>
        <p:nvSpPr>
          <p:cNvPr id="25" name="object 25"/>
          <p:cNvSpPr txBox="1">
            <a:spLocks noGrp="1"/>
          </p:cNvSpPr>
          <p:nvPr>
            <p:ph type="ftr" sz="quarter" idx="5"/>
          </p:nvPr>
        </p:nvSpPr>
        <p:spPr>
          <a:xfrm>
            <a:off x="669290" y="7536819"/>
            <a:ext cx="3111500"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11206">
              <a:spcBef>
                <a:spcPts val="141"/>
              </a:spcBef>
            </a:pPr>
            <a:r>
              <a:rPr lang="en-US" spc="-20"/>
              <a:t>University</a:t>
            </a:r>
            <a:r>
              <a:rPr lang="en-US" spc="-30"/>
              <a:t> </a:t>
            </a:r>
            <a:r>
              <a:rPr lang="en-US" spc="-20"/>
              <a:t>of</a:t>
            </a:r>
            <a:r>
              <a:rPr lang="en-US" spc="-30"/>
              <a:t> </a:t>
            </a:r>
            <a:r>
              <a:rPr lang="en-US"/>
              <a:t>New</a:t>
            </a:r>
            <a:r>
              <a:rPr lang="en-US" spc="-25"/>
              <a:t> </a:t>
            </a:r>
            <a:r>
              <a:rPr lang="en-US" spc="-30"/>
              <a:t>Mexico</a:t>
            </a:r>
            <a:r>
              <a:rPr lang="en-US" spc="-40"/>
              <a:t> </a:t>
            </a:r>
            <a:r>
              <a:rPr lang="en-US" spc="-10"/>
              <a:t>Student</a:t>
            </a:r>
            <a:r>
              <a:rPr lang="en-US" spc="-30"/>
              <a:t> </a:t>
            </a:r>
            <a:r>
              <a:rPr lang="en-US" spc="-25"/>
              <a:t>Experience</a:t>
            </a:r>
            <a:r>
              <a:rPr lang="en-US" spc="-30"/>
              <a:t> </a:t>
            </a:r>
            <a:r>
              <a:rPr lang="en-US" spc="-10"/>
              <a:t>Survey</a:t>
            </a:r>
            <a:r>
              <a:rPr lang="en-US" spc="-45"/>
              <a:t> </a:t>
            </a:r>
            <a:r>
              <a:rPr lang="en-US" spc="-20"/>
              <a:t>2026</a:t>
            </a:r>
            <a:endParaRPr spc="-18"/>
          </a:p>
        </p:txBody>
      </p:sp>
      <p:sp>
        <p:nvSpPr>
          <p:cNvPr id="26" name="object 26"/>
          <p:cNvSpPr txBox="1">
            <a:spLocks noGrp="1"/>
          </p:cNvSpPr>
          <p:nvPr>
            <p:ph type="sldNum" sz="quarter" idx="7"/>
          </p:nvPr>
        </p:nvSpPr>
        <p:spPr>
          <a:xfrm>
            <a:off x="9619233" y="7527294"/>
            <a:ext cx="219709" cy="181609"/>
          </a:xfrm>
          <a:prstGeom prst="rect">
            <a:avLst/>
          </a:prstGeom>
        </p:spPr>
        <p:txBody>
          <a:bodyPr vert="horz" wrap="square" lIns="0" tIns="0" rIns="0" bIns="0" rtlCol="0">
            <a:spAutoFit/>
          </a:bodyPr>
          <a:lstStyle>
            <a:defPPr>
              <a:defRPr kern="0"/>
            </a:defPPr>
            <a:lvl1pPr>
              <a:defRPr sz="900" b="0" i="0">
                <a:solidFill>
                  <a:schemeClr val="bg1"/>
                </a:solidFill>
                <a:latin typeface="Lucida Sans"/>
                <a:cs typeface="Lucida Sans"/>
              </a:defRPr>
            </a:lvl1pPr>
          </a:lstStyle>
          <a:p>
            <a:pPr marL="38100">
              <a:spcBef>
                <a:spcPts val="160"/>
              </a:spcBef>
            </a:pPr>
            <a:fld id="{81D60167-4931-47E6-BA6A-407CBD079E47}" type="slidenum">
              <a:rPr lang="en-US" spc="-25" smtClean="0"/>
              <a:pPr marL="38100">
                <a:spcBef>
                  <a:spcPts val="160"/>
                </a:spcBef>
              </a:pPr>
              <a:t>43</a:t>
            </a:fld>
            <a:endParaRPr spc="-22"/>
          </a:p>
        </p:txBody>
      </p:sp>
      <p:sp>
        <p:nvSpPr>
          <p:cNvPr id="23" name="object 23"/>
          <p:cNvSpPr txBox="1"/>
          <p:nvPr/>
        </p:nvSpPr>
        <p:spPr>
          <a:xfrm>
            <a:off x="6749463" y="3122190"/>
            <a:ext cx="1005168" cy="690027"/>
          </a:xfrm>
          <a:prstGeom prst="rect">
            <a:avLst/>
          </a:prstGeom>
        </p:spPr>
        <p:txBody>
          <a:bodyPr vert="horz" wrap="square" lIns="0" tIns="11206" rIns="0" bIns="0" rtlCol="0">
            <a:spAutoFit/>
          </a:bodyPr>
          <a:lstStyle/>
          <a:p>
            <a:pPr marL="11206" marR="4483" indent="95815" algn="r">
              <a:spcBef>
                <a:spcPts val="88"/>
              </a:spcBef>
            </a:pPr>
            <a:r>
              <a:rPr sz="882" spc="-18">
                <a:solidFill>
                  <a:srgbClr val="585858"/>
                </a:solidFill>
                <a:latin typeface="Lucida Sans"/>
                <a:cs typeface="Lucida Sans"/>
              </a:rPr>
              <a:t>Intervened</a:t>
            </a:r>
            <a:r>
              <a:rPr sz="882" spc="26">
                <a:solidFill>
                  <a:srgbClr val="585858"/>
                </a:solidFill>
                <a:latin typeface="Lucida Sans"/>
                <a:cs typeface="Lucida Sans"/>
              </a:rPr>
              <a:t> </a:t>
            </a:r>
            <a:r>
              <a:rPr sz="882" spc="-18">
                <a:solidFill>
                  <a:srgbClr val="585858"/>
                </a:solidFill>
                <a:latin typeface="Lucida Sans"/>
                <a:cs typeface="Lucida Sans"/>
              </a:rPr>
              <a:t>when they</a:t>
            </a:r>
            <a:r>
              <a:rPr sz="882" spc="-40">
                <a:solidFill>
                  <a:srgbClr val="585858"/>
                </a:solidFill>
                <a:latin typeface="Lucida Sans"/>
                <a:cs typeface="Lucida Sans"/>
              </a:rPr>
              <a:t> </a:t>
            </a:r>
            <a:r>
              <a:rPr sz="882" spc="-9">
                <a:solidFill>
                  <a:srgbClr val="585858"/>
                </a:solidFill>
                <a:latin typeface="Lucida Sans"/>
                <a:cs typeface="Lucida Sans"/>
              </a:rPr>
              <a:t>thought </a:t>
            </a:r>
            <a:r>
              <a:rPr sz="882" spc="-18">
                <a:solidFill>
                  <a:srgbClr val="585858"/>
                </a:solidFill>
                <a:latin typeface="Lucida Sans"/>
                <a:cs typeface="Lucida Sans"/>
              </a:rPr>
              <a:t>someone</a:t>
            </a:r>
            <a:r>
              <a:rPr sz="882" spc="-31">
                <a:solidFill>
                  <a:srgbClr val="585858"/>
                </a:solidFill>
                <a:latin typeface="Lucida Sans"/>
                <a:cs typeface="Lucida Sans"/>
              </a:rPr>
              <a:t> might </a:t>
            </a:r>
            <a:r>
              <a:rPr sz="882" spc="-22">
                <a:solidFill>
                  <a:srgbClr val="585858"/>
                </a:solidFill>
                <a:latin typeface="Lucida Sans"/>
                <a:cs typeface="Lucida Sans"/>
              </a:rPr>
              <a:t>be </a:t>
            </a:r>
            <a:r>
              <a:rPr sz="882" spc="-26">
                <a:solidFill>
                  <a:srgbClr val="585858"/>
                </a:solidFill>
                <a:latin typeface="Lucida Sans"/>
                <a:cs typeface="Lucida Sans"/>
              </a:rPr>
              <a:t>in</a:t>
            </a:r>
            <a:r>
              <a:rPr sz="882" spc="-53">
                <a:solidFill>
                  <a:srgbClr val="585858"/>
                </a:solidFill>
                <a:latin typeface="Lucida Sans"/>
                <a:cs typeface="Lucida Sans"/>
              </a:rPr>
              <a:t> </a:t>
            </a:r>
            <a:r>
              <a:rPr sz="882">
                <a:solidFill>
                  <a:srgbClr val="585858"/>
                </a:solidFill>
                <a:latin typeface="Lucida Sans"/>
                <a:cs typeface="Lucida Sans"/>
              </a:rPr>
              <a:t>an</a:t>
            </a:r>
            <a:r>
              <a:rPr sz="882" spc="-53">
                <a:solidFill>
                  <a:srgbClr val="585858"/>
                </a:solidFill>
                <a:latin typeface="Lucida Sans"/>
                <a:cs typeface="Lucida Sans"/>
              </a:rPr>
              <a:t> </a:t>
            </a:r>
            <a:r>
              <a:rPr sz="882" spc="-9">
                <a:solidFill>
                  <a:srgbClr val="585858"/>
                </a:solidFill>
                <a:latin typeface="Lucida Sans"/>
                <a:cs typeface="Lucida Sans"/>
              </a:rPr>
              <a:t>abusive relationship</a:t>
            </a:r>
            <a:endParaRPr sz="882">
              <a:latin typeface="Lucida Sans"/>
              <a:cs typeface="Lucida Sans"/>
            </a:endParaRPr>
          </a:p>
        </p:txBody>
      </p:sp>
      <p:sp>
        <p:nvSpPr>
          <p:cNvPr id="24" name="object 24"/>
          <p:cNvSpPr txBox="1"/>
          <p:nvPr/>
        </p:nvSpPr>
        <p:spPr>
          <a:xfrm>
            <a:off x="6752048" y="4426302"/>
            <a:ext cx="1002366" cy="961512"/>
          </a:xfrm>
          <a:prstGeom prst="rect">
            <a:avLst/>
          </a:prstGeom>
        </p:spPr>
        <p:txBody>
          <a:bodyPr vert="horz" wrap="square" lIns="0" tIns="11206" rIns="0" bIns="0" rtlCol="0">
            <a:spAutoFit/>
          </a:bodyPr>
          <a:lstStyle/>
          <a:p>
            <a:pPr marL="11206" marR="4483" indent="93014" algn="r">
              <a:spcBef>
                <a:spcPts val="88"/>
              </a:spcBef>
            </a:pPr>
            <a:r>
              <a:rPr sz="882" spc="-18">
                <a:solidFill>
                  <a:srgbClr val="585858"/>
                </a:solidFill>
                <a:latin typeface="Lucida Sans"/>
                <a:cs typeface="Lucida Sans"/>
              </a:rPr>
              <a:t>Intervened</a:t>
            </a:r>
            <a:r>
              <a:rPr sz="882" spc="26">
                <a:solidFill>
                  <a:srgbClr val="585858"/>
                </a:solidFill>
                <a:latin typeface="Lucida Sans"/>
                <a:cs typeface="Lucida Sans"/>
              </a:rPr>
              <a:t> </a:t>
            </a:r>
            <a:r>
              <a:rPr sz="882" spc="-18">
                <a:solidFill>
                  <a:srgbClr val="585858"/>
                </a:solidFill>
                <a:latin typeface="Lucida Sans"/>
                <a:cs typeface="Lucida Sans"/>
              </a:rPr>
              <a:t>when they</a:t>
            </a:r>
            <a:r>
              <a:rPr sz="882" spc="-40">
                <a:solidFill>
                  <a:srgbClr val="585858"/>
                </a:solidFill>
                <a:latin typeface="Lucida Sans"/>
                <a:cs typeface="Lucida Sans"/>
              </a:rPr>
              <a:t> </a:t>
            </a:r>
            <a:r>
              <a:rPr sz="882" spc="-9">
                <a:solidFill>
                  <a:srgbClr val="585858"/>
                </a:solidFill>
                <a:latin typeface="Lucida Sans"/>
                <a:cs typeface="Lucida Sans"/>
              </a:rPr>
              <a:t>witnessed </a:t>
            </a:r>
            <a:r>
              <a:rPr sz="882" spc="-18">
                <a:solidFill>
                  <a:srgbClr val="585858"/>
                </a:solidFill>
                <a:latin typeface="Lucida Sans"/>
                <a:cs typeface="Lucida Sans"/>
              </a:rPr>
              <a:t>someone</a:t>
            </a:r>
            <a:r>
              <a:rPr sz="882" spc="-22">
                <a:solidFill>
                  <a:srgbClr val="585858"/>
                </a:solidFill>
                <a:latin typeface="Lucida Sans"/>
                <a:cs typeface="Lucida Sans"/>
              </a:rPr>
              <a:t> </a:t>
            </a:r>
            <a:r>
              <a:rPr sz="882" spc="-31">
                <a:solidFill>
                  <a:srgbClr val="585858"/>
                </a:solidFill>
                <a:latin typeface="Lucida Sans"/>
                <a:cs typeface="Lucida Sans"/>
              </a:rPr>
              <a:t>trying</a:t>
            </a:r>
            <a:r>
              <a:rPr sz="882" spc="-22">
                <a:solidFill>
                  <a:srgbClr val="585858"/>
                </a:solidFill>
                <a:latin typeface="Lucida Sans"/>
                <a:cs typeface="Lucida Sans"/>
              </a:rPr>
              <a:t> to </a:t>
            </a:r>
            <a:r>
              <a:rPr sz="882" spc="-26">
                <a:solidFill>
                  <a:srgbClr val="585858"/>
                </a:solidFill>
                <a:latin typeface="Lucida Sans"/>
                <a:cs typeface="Lucida Sans"/>
              </a:rPr>
              <a:t>hook</a:t>
            </a:r>
            <a:r>
              <a:rPr sz="882" spc="-49">
                <a:solidFill>
                  <a:srgbClr val="585858"/>
                </a:solidFill>
                <a:latin typeface="Lucida Sans"/>
                <a:cs typeface="Lucida Sans"/>
              </a:rPr>
              <a:t> </a:t>
            </a:r>
            <a:r>
              <a:rPr sz="882" spc="-9">
                <a:solidFill>
                  <a:srgbClr val="585858"/>
                </a:solidFill>
                <a:latin typeface="Lucida Sans"/>
                <a:cs typeface="Lucida Sans"/>
              </a:rPr>
              <a:t>up</a:t>
            </a:r>
            <a:r>
              <a:rPr sz="882" spc="-49">
                <a:solidFill>
                  <a:srgbClr val="585858"/>
                </a:solidFill>
                <a:latin typeface="Lucida Sans"/>
                <a:cs typeface="Lucida Sans"/>
              </a:rPr>
              <a:t> </a:t>
            </a:r>
            <a:r>
              <a:rPr sz="882" spc="-18">
                <a:solidFill>
                  <a:srgbClr val="585858"/>
                </a:solidFill>
                <a:latin typeface="Lucida Sans"/>
                <a:cs typeface="Lucida Sans"/>
              </a:rPr>
              <a:t>with someone</a:t>
            </a:r>
            <a:r>
              <a:rPr sz="882" spc="-31">
                <a:solidFill>
                  <a:srgbClr val="585858"/>
                </a:solidFill>
                <a:latin typeface="Lucida Sans"/>
                <a:cs typeface="Lucida Sans"/>
              </a:rPr>
              <a:t> </a:t>
            </a:r>
            <a:r>
              <a:rPr sz="882" spc="-22">
                <a:solidFill>
                  <a:srgbClr val="585858"/>
                </a:solidFill>
                <a:latin typeface="Lucida Sans"/>
                <a:cs typeface="Lucida Sans"/>
              </a:rPr>
              <a:t>else</a:t>
            </a:r>
            <a:r>
              <a:rPr sz="882" spc="-26">
                <a:solidFill>
                  <a:srgbClr val="585858"/>
                </a:solidFill>
                <a:latin typeface="Lucida Sans"/>
                <a:cs typeface="Lucida Sans"/>
              </a:rPr>
              <a:t> </a:t>
            </a:r>
            <a:r>
              <a:rPr sz="882" spc="-22">
                <a:solidFill>
                  <a:srgbClr val="585858"/>
                </a:solidFill>
                <a:latin typeface="Lucida Sans"/>
                <a:cs typeface="Lucida Sans"/>
              </a:rPr>
              <a:t>who </a:t>
            </a:r>
            <a:r>
              <a:rPr sz="882" spc="-9">
                <a:solidFill>
                  <a:srgbClr val="585858"/>
                </a:solidFill>
                <a:latin typeface="Lucida Sans"/>
                <a:cs typeface="Lucida Sans"/>
              </a:rPr>
              <a:t>was</a:t>
            </a:r>
            <a:r>
              <a:rPr sz="882" spc="-40">
                <a:solidFill>
                  <a:srgbClr val="585858"/>
                </a:solidFill>
                <a:latin typeface="Lucida Sans"/>
                <a:cs typeface="Lucida Sans"/>
              </a:rPr>
              <a:t> </a:t>
            </a:r>
            <a:r>
              <a:rPr sz="882" spc="-18">
                <a:solidFill>
                  <a:srgbClr val="585858"/>
                </a:solidFill>
                <a:latin typeface="Lucida Sans"/>
                <a:cs typeface="Lucida Sans"/>
              </a:rPr>
              <a:t>unable</a:t>
            </a:r>
            <a:r>
              <a:rPr sz="882" spc="-35">
                <a:solidFill>
                  <a:srgbClr val="585858"/>
                </a:solidFill>
                <a:latin typeface="Lucida Sans"/>
                <a:cs typeface="Lucida Sans"/>
              </a:rPr>
              <a:t> </a:t>
            </a:r>
            <a:r>
              <a:rPr sz="882" spc="-22">
                <a:solidFill>
                  <a:srgbClr val="585858"/>
                </a:solidFill>
                <a:latin typeface="Lucida Sans"/>
                <a:cs typeface="Lucida Sans"/>
              </a:rPr>
              <a:t>to</a:t>
            </a:r>
            <a:endParaRPr sz="882">
              <a:latin typeface="Lucida Sans"/>
              <a:cs typeface="Lucida Sans"/>
            </a:endParaRPr>
          </a:p>
          <a:p>
            <a:pPr marR="5043" algn="r">
              <a:spcBef>
                <a:spcPts val="4"/>
              </a:spcBef>
            </a:pPr>
            <a:r>
              <a:rPr sz="882" spc="-9">
                <a:solidFill>
                  <a:srgbClr val="585858"/>
                </a:solidFill>
                <a:latin typeface="Lucida Sans"/>
                <a:cs typeface="Lucida Sans"/>
              </a:rPr>
              <a:t>consent</a:t>
            </a:r>
            <a:endParaRPr sz="882">
              <a:latin typeface="Lucida Sans"/>
              <a:cs typeface="Lucida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12"/>
            <a:ext cx="12192000" cy="6857888"/>
            <a:chOff x="-1879600" y="127"/>
            <a:chExt cx="13817599" cy="7772274"/>
          </a:xfrm>
        </p:grpSpPr>
        <p:sp>
          <p:nvSpPr>
            <p:cNvPr id="3" name="object 3"/>
            <p:cNvSpPr/>
            <p:nvPr/>
          </p:nvSpPr>
          <p:spPr>
            <a:xfrm>
              <a:off x="5027421" y="127"/>
              <a:ext cx="6910578" cy="7483475"/>
            </a:xfrm>
            <a:custGeom>
              <a:avLst/>
              <a:gdLst/>
              <a:ahLst/>
              <a:cxnLst/>
              <a:rect l="l" t="t" r="r" b="b"/>
              <a:pathLst>
                <a:path w="5033010" h="7483475">
                  <a:moveTo>
                    <a:pt x="0" y="7483220"/>
                  </a:moveTo>
                  <a:lnTo>
                    <a:pt x="5032756" y="7483220"/>
                  </a:lnTo>
                  <a:lnTo>
                    <a:pt x="5032756" y="0"/>
                  </a:lnTo>
                  <a:lnTo>
                    <a:pt x="0" y="0"/>
                  </a:lnTo>
                  <a:lnTo>
                    <a:pt x="0" y="7483220"/>
                  </a:lnTo>
                  <a:close/>
                </a:path>
              </a:pathLst>
            </a:custGeom>
            <a:solidFill>
              <a:srgbClr val="F7F7F7"/>
            </a:solidFill>
          </p:spPr>
          <p:txBody>
            <a:bodyPr wrap="square" lIns="0" tIns="0" rIns="0" bIns="0" rtlCol="0"/>
            <a:lstStyle/>
            <a:p>
              <a:endParaRPr sz="1588"/>
            </a:p>
          </p:txBody>
        </p:sp>
        <p:sp>
          <p:nvSpPr>
            <p:cNvPr id="4" name="object 4"/>
            <p:cNvSpPr/>
            <p:nvPr/>
          </p:nvSpPr>
          <p:spPr>
            <a:xfrm>
              <a:off x="-1879600" y="7483347"/>
              <a:ext cx="13817598" cy="28905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5" name="object 5"/>
            <p:cNvSpPr/>
            <p:nvPr/>
          </p:nvSpPr>
          <p:spPr>
            <a:xfrm>
              <a:off x="7052193" y="1152745"/>
              <a:ext cx="0" cy="5454650"/>
            </a:xfrm>
            <a:custGeom>
              <a:avLst/>
              <a:gdLst/>
              <a:ahLst/>
              <a:cxnLst/>
              <a:rect l="l" t="t" r="r" b="b"/>
              <a:pathLst>
                <a:path h="5454650">
                  <a:moveTo>
                    <a:pt x="0" y="0"/>
                  </a:moveTo>
                  <a:lnTo>
                    <a:pt x="0" y="5454270"/>
                  </a:lnTo>
                </a:path>
              </a:pathLst>
            </a:custGeom>
            <a:ln w="9547">
              <a:solidFill>
                <a:srgbClr val="8A8A8A"/>
              </a:solidFill>
            </a:ln>
          </p:spPr>
          <p:txBody>
            <a:bodyPr wrap="square" lIns="0" tIns="0" rIns="0" bIns="0" rtlCol="0"/>
            <a:lstStyle/>
            <a:p>
              <a:endParaRPr sz="1588"/>
            </a:p>
          </p:txBody>
        </p:sp>
        <p:sp>
          <p:nvSpPr>
            <p:cNvPr id="6" name="object 6"/>
            <p:cNvSpPr/>
            <p:nvPr/>
          </p:nvSpPr>
          <p:spPr>
            <a:xfrm>
              <a:off x="7056958" y="1401508"/>
              <a:ext cx="2148205" cy="4954905"/>
            </a:xfrm>
            <a:custGeom>
              <a:avLst/>
              <a:gdLst/>
              <a:ahLst/>
              <a:cxnLst/>
              <a:rect l="l" t="t" r="r" b="b"/>
              <a:pathLst>
                <a:path w="2148204" h="4954905">
                  <a:moveTo>
                    <a:pt x="229133" y="4363415"/>
                  </a:moveTo>
                  <a:lnTo>
                    <a:pt x="0" y="4363415"/>
                  </a:lnTo>
                  <a:lnTo>
                    <a:pt x="0" y="4954613"/>
                  </a:lnTo>
                  <a:lnTo>
                    <a:pt x="229133" y="4954613"/>
                  </a:lnTo>
                  <a:lnTo>
                    <a:pt x="229133" y="4363415"/>
                  </a:lnTo>
                  <a:close/>
                </a:path>
                <a:path w="2148204" h="4954905">
                  <a:moveTo>
                    <a:pt x="926071" y="3272561"/>
                  </a:moveTo>
                  <a:lnTo>
                    <a:pt x="0" y="3272561"/>
                  </a:lnTo>
                  <a:lnTo>
                    <a:pt x="0" y="3863759"/>
                  </a:lnTo>
                  <a:lnTo>
                    <a:pt x="926071" y="3863759"/>
                  </a:lnTo>
                  <a:lnTo>
                    <a:pt x="926071" y="3272561"/>
                  </a:lnTo>
                  <a:close/>
                </a:path>
                <a:path w="2148204" h="4954905">
                  <a:moveTo>
                    <a:pt x="1584820" y="2181707"/>
                  </a:moveTo>
                  <a:lnTo>
                    <a:pt x="0" y="2181707"/>
                  </a:lnTo>
                  <a:lnTo>
                    <a:pt x="0" y="2772905"/>
                  </a:lnTo>
                  <a:lnTo>
                    <a:pt x="1584820" y="2772905"/>
                  </a:lnTo>
                  <a:lnTo>
                    <a:pt x="1584820" y="2181707"/>
                  </a:lnTo>
                  <a:close/>
                </a:path>
                <a:path w="2148204" h="4954905">
                  <a:moveTo>
                    <a:pt x="1632559" y="1090853"/>
                  </a:moveTo>
                  <a:lnTo>
                    <a:pt x="0" y="1090853"/>
                  </a:lnTo>
                  <a:lnTo>
                    <a:pt x="0" y="1682051"/>
                  </a:lnTo>
                  <a:lnTo>
                    <a:pt x="1632559" y="1682051"/>
                  </a:lnTo>
                  <a:lnTo>
                    <a:pt x="1632559" y="1090853"/>
                  </a:lnTo>
                  <a:close/>
                </a:path>
                <a:path w="2148204" h="4954905">
                  <a:moveTo>
                    <a:pt x="2148103" y="0"/>
                  </a:moveTo>
                  <a:lnTo>
                    <a:pt x="0" y="0"/>
                  </a:lnTo>
                  <a:lnTo>
                    <a:pt x="0" y="591197"/>
                  </a:lnTo>
                  <a:lnTo>
                    <a:pt x="2148103" y="591197"/>
                  </a:lnTo>
                  <a:lnTo>
                    <a:pt x="2148103" y="0"/>
                  </a:lnTo>
                  <a:close/>
                </a:path>
              </a:pathLst>
            </a:custGeom>
            <a:solidFill>
              <a:srgbClr val="2D89B0"/>
            </a:solidFill>
          </p:spPr>
          <p:txBody>
            <a:bodyPr wrap="square" lIns="0" tIns="0" rIns="0" bIns="0" rtlCol="0"/>
            <a:lstStyle/>
            <a:p>
              <a:endParaRPr sz="1588"/>
            </a:p>
          </p:txBody>
        </p:sp>
      </p:grpSp>
      <p:sp>
        <p:nvSpPr>
          <p:cNvPr id="7" name="object 7"/>
          <p:cNvSpPr txBox="1"/>
          <p:nvPr/>
        </p:nvSpPr>
        <p:spPr>
          <a:xfrm>
            <a:off x="669290" y="598539"/>
            <a:ext cx="2897841" cy="201367"/>
          </a:xfrm>
          <a:prstGeom prst="rect">
            <a:avLst/>
          </a:prstGeom>
        </p:spPr>
        <p:txBody>
          <a:bodyPr vert="horz" wrap="square" lIns="0" tIns="11206" rIns="0" bIns="0" rtlCol="0">
            <a:spAutoFit/>
          </a:bodyPr>
          <a:lstStyle/>
          <a:p>
            <a:pPr marL="11206">
              <a:spcBef>
                <a:spcPts val="88"/>
              </a:spcBef>
            </a:pPr>
            <a:r>
              <a:rPr sz="1235" spc="-150">
                <a:solidFill>
                  <a:srgbClr val="B6B6B6"/>
                </a:solidFill>
                <a:latin typeface="Arial Black"/>
                <a:cs typeface="Arial Black"/>
              </a:rPr>
              <a:t>BYSTANDER</a:t>
            </a:r>
            <a:r>
              <a:rPr sz="1235" spc="-49">
                <a:solidFill>
                  <a:srgbClr val="B6B6B6"/>
                </a:solidFill>
                <a:latin typeface="Arial Black"/>
                <a:cs typeface="Arial Black"/>
              </a:rPr>
              <a:t> </a:t>
            </a:r>
            <a:r>
              <a:rPr sz="1235" spc="-124">
                <a:solidFill>
                  <a:srgbClr val="B6B6B6"/>
                </a:solidFill>
                <a:latin typeface="Arial Black"/>
                <a:cs typeface="Arial Black"/>
              </a:rPr>
              <a:t>INTERVENTION</a:t>
            </a:r>
            <a:r>
              <a:rPr sz="1235" spc="-49">
                <a:solidFill>
                  <a:srgbClr val="B6B6B6"/>
                </a:solidFill>
                <a:latin typeface="Arial Black"/>
                <a:cs typeface="Arial Black"/>
              </a:rPr>
              <a:t> </a:t>
            </a:r>
            <a:r>
              <a:rPr sz="1235" spc="331">
                <a:solidFill>
                  <a:srgbClr val="B6B6B6"/>
                </a:solidFill>
                <a:latin typeface="Arial Black"/>
                <a:cs typeface="Arial Black"/>
              </a:rPr>
              <a:t>|</a:t>
            </a:r>
            <a:r>
              <a:rPr sz="1235" spc="-57">
                <a:solidFill>
                  <a:srgbClr val="B6B6B6"/>
                </a:solidFill>
                <a:latin typeface="Arial Black"/>
                <a:cs typeface="Arial Black"/>
              </a:rPr>
              <a:t> </a:t>
            </a:r>
            <a:r>
              <a:rPr sz="1147" spc="-9">
                <a:solidFill>
                  <a:srgbClr val="B6B6B6"/>
                </a:solidFill>
                <a:latin typeface="Lucida Sans"/>
                <a:cs typeface="Lucida Sans"/>
              </a:rPr>
              <a:t>Reasons</a:t>
            </a:r>
            <a:endParaRPr sz="1147">
              <a:latin typeface="Lucida Sans"/>
              <a:cs typeface="Lucida Sans"/>
            </a:endParaRPr>
          </a:p>
        </p:txBody>
      </p:sp>
      <p:sp>
        <p:nvSpPr>
          <p:cNvPr id="8" name="object 8"/>
          <p:cNvSpPr txBox="1"/>
          <p:nvPr/>
        </p:nvSpPr>
        <p:spPr>
          <a:xfrm>
            <a:off x="669290" y="956422"/>
            <a:ext cx="5070429" cy="3731052"/>
          </a:xfrm>
          <a:prstGeom prst="rect">
            <a:avLst/>
          </a:prstGeom>
        </p:spPr>
        <p:txBody>
          <a:bodyPr vert="horz" wrap="square" lIns="0" tIns="11206" rIns="0" bIns="0" rtlCol="0">
            <a:spAutoFit/>
          </a:bodyPr>
          <a:lstStyle/>
          <a:p>
            <a:pPr marL="11206" marR="480758">
              <a:lnSpc>
                <a:spcPct val="108300"/>
              </a:lnSpc>
              <a:spcBef>
                <a:spcPts val="88"/>
              </a:spcBef>
            </a:pPr>
            <a:r>
              <a:rPr sz="2400" spc="-71">
                <a:solidFill>
                  <a:srgbClr val="063D5E"/>
                </a:solidFill>
                <a:latin typeface="Arial Black"/>
                <a:cs typeface="Arial Black"/>
              </a:rPr>
              <a:t>Why</a:t>
            </a:r>
            <a:r>
              <a:rPr sz="2400" spc="-137">
                <a:solidFill>
                  <a:srgbClr val="063D5E"/>
                </a:solidFill>
                <a:latin typeface="Arial Black"/>
                <a:cs typeface="Arial Black"/>
              </a:rPr>
              <a:t> </a:t>
            </a:r>
            <a:r>
              <a:rPr sz="2400" spc="-128">
                <a:solidFill>
                  <a:srgbClr val="063D5E"/>
                </a:solidFill>
                <a:latin typeface="Arial Black"/>
                <a:cs typeface="Arial Black"/>
              </a:rPr>
              <a:t>Students</a:t>
            </a:r>
            <a:r>
              <a:rPr sz="2400" spc="-132">
                <a:solidFill>
                  <a:srgbClr val="063D5E"/>
                </a:solidFill>
                <a:latin typeface="Arial Black"/>
                <a:cs typeface="Arial Black"/>
              </a:rPr>
              <a:t> </a:t>
            </a:r>
            <a:r>
              <a:rPr sz="2400" spc="-53">
                <a:solidFill>
                  <a:srgbClr val="063D5E"/>
                </a:solidFill>
                <a:latin typeface="Arial Black"/>
                <a:cs typeface="Arial Black"/>
              </a:rPr>
              <a:t>Did </a:t>
            </a:r>
            <a:r>
              <a:rPr sz="2400" spc="-71">
                <a:solidFill>
                  <a:srgbClr val="063D5E"/>
                </a:solidFill>
                <a:latin typeface="Arial Black"/>
                <a:cs typeface="Arial Black"/>
              </a:rPr>
              <a:t>Not</a:t>
            </a:r>
            <a:r>
              <a:rPr sz="2400" spc="-137">
                <a:solidFill>
                  <a:srgbClr val="063D5E"/>
                </a:solidFill>
                <a:latin typeface="Arial Black"/>
                <a:cs typeface="Arial Black"/>
              </a:rPr>
              <a:t> </a:t>
            </a:r>
            <a:r>
              <a:rPr sz="2400" spc="-9">
                <a:solidFill>
                  <a:srgbClr val="063D5E"/>
                </a:solidFill>
                <a:latin typeface="Arial Black"/>
                <a:cs typeface="Arial Black"/>
              </a:rPr>
              <a:t>Intervene</a:t>
            </a:r>
            <a:endParaRPr sz="2400">
              <a:latin typeface="Arial Black"/>
              <a:cs typeface="Arial Black"/>
            </a:endParaRPr>
          </a:p>
          <a:p>
            <a:pPr marL="11206" marR="57713">
              <a:lnSpc>
                <a:spcPct val="120800"/>
              </a:lnSpc>
              <a:spcBef>
                <a:spcPts val="975"/>
              </a:spcBef>
            </a:pPr>
            <a:r>
              <a:rPr sz="1400" spc="-18">
                <a:solidFill>
                  <a:srgbClr val="242424"/>
                </a:solidFill>
                <a:latin typeface="Lucida Sans"/>
                <a:cs typeface="Lucida Sans"/>
              </a:rPr>
              <a:t>Students</a:t>
            </a:r>
            <a:r>
              <a:rPr sz="1400" spc="-35">
                <a:solidFill>
                  <a:srgbClr val="242424"/>
                </a:solidFill>
                <a:latin typeface="Lucida Sans"/>
                <a:cs typeface="Lucida Sans"/>
              </a:rPr>
              <a:t> </a:t>
            </a:r>
            <a:r>
              <a:rPr sz="1400" spc="-9">
                <a:solidFill>
                  <a:srgbClr val="242424"/>
                </a:solidFill>
                <a:latin typeface="Lucida Sans"/>
                <a:cs typeface="Lucida Sans"/>
              </a:rPr>
              <a:t>who</a:t>
            </a:r>
            <a:r>
              <a:rPr sz="1400" spc="-35">
                <a:solidFill>
                  <a:srgbClr val="242424"/>
                </a:solidFill>
                <a:latin typeface="Lucida Sans"/>
                <a:cs typeface="Lucida Sans"/>
              </a:rPr>
              <a:t> </a:t>
            </a:r>
            <a:r>
              <a:rPr sz="1400" spc="-22">
                <a:solidFill>
                  <a:srgbClr val="242424"/>
                </a:solidFill>
                <a:latin typeface="Lucida Sans"/>
                <a:cs typeface="Lucida Sans"/>
              </a:rPr>
              <a:t>witnessed</a:t>
            </a:r>
            <a:r>
              <a:rPr sz="1400" spc="-35">
                <a:solidFill>
                  <a:srgbClr val="242424"/>
                </a:solidFill>
                <a:latin typeface="Lucida Sans"/>
                <a:cs typeface="Lucida Sans"/>
              </a:rPr>
              <a:t> </a:t>
            </a:r>
            <a:r>
              <a:rPr sz="1400" spc="-22">
                <a:solidFill>
                  <a:srgbClr val="242424"/>
                </a:solidFill>
                <a:latin typeface="Lucida Sans"/>
                <a:cs typeface="Lucida Sans"/>
              </a:rPr>
              <a:t>certain</a:t>
            </a:r>
            <a:r>
              <a:rPr sz="1400" spc="-31">
                <a:solidFill>
                  <a:srgbClr val="242424"/>
                </a:solidFill>
                <a:latin typeface="Lucida Sans"/>
                <a:cs typeface="Lucida Sans"/>
              </a:rPr>
              <a:t> situations</a:t>
            </a:r>
            <a:r>
              <a:rPr sz="1400" spc="-35">
                <a:solidFill>
                  <a:srgbClr val="242424"/>
                </a:solidFill>
                <a:latin typeface="Lucida Sans"/>
                <a:cs typeface="Lucida Sans"/>
              </a:rPr>
              <a:t> </a:t>
            </a:r>
            <a:r>
              <a:rPr sz="1400" spc="-22">
                <a:solidFill>
                  <a:srgbClr val="242424"/>
                </a:solidFill>
                <a:latin typeface="Lucida Sans"/>
                <a:cs typeface="Lucida Sans"/>
              </a:rPr>
              <a:t>of </a:t>
            </a:r>
            <a:r>
              <a:rPr sz="1400" spc="-35">
                <a:latin typeface="Lucida Sans"/>
                <a:cs typeface="Lucida Sans"/>
              </a:rPr>
              <a:t>sexual </a:t>
            </a:r>
            <a:r>
              <a:rPr sz="1400" spc="-9">
                <a:latin typeface="Lucida Sans"/>
                <a:cs typeface="Lucida Sans"/>
              </a:rPr>
              <a:t>and</a:t>
            </a:r>
            <a:r>
              <a:rPr sz="1400" spc="-35">
                <a:latin typeface="Lucida Sans"/>
                <a:cs typeface="Lucida Sans"/>
              </a:rPr>
              <a:t> </a:t>
            </a:r>
            <a:r>
              <a:rPr sz="1400" spc="-22">
                <a:latin typeface="Lucida Sans"/>
                <a:cs typeface="Lucida Sans"/>
              </a:rPr>
              <a:t>interpersonal</a:t>
            </a:r>
            <a:r>
              <a:rPr sz="1400" spc="-31">
                <a:latin typeface="Lucida Sans"/>
                <a:cs typeface="Lucida Sans"/>
              </a:rPr>
              <a:t> </a:t>
            </a:r>
            <a:r>
              <a:rPr sz="1400" spc="-26">
                <a:latin typeface="Lucida Sans"/>
                <a:cs typeface="Lucida Sans"/>
              </a:rPr>
              <a:t>violence</a:t>
            </a:r>
            <a:r>
              <a:rPr sz="1400" spc="-57">
                <a:latin typeface="Lucida Sans"/>
                <a:cs typeface="Lucida Sans"/>
              </a:rPr>
              <a:t> </a:t>
            </a:r>
            <a:r>
              <a:rPr sz="1400" spc="-44">
                <a:latin typeface="Lucida Sans"/>
                <a:cs typeface="Lucida Sans"/>
              </a:rPr>
              <a:t>in</a:t>
            </a:r>
            <a:r>
              <a:rPr sz="1400" spc="-31">
                <a:latin typeface="Lucida Sans"/>
                <a:cs typeface="Lucida Sans"/>
              </a:rPr>
              <a:t> </a:t>
            </a:r>
            <a:r>
              <a:rPr sz="1400" spc="-9">
                <a:latin typeface="Lucida Sans"/>
                <a:cs typeface="Lucida Sans"/>
              </a:rPr>
              <a:t>the</a:t>
            </a:r>
            <a:r>
              <a:rPr sz="1400" spc="-35">
                <a:latin typeface="Lucida Sans"/>
                <a:cs typeface="Lucida Sans"/>
              </a:rPr>
              <a:t> </a:t>
            </a:r>
            <a:r>
              <a:rPr sz="1400" spc="-18">
                <a:latin typeface="Lucida Sans"/>
                <a:cs typeface="Lucida Sans"/>
              </a:rPr>
              <a:t>past </a:t>
            </a:r>
            <a:r>
              <a:rPr sz="1400">
                <a:latin typeface="Lucida Sans"/>
                <a:cs typeface="Lucida Sans"/>
              </a:rPr>
              <a:t>year</a:t>
            </a:r>
            <a:r>
              <a:rPr sz="1400" spc="-57">
                <a:latin typeface="Lucida Sans"/>
                <a:cs typeface="Lucida Sans"/>
              </a:rPr>
              <a:t> </a:t>
            </a:r>
            <a:r>
              <a:rPr sz="1400">
                <a:latin typeface="Lucida Sans"/>
                <a:cs typeface="Lucida Sans"/>
              </a:rPr>
              <a:t>were</a:t>
            </a:r>
            <a:r>
              <a:rPr sz="1400" spc="-57">
                <a:latin typeface="Lucida Sans"/>
                <a:cs typeface="Lucida Sans"/>
              </a:rPr>
              <a:t> </a:t>
            </a:r>
            <a:r>
              <a:rPr sz="1400" spc="-26">
                <a:latin typeface="Lucida Sans"/>
                <a:cs typeface="Lucida Sans"/>
              </a:rPr>
              <a:t>asked</a:t>
            </a:r>
            <a:r>
              <a:rPr sz="1400" spc="-57">
                <a:latin typeface="Lucida Sans"/>
                <a:cs typeface="Lucida Sans"/>
              </a:rPr>
              <a:t> </a:t>
            </a:r>
            <a:r>
              <a:rPr sz="1400" spc="-18">
                <a:latin typeface="Lucida Sans"/>
                <a:cs typeface="Lucida Sans"/>
              </a:rPr>
              <a:t>about</a:t>
            </a:r>
            <a:r>
              <a:rPr sz="1400" spc="-53">
                <a:latin typeface="Lucida Sans"/>
                <a:cs typeface="Lucida Sans"/>
              </a:rPr>
              <a:t> </a:t>
            </a:r>
            <a:r>
              <a:rPr sz="1400" spc="-18">
                <a:latin typeface="Lucida Sans"/>
                <a:cs typeface="Lucida Sans"/>
              </a:rPr>
              <a:t>reasons</a:t>
            </a:r>
            <a:r>
              <a:rPr sz="1400" spc="-57">
                <a:latin typeface="Lucida Sans"/>
                <a:cs typeface="Lucida Sans"/>
              </a:rPr>
              <a:t> </a:t>
            </a:r>
            <a:r>
              <a:rPr sz="1400" spc="-9">
                <a:latin typeface="Lucida Sans"/>
                <a:cs typeface="Lucida Sans"/>
              </a:rPr>
              <a:t>why</a:t>
            </a:r>
            <a:r>
              <a:rPr sz="1400" spc="-57">
                <a:latin typeface="Lucida Sans"/>
                <a:cs typeface="Lucida Sans"/>
              </a:rPr>
              <a:t> </a:t>
            </a:r>
            <a:r>
              <a:rPr sz="1400" spc="-18">
                <a:latin typeface="Lucida Sans"/>
                <a:cs typeface="Lucida Sans"/>
              </a:rPr>
              <a:t>they</a:t>
            </a:r>
            <a:r>
              <a:rPr sz="1400" spc="-53">
                <a:latin typeface="Lucida Sans"/>
                <a:cs typeface="Lucida Sans"/>
              </a:rPr>
              <a:t> </a:t>
            </a:r>
            <a:r>
              <a:rPr sz="1400" spc="-22">
                <a:latin typeface="Lucida Sans"/>
                <a:cs typeface="Lucida Sans"/>
              </a:rPr>
              <a:t>did </a:t>
            </a:r>
            <a:r>
              <a:rPr sz="1400" spc="-18">
                <a:latin typeface="Lucida Sans"/>
                <a:cs typeface="Lucida Sans"/>
              </a:rPr>
              <a:t>not</a:t>
            </a:r>
            <a:r>
              <a:rPr sz="1400" spc="-62">
                <a:latin typeface="Lucida Sans"/>
                <a:cs typeface="Lucida Sans"/>
              </a:rPr>
              <a:t> </a:t>
            </a:r>
            <a:r>
              <a:rPr sz="1400" spc="-9">
                <a:latin typeface="Lucida Sans"/>
                <a:cs typeface="Lucida Sans"/>
              </a:rPr>
              <a:t>intervene</a:t>
            </a:r>
            <a:r>
              <a:rPr sz="1400" spc="-9">
                <a:solidFill>
                  <a:srgbClr val="242424"/>
                </a:solidFill>
                <a:latin typeface="Lucida Sans"/>
                <a:cs typeface="Lucida Sans"/>
              </a:rPr>
              <a:t>.</a:t>
            </a:r>
            <a:endParaRPr sz="1400">
              <a:latin typeface="Lucida Sans"/>
              <a:cs typeface="Lucida Sans"/>
            </a:endParaRPr>
          </a:p>
          <a:p>
            <a:pPr marL="261671" indent="-149607">
              <a:spcBef>
                <a:spcPts val="794"/>
              </a:spcBef>
              <a:buClr>
                <a:srgbClr val="004C97"/>
              </a:buClr>
              <a:buSzPct val="91666"/>
              <a:buChar char="•"/>
              <a:tabLst>
                <a:tab pos="261671" algn="l"/>
              </a:tabLst>
            </a:pPr>
            <a:r>
              <a:rPr sz="1400" spc="-115">
                <a:solidFill>
                  <a:srgbClr val="2C88B0"/>
                </a:solidFill>
                <a:latin typeface="Arial Black"/>
                <a:cs typeface="Arial Black"/>
              </a:rPr>
              <a:t>46%</a:t>
            </a:r>
            <a:r>
              <a:rPr sz="1400" spc="-75">
                <a:solidFill>
                  <a:srgbClr val="2C88B0"/>
                </a:solidFill>
                <a:latin typeface="Arial Black"/>
                <a:cs typeface="Arial Black"/>
              </a:rPr>
              <a:t> </a:t>
            </a:r>
            <a:r>
              <a:rPr sz="1400">
                <a:solidFill>
                  <a:srgbClr val="242424"/>
                </a:solidFill>
                <a:latin typeface="Lucida Sans"/>
                <a:cs typeface="Lucida Sans"/>
              </a:rPr>
              <a:t>were</a:t>
            </a:r>
            <a:r>
              <a:rPr sz="1400" spc="-57">
                <a:solidFill>
                  <a:srgbClr val="242424"/>
                </a:solidFill>
                <a:latin typeface="Lucida Sans"/>
                <a:cs typeface="Lucida Sans"/>
              </a:rPr>
              <a:t> </a:t>
            </a:r>
            <a:r>
              <a:rPr sz="1400" spc="-18">
                <a:solidFill>
                  <a:srgbClr val="242424"/>
                </a:solidFill>
                <a:latin typeface="Lucida Sans"/>
                <a:cs typeface="Lucida Sans"/>
              </a:rPr>
              <a:t>not</a:t>
            </a:r>
            <a:r>
              <a:rPr sz="1400" spc="-53">
                <a:solidFill>
                  <a:srgbClr val="242424"/>
                </a:solidFill>
                <a:latin typeface="Lucida Sans"/>
                <a:cs typeface="Lucida Sans"/>
              </a:rPr>
              <a:t> </a:t>
            </a:r>
            <a:r>
              <a:rPr sz="1400" spc="-18">
                <a:solidFill>
                  <a:srgbClr val="242424"/>
                </a:solidFill>
                <a:latin typeface="Lucida Sans"/>
                <a:cs typeface="Lucida Sans"/>
              </a:rPr>
              <a:t>sure</a:t>
            </a:r>
            <a:r>
              <a:rPr sz="1400" spc="-57">
                <a:solidFill>
                  <a:srgbClr val="242424"/>
                </a:solidFill>
                <a:latin typeface="Lucida Sans"/>
                <a:cs typeface="Lucida Sans"/>
              </a:rPr>
              <a:t> </a:t>
            </a:r>
            <a:r>
              <a:rPr sz="1400" spc="-9">
                <a:solidFill>
                  <a:srgbClr val="242424"/>
                </a:solidFill>
                <a:latin typeface="Lucida Sans"/>
                <a:cs typeface="Lucida Sans"/>
              </a:rPr>
              <a:t>what</a:t>
            </a:r>
            <a:r>
              <a:rPr sz="1400" spc="-57">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22">
                <a:solidFill>
                  <a:srgbClr val="242424"/>
                </a:solidFill>
                <a:latin typeface="Lucida Sans"/>
                <a:cs typeface="Lucida Sans"/>
              </a:rPr>
              <a:t>do</a:t>
            </a:r>
            <a:endParaRPr sz="1400">
              <a:latin typeface="Lucida Sans"/>
              <a:cs typeface="Lucida Sans"/>
            </a:endParaRPr>
          </a:p>
          <a:p>
            <a:pPr marL="261671" marR="252146" indent="-149607">
              <a:lnSpc>
                <a:spcPct val="120800"/>
              </a:lnSpc>
              <a:spcBef>
                <a:spcPts val="794"/>
              </a:spcBef>
              <a:buClr>
                <a:srgbClr val="004C97"/>
              </a:buClr>
              <a:buSzPct val="91666"/>
              <a:buChar char="•"/>
              <a:tabLst>
                <a:tab pos="263352" algn="l"/>
              </a:tabLst>
            </a:pPr>
            <a:r>
              <a:rPr sz="1400" spc="-115">
                <a:solidFill>
                  <a:srgbClr val="2C88B0"/>
                </a:solidFill>
                <a:latin typeface="Arial Black"/>
                <a:cs typeface="Arial Black"/>
              </a:rPr>
              <a:t>35%</a:t>
            </a:r>
            <a:r>
              <a:rPr sz="1400" spc="-71">
                <a:solidFill>
                  <a:srgbClr val="2C88B0"/>
                </a:solidFill>
                <a:latin typeface="Arial Black"/>
                <a:cs typeface="Arial Black"/>
              </a:rPr>
              <a:t> </a:t>
            </a:r>
            <a:r>
              <a:rPr sz="1400" spc="-31">
                <a:solidFill>
                  <a:srgbClr val="242424"/>
                </a:solidFill>
                <a:latin typeface="Lucida Sans"/>
                <a:cs typeface="Lucida Sans"/>
              </a:rPr>
              <a:t>did</a:t>
            </a:r>
            <a:r>
              <a:rPr sz="1400" spc="-53">
                <a:solidFill>
                  <a:srgbClr val="242424"/>
                </a:solidFill>
                <a:latin typeface="Lucida Sans"/>
                <a:cs typeface="Lucida Sans"/>
              </a:rPr>
              <a:t> </a:t>
            </a:r>
            <a:r>
              <a:rPr sz="1400" spc="-18">
                <a:solidFill>
                  <a:srgbClr val="242424"/>
                </a:solidFill>
                <a:latin typeface="Lucida Sans"/>
                <a:cs typeface="Lucida Sans"/>
              </a:rPr>
              <a:t>not</a:t>
            </a:r>
            <a:r>
              <a:rPr sz="1400" spc="-57">
                <a:solidFill>
                  <a:srgbClr val="242424"/>
                </a:solidFill>
                <a:latin typeface="Lucida Sans"/>
                <a:cs typeface="Lucida Sans"/>
              </a:rPr>
              <a:t> </a:t>
            </a:r>
            <a:r>
              <a:rPr sz="1400" spc="-9">
                <a:solidFill>
                  <a:srgbClr val="242424"/>
                </a:solidFill>
                <a:latin typeface="Lucida Sans"/>
                <a:cs typeface="Lucida Sans"/>
              </a:rPr>
              <a:t>want</a:t>
            </a:r>
            <a:r>
              <a:rPr sz="1400" spc="-53">
                <a:solidFill>
                  <a:srgbClr val="242424"/>
                </a:solidFill>
                <a:latin typeface="Lucida Sans"/>
                <a:cs typeface="Lucida Sans"/>
              </a:rPr>
              <a:t> </a:t>
            </a:r>
            <a:r>
              <a:rPr sz="1400" spc="-18">
                <a:solidFill>
                  <a:srgbClr val="242424"/>
                </a:solidFill>
                <a:latin typeface="Lucida Sans"/>
                <a:cs typeface="Lucida Sans"/>
              </a:rPr>
              <a:t>to</a:t>
            </a:r>
            <a:r>
              <a:rPr sz="1400" spc="-53">
                <a:solidFill>
                  <a:srgbClr val="242424"/>
                </a:solidFill>
                <a:latin typeface="Lucida Sans"/>
                <a:cs typeface="Lucida Sans"/>
              </a:rPr>
              <a:t> </a:t>
            </a:r>
            <a:r>
              <a:rPr sz="1400" spc="-35">
                <a:solidFill>
                  <a:srgbClr val="242424"/>
                </a:solidFill>
                <a:latin typeface="Lucida Sans"/>
                <a:cs typeface="Lucida Sans"/>
              </a:rPr>
              <a:t>get</a:t>
            </a:r>
            <a:r>
              <a:rPr sz="1400" spc="-53">
                <a:solidFill>
                  <a:srgbClr val="242424"/>
                </a:solidFill>
                <a:latin typeface="Lucida Sans"/>
                <a:cs typeface="Lucida Sans"/>
              </a:rPr>
              <a:t> </a:t>
            </a:r>
            <a:r>
              <a:rPr sz="1400" spc="-35">
                <a:solidFill>
                  <a:srgbClr val="242424"/>
                </a:solidFill>
                <a:latin typeface="Lucida Sans"/>
                <a:cs typeface="Lucida Sans"/>
              </a:rPr>
              <a:t>in</a:t>
            </a:r>
            <a:r>
              <a:rPr sz="1400" spc="-53">
                <a:solidFill>
                  <a:srgbClr val="242424"/>
                </a:solidFill>
                <a:latin typeface="Lucida Sans"/>
                <a:cs typeface="Lucida Sans"/>
              </a:rPr>
              <a:t> </a:t>
            </a:r>
            <a:r>
              <a:rPr sz="1400" spc="-18">
                <a:solidFill>
                  <a:srgbClr val="242424"/>
                </a:solidFill>
                <a:latin typeface="Lucida Sans"/>
                <a:cs typeface="Lucida Sans"/>
              </a:rPr>
              <a:t>trouble</a:t>
            </a:r>
            <a:r>
              <a:rPr sz="1400" spc="-53">
                <a:solidFill>
                  <a:srgbClr val="242424"/>
                </a:solidFill>
                <a:latin typeface="Lucida Sans"/>
                <a:cs typeface="Lucida Sans"/>
              </a:rPr>
              <a:t> </a:t>
            </a:r>
            <a:r>
              <a:rPr sz="1400" spc="-22">
                <a:solidFill>
                  <a:srgbClr val="242424"/>
                </a:solidFill>
                <a:latin typeface="Lucida Sans"/>
                <a:cs typeface="Lucida Sans"/>
              </a:rPr>
              <a:t>for 	</a:t>
            </a:r>
            <a:r>
              <a:rPr sz="1400" spc="-40">
                <a:solidFill>
                  <a:srgbClr val="242424"/>
                </a:solidFill>
                <a:latin typeface="Lucida Sans"/>
                <a:cs typeface="Lucida Sans"/>
              </a:rPr>
              <a:t>drinking</a:t>
            </a:r>
            <a:r>
              <a:rPr sz="1400" spc="-49">
                <a:solidFill>
                  <a:srgbClr val="242424"/>
                </a:solidFill>
                <a:latin typeface="Lucida Sans"/>
                <a:cs typeface="Lucida Sans"/>
              </a:rPr>
              <a:t> </a:t>
            </a:r>
            <a:r>
              <a:rPr sz="1400" spc="-31">
                <a:solidFill>
                  <a:srgbClr val="242424"/>
                </a:solidFill>
                <a:latin typeface="Lucida Sans"/>
                <a:cs typeface="Lucida Sans"/>
              </a:rPr>
              <a:t>and/or</a:t>
            </a:r>
            <a:r>
              <a:rPr sz="1400" spc="-44">
                <a:solidFill>
                  <a:srgbClr val="242424"/>
                </a:solidFill>
                <a:latin typeface="Lucida Sans"/>
                <a:cs typeface="Lucida Sans"/>
              </a:rPr>
              <a:t> </a:t>
            </a:r>
            <a:r>
              <a:rPr sz="1400" spc="-35">
                <a:solidFill>
                  <a:srgbClr val="242424"/>
                </a:solidFill>
                <a:latin typeface="Lucida Sans"/>
                <a:cs typeface="Lucida Sans"/>
              </a:rPr>
              <a:t>doing</a:t>
            </a:r>
            <a:r>
              <a:rPr sz="1400" spc="-49">
                <a:solidFill>
                  <a:srgbClr val="242424"/>
                </a:solidFill>
                <a:latin typeface="Lucida Sans"/>
                <a:cs typeface="Lucida Sans"/>
              </a:rPr>
              <a:t> </a:t>
            </a:r>
            <a:r>
              <a:rPr sz="1400" spc="-18">
                <a:solidFill>
                  <a:srgbClr val="242424"/>
                </a:solidFill>
                <a:latin typeface="Lucida Sans"/>
                <a:cs typeface="Lucida Sans"/>
              </a:rPr>
              <a:t>drugs</a:t>
            </a:r>
            <a:endParaRPr sz="1400">
              <a:latin typeface="Lucida Sans"/>
              <a:cs typeface="Lucida Sans"/>
            </a:endParaRPr>
          </a:p>
          <a:p>
            <a:pPr marL="261671" indent="-149607">
              <a:spcBef>
                <a:spcPts val="1059"/>
              </a:spcBef>
              <a:buClr>
                <a:srgbClr val="004C97"/>
              </a:buClr>
              <a:buSzPct val="91666"/>
              <a:buChar char="•"/>
              <a:tabLst>
                <a:tab pos="261671" algn="l"/>
              </a:tabLst>
            </a:pPr>
            <a:r>
              <a:rPr sz="1400" spc="-115">
                <a:solidFill>
                  <a:srgbClr val="2C88B0"/>
                </a:solidFill>
                <a:latin typeface="Arial Black"/>
                <a:cs typeface="Arial Black"/>
              </a:rPr>
              <a:t>34%</a:t>
            </a:r>
            <a:r>
              <a:rPr sz="1400" spc="-62">
                <a:solidFill>
                  <a:srgbClr val="2C88B0"/>
                </a:solidFill>
                <a:latin typeface="Arial Black"/>
                <a:cs typeface="Arial Black"/>
              </a:rPr>
              <a:t> </a:t>
            </a:r>
            <a:r>
              <a:rPr sz="1400" spc="-31">
                <a:latin typeface="Lucida Sans"/>
                <a:cs typeface="Lucida Sans"/>
              </a:rPr>
              <a:t>did</a:t>
            </a:r>
            <a:r>
              <a:rPr sz="1400" spc="-44">
                <a:latin typeface="Lucida Sans"/>
                <a:cs typeface="Lucida Sans"/>
              </a:rPr>
              <a:t> </a:t>
            </a:r>
            <a:r>
              <a:rPr sz="1400" spc="-18">
                <a:latin typeface="Lucida Sans"/>
                <a:cs typeface="Lucida Sans"/>
              </a:rPr>
              <a:t>not</a:t>
            </a:r>
            <a:r>
              <a:rPr sz="1400" spc="-44">
                <a:latin typeface="Lucida Sans"/>
                <a:cs typeface="Lucida Sans"/>
              </a:rPr>
              <a:t> </a:t>
            </a:r>
            <a:r>
              <a:rPr sz="1400" spc="-18">
                <a:latin typeface="Lucida Sans"/>
                <a:cs typeface="Lucida Sans"/>
              </a:rPr>
              <a:t>intervene</a:t>
            </a:r>
            <a:r>
              <a:rPr sz="1400" spc="-44">
                <a:latin typeface="Lucida Sans"/>
                <a:cs typeface="Lucida Sans"/>
              </a:rPr>
              <a:t> </a:t>
            </a:r>
            <a:r>
              <a:rPr sz="1400" spc="-18">
                <a:latin typeface="Lucida Sans"/>
                <a:cs typeface="Lucida Sans"/>
              </a:rPr>
              <a:t>for</a:t>
            </a:r>
            <a:r>
              <a:rPr sz="1400" spc="-44">
                <a:latin typeface="Lucida Sans"/>
                <a:cs typeface="Lucida Sans"/>
              </a:rPr>
              <a:t> </a:t>
            </a:r>
            <a:r>
              <a:rPr sz="1400" spc="-9">
                <a:latin typeface="Lucida Sans"/>
                <a:cs typeface="Lucida Sans"/>
              </a:rPr>
              <a:t>another</a:t>
            </a:r>
            <a:r>
              <a:rPr sz="1400" spc="-44">
                <a:latin typeface="Lucida Sans"/>
                <a:cs typeface="Lucida Sans"/>
              </a:rPr>
              <a:t> </a:t>
            </a:r>
            <a:r>
              <a:rPr sz="1400" spc="-9">
                <a:latin typeface="Lucida Sans"/>
                <a:cs typeface="Lucida Sans"/>
              </a:rPr>
              <a:t>reason</a:t>
            </a:r>
            <a:endParaRPr sz="1400">
              <a:latin typeface="Lucida Sans"/>
              <a:cs typeface="Lucida Sans"/>
            </a:endParaRPr>
          </a:p>
          <a:p>
            <a:pPr marL="261671" indent="-149607">
              <a:spcBef>
                <a:spcPts val="1059"/>
              </a:spcBef>
              <a:buClr>
                <a:srgbClr val="004C97"/>
              </a:buClr>
              <a:buSzPct val="91666"/>
              <a:buChar char="•"/>
              <a:tabLst>
                <a:tab pos="261671" algn="l"/>
              </a:tabLst>
            </a:pPr>
            <a:r>
              <a:rPr sz="1400" spc="-115">
                <a:solidFill>
                  <a:srgbClr val="2C88B0"/>
                </a:solidFill>
                <a:latin typeface="Arial Black"/>
                <a:cs typeface="Arial Black"/>
              </a:rPr>
              <a:t>20%</a:t>
            </a:r>
            <a:r>
              <a:rPr sz="1400" spc="-71">
                <a:solidFill>
                  <a:srgbClr val="2C88B0"/>
                </a:solidFill>
                <a:latin typeface="Arial Black"/>
                <a:cs typeface="Arial Black"/>
              </a:rPr>
              <a:t> </a:t>
            </a:r>
            <a:r>
              <a:rPr sz="1400" spc="-26">
                <a:latin typeface="Lucida Sans"/>
                <a:cs typeface="Lucida Sans"/>
              </a:rPr>
              <a:t>felt</a:t>
            </a:r>
            <a:r>
              <a:rPr sz="1400" spc="-49">
                <a:latin typeface="Lucida Sans"/>
                <a:cs typeface="Lucida Sans"/>
              </a:rPr>
              <a:t> </a:t>
            </a:r>
            <a:r>
              <a:rPr sz="1400" spc="-40">
                <a:latin typeface="Lucida Sans"/>
                <a:cs typeface="Lucida Sans"/>
              </a:rPr>
              <a:t>it</a:t>
            </a:r>
            <a:r>
              <a:rPr sz="1400" spc="-49">
                <a:latin typeface="Lucida Sans"/>
                <a:cs typeface="Lucida Sans"/>
              </a:rPr>
              <a:t> </a:t>
            </a:r>
            <a:r>
              <a:rPr sz="1400" spc="-18">
                <a:latin typeface="Lucida Sans"/>
                <a:cs typeface="Lucida Sans"/>
              </a:rPr>
              <a:t>was</a:t>
            </a:r>
            <a:r>
              <a:rPr sz="1400" spc="-53">
                <a:latin typeface="Lucida Sans"/>
                <a:cs typeface="Lucida Sans"/>
              </a:rPr>
              <a:t> </a:t>
            </a:r>
            <a:r>
              <a:rPr sz="1400" spc="-18">
                <a:latin typeface="Lucida Sans"/>
                <a:cs typeface="Lucida Sans"/>
              </a:rPr>
              <a:t>not</a:t>
            </a:r>
            <a:r>
              <a:rPr sz="1400" spc="-49">
                <a:latin typeface="Lucida Sans"/>
                <a:cs typeface="Lucida Sans"/>
              </a:rPr>
              <a:t> </a:t>
            </a:r>
            <a:r>
              <a:rPr sz="1400" spc="-18">
                <a:latin typeface="Lucida Sans"/>
                <a:cs typeface="Lucida Sans"/>
              </a:rPr>
              <a:t>their</a:t>
            </a:r>
            <a:r>
              <a:rPr sz="1400" spc="-49">
                <a:latin typeface="Lucida Sans"/>
                <a:cs typeface="Lucida Sans"/>
              </a:rPr>
              <a:t> </a:t>
            </a:r>
            <a:r>
              <a:rPr sz="1400" spc="-9">
                <a:latin typeface="Lucida Sans"/>
                <a:cs typeface="Lucida Sans"/>
              </a:rPr>
              <a:t>business</a:t>
            </a:r>
            <a:endParaRPr sz="1400">
              <a:latin typeface="Lucida Sans"/>
              <a:cs typeface="Lucida Sans"/>
            </a:endParaRPr>
          </a:p>
          <a:p>
            <a:pPr marL="261671" indent="-149607">
              <a:spcBef>
                <a:spcPts val="1059"/>
              </a:spcBef>
              <a:buClr>
                <a:srgbClr val="004C97"/>
              </a:buClr>
              <a:buSzPct val="91666"/>
              <a:buChar char="•"/>
              <a:tabLst>
                <a:tab pos="261671" algn="l"/>
              </a:tabLst>
            </a:pPr>
            <a:r>
              <a:rPr sz="1400" spc="-110">
                <a:solidFill>
                  <a:srgbClr val="2C88B0"/>
                </a:solidFill>
                <a:latin typeface="Arial Black"/>
                <a:cs typeface="Arial Black"/>
              </a:rPr>
              <a:t>5%</a:t>
            </a:r>
            <a:r>
              <a:rPr sz="1400" spc="-79">
                <a:solidFill>
                  <a:srgbClr val="2C88B0"/>
                </a:solidFill>
                <a:latin typeface="Arial Black"/>
                <a:cs typeface="Arial Black"/>
              </a:rPr>
              <a:t> </a:t>
            </a:r>
            <a:r>
              <a:rPr sz="1400" spc="-31">
                <a:solidFill>
                  <a:srgbClr val="242424"/>
                </a:solidFill>
                <a:latin typeface="Lucida Sans"/>
                <a:cs typeface="Lucida Sans"/>
              </a:rPr>
              <a:t>did</a:t>
            </a:r>
            <a:r>
              <a:rPr sz="1400" spc="-57">
                <a:solidFill>
                  <a:srgbClr val="242424"/>
                </a:solidFill>
                <a:latin typeface="Lucida Sans"/>
                <a:cs typeface="Lucida Sans"/>
              </a:rPr>
              <a:t> </a:t>
            </a:r>
            <a:r>
              <a:rPr sz="1400" spc="-18">
                <a:solidFill>
                  <a:srgbClr val="242424"/>
                </a:solidFill>
                <a:latin typeface="Lucida Sans"/>
                <a:cs typeface="Lucida Sans"/>
              </a:rPr>
              <a:t>not</a:t>
            </a:r>
            <a:r>
              <a:rPr sz="1400" spc="-57">
                <a:solidFill>
                  <a:srgbClr val="242424"/>
                </a:solidFill>
                <a:latin typeface="Lucida Sans"/>
                <a:cs typeface="Lucida Sans"/>
              </a:rPr>
              <a:t> </a:t>
            </a:r>
            <a:r>
              <a:rPr sz="1400" spc="-9">
                <a:solidFill>
                  <a:srgbClr val="242424"/>
                </a:solidFill>
                <a:latin typeface="Lucida Sans"/>
                <a:cs typeface="Lucida Sans"/>
              </a:rPr>
              <a:t>want</a:t>
            </a:r>
            <a:r>
              <a:rPr sz="1400" spc="-57">
                <a:solidFill>
                  <a:srgbClr val="242424"/>
                </a:solidFill>
                <a:latin typeface="Lucida Sans"/>
                <a:cs typeface="Lucida Sans"/>
              </a:rPr>
              <a:t> </a:t>
            </a:r>
            <a:r>
              <a:rPr sz="1400" spc="-18">
                <a:solidFill>
                  <a:srgbClr val="242424"/>
                </a:solidFill>
                <a:latin typeface="Lucida Sans"/>
                <a:cs typeface="Lucida Sans"/>
              </a:rPr>
              <a:t>to</a:t>
            </a:r>
            <a:r>
              <a:rPr sz="1400" spc="-62">
                <a:solidFill>
                  <a:srgbClr val="242424"/>
                </a:solidFill>
                <a:latin typeface="Lucida Sans"/>
                <a:cs typeface="Lucida Sans"/>
              </a:rPr>
              <a:t> </a:t>
            </a:r>
            <a:r>
              <a:rPr sz="1400" spc="-18">
                <a:solidFill>
                  <a:srgbClr val="242424"/>
                </a:solidFill>
                <a:latin typeface="Lucida Sans"/>
                <a:cs typeface="Lucida Sans"/>
              </a:rPr>
              <a:t>upset</a:t>
            </a:r>
            <a:r>
              <a:rPr sz="1400" spc="-57">
                <a:solidFill>
                  <a:srgbClr val="242424"/>
                </a:solidFill>
                <a:latin typeface="Lucida Sans"/>
                <a:cs typeface="Lucida Sans"/>
              </a:rPr>
              <a:t> </a:t>
            </a:r>
            <a:r>
              <a:rPr sz="1400">
                <a:solidFill>
                  <a:srgbClr val="242424"/>
                </a:solidFill>
                <a:latin typeface="Lucida Sans"/>
                <a:cs typeface="Lucida Sans"/>
              </a:rPr>
              <a:t>a</a:t>
            </a:r>
            <a:r>
              <a:rPr sz="1400" spc="-57">
                <a:solidFill>
                  <a:srgbClr val="242424"/>
                </a:solidFill>
                <a:latin typeface="Lucida Sans"/>
                <a:cs typeface="Lucida Sans"/>
              </a:rPr>
              <a:t> </a:t>
            </a:r>
            <a:r>
              <a:rPr sz="1400" spc="-9">
                <a:solidFill>
                  <a:srgbClr val="242424"/>
                </a:solidFill>
                <a:latin typeface="Lucida Sans"/>
                <a:cs typeface="Lucida Sans"/>
              </a:rPr>
              <a:t>friend</a:t>
            </a:r>
            <a:endParaRPr sz="1400">
              <a:latin typeface="Lucida Sans"/>
              <a:cs typeface="Lucida Sans"/>
            </a:endParaRPr>
          </a:p>
        </p:txBody>
      </p:sp>
      <p:sp>
        <p:nvSpPr>
          <p:cNvPr id="9" name="object 9"/>
          <p:cNvSpPr txBox="1"/>
          <p:nvPr/>
        </p:nvSpPr>
        <p:spPr>
          <a:xfrm>
            <a:off x="6999935" y="699223"/>
            <a:ext cx="2623857" cy="160715"/>
          </a:xfrm>
          <a:prstGeom prst="rect">
            <a:avLst/>
          </a:prstGeom>
        </p:spPr>
        <p:txBody>
          <a:bodyPr vert="horz" wrap="square" lIns="0" tIns="11206" rIns="0" bIns="0" rtlCol="0">
            <a:spAutoFit/>
          </a:bodyPr>
          <a:lstStyle/>
          <a:p>
            <a:pPr marL="11206">
              <a:spcBef>
                <a:spcPts val="88"/>
              </a:spcBef>
            </a:pPr>
            <a:r>
              <a:rPr sz="971" spc="-79">
                <a:solidFill>
                  <a:srgbClr val="585858"/>
                </a:solidFill>
                <a:latin typeface="Arial Black"/>
                <a:cs typeface="Arial Black"/>
              </a:rPr>
              <a:t>Fig.</a:t>
            </a:r>
            <a:r>
              <a:rPr sz="971" spc="-53">
                <a:solidFill>
                  <a:srgbClr val="585858"/>
                </a:solidFill>
                <a:latin typeface="Arial Black"/>
                <a:cs typeface="Arial Black"/>
              </a:rPr>
              <a:t> </a:t>
            </a:r>
            <a:r>
              <a:rPr sz="971" spc="-101">
                <a:solidFill>
                  <a:srgbClr val="585858"/>
                </a:solidFill>
                <a:latin typeface="Arial Black"/>
                <a:cs typeface="Arial Black"/>
              </a:rPr>
              <a:t>48</a:t>
            </a:r>
            <a:r>
              <a:rPr sz="971" spc="-44">
                <a:solidFill>
                  <a:srgbClr val="585858"/>
                </a:solidFill>
                <a:latin typeface="Arial Black"/>
                <a:cs typeface="Arial Black"/>
              </a:rPr>
              <a:t> </a:t>
            </a:r>
            <a:r>
              <a:rPr sz="971" spc="-88">
                <a:solidFill>
                  <a:srgbClr val="585858"/>
                </a:solidFill>
                <a:latin typeface="Arial Black"/>
                <a:cs typeface="Arial Black"/>
              </a:rPr>
              <a:t>Reasons</a:t>
            </a:r>
            <a:r>
              <a:rPr sz="971" spc="-49">
                <a:solidFill>
                  <a:srgbClr val="585858"/>
                </a:solidFill>
                <a:latin typeface="Arial Black"/>
                <a:cs typeface="Arial Black"/>
              </a:rPr>
              <a:t> </a:t>
            </a:r>
            <a:r>
              <a:rPr sz="971" spc="-57">
                <a:solidFill>
                  <a:srgbClr val="585858"/>
                </a:solidFill>
                <a:latin typeface="Arial Black"/>
                <a:cs typeface="Arial Black"/>
              </a:rPr>
              <a:t>students</a:t>
            </a:r>
            <a:r>
              <a:rPr sz="971" spc="-49">
                <a:solidFill>
                  <a:srgbClr val="585858"/>
                </a:solidFill>
                <a:latin typeface="Arial Black"/>
                <a:cs typeface="Arial Black"/>
              </a:rPr>
              <a:t> </a:t>
            </a:r>
            <a:r>
              <a:rPr sz="971" spc="-40">
                <a:solidFill>
                  <a:srgbClr val="585858"/>
                </a:solidFill>
                <a:latin typeface="Arial Black"/>
                <a:cs typeface="Arial Black"/>
              </a:rPr>
              <a:t>did</a:t>
            </a:r>
            <a:r>
              <a:rPr sz="971" spc="-44">
                <a:solidFill>
                  <a:srgbClr val="585858"/>
                </a:solidFill>
                <a:latin typeface="Arial Black"/>
                <a:cs typeface="Arial Black"/>
              </a:rPr>
              <a:t> </a:t>
            </a:r>
            <a:r>
              <a:rPr sz="971" spc="-31">
                <a:solidFill>
                  <a:srgbClr val="585858"/>
                </a:solidFill>
                <a:latin typeface="Arial Black"/>
                <a:cs typeface="Arial Black"/>
              </a:rPr>
              <a:t>not</a:t>
            </a:r>
            <a:r>
              <a:rPr sz="971" spc="-49">
                <a:solidFill>
                  <a:srgbClr val="585858"/>
                </a:solidFill>
                <a:latin typeface="Arial Black"/>
                <a:cs typeface="Arial Black"/>
              </a:rPr>
              <a:t> </a:t>
            </a:r>
            <a:r>
              <a:rPr sz="971" spc="-22">
                <a:solidFill>
                  <a:srgbClr val="585858"/>
                </a:solidFill>
                <a:latin typeface="Arial Black"/>
                <a:cs typeface="Arial Black"/>
              </a:rPr>
              <a:t>intervene</a:t>
            </a:r>
            <a:endParaRPr sz="971">
              <a:latin typeface="Arial Black"/>
              <a:cs typeface="Arial Black"/>
            </a:endParaRPr>
          </a:p>
        </p:txBody>
      </p:sp>
      <p:sp>
        <p:nvSpPr>
          <p:cNvPr id="10" name="object 10"/>
          <p:cNvSpPr txBox="1"/>
          <p:nvPr/>
        </p:nvSpPr>
        <p:spPr>
          <a:xfrm>
            <a:off x="9803075" y="1412920"/>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46%</a:t>
            </a:r>
            <a:endParaRPr sz="882">
              <a:latin typeface="Arial"/>
              <a:cs typeface="Arial"/>
            </a:endParaRPr>
          </a:p>
        </p:txBody>
      </p:sp>
      <p:sp>
        <p:nvSpPr>
          <p:cNvPr id="11" name="object 11"/>
          <p:cNvSpPr txBox="1"/>
          <p:nvPr/>
        </p:nvSpPr>
        <p:spPr>
          <a:xfrm>
            <a:off x="9348184" y="2372073"/>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35%</a:t>
            </a:r>
            <a:endParaRPr sz="882">
              <a:latin typeface="Arial"/>
              <a:cs typeface="Arial"/>
            </a:endParaRPr>
          </a:p>
        </p:txBody>
      </p:sp>
      <p:sp>
        <p:nvSpPr>
          <p:cNvPr id="12" name="object 12"/>
          <p:cNvSpPr txBox="1"/>
          <p:nvPr/>
        </p:nvSpPr>
        <p:spPr>
          <a:xfrm>
            <a:off x="9306064" y="3339639"/>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34%</a:t>
            </a:r>
            <a:endParaRPr sz="882">
              <a:latin typeface="Arial"/>
              <a:cs typeface="Arial"/>
            </a:endParaRPr>
          </a:p>
        </p:txBody>
      </p:sp>
      <p:sp>
        <p:nvSpPr>
          <p:cNvPr id="13" name="object 13"/>
          <p:cNvSpPr txBox="1"/>
          <p:nvPr/>
        </p:nvSpPr>
        <p:spPr>
          <a:xfrm>
            <a:off x="8724814" y="4298792"/>
            <a:ext cx="24765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20%</a:t>
            </a:r>
            <a:endParaRPr sz="882">
              <a:latin typeface="Arial"/>
              <a:cs typeface="Arial"/>
            </a:endParaRPr>
          </a:p>
        </p:txBody>
      </p:sp>
      <p:sp>
        <p:nvSpPr>
          <p:cNvPr id="14" name="object 14"/>
          <p:cNvSpPr txBox="1"/>
          <p:nvPr/>
        </p:nvSpPr>
        <p:spPr>
          <a:xfrm>
            <a:off x="8109869" y="526635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a:t>
            </a:r>
            <a:endParaRPr sz="882">
              <a:latin typeface="Arial"/>
              <a:cs typeface="Arial"/>
            </a:endParaRPr>
          </a:p>
        </p:txBody>
      </p:sp>
      <p:sp>
        <p:nvSpPr>
          <p:cNvPr id="15" name="object 15"/>
          <p:cNvSpPr txBox="1"/>
          <p:nvPr/>
        </p:nvSpPr>
        <p:spPr>
          <a:xfrm>
            <a:off x="6691171" y="1341348"/>
            <a:ext cx="1071843" cy="282800"/>
          </a:xfrm>
          <a:prstGeom prst="rect">
            <a:avLst/>
          </a:prstGeom>
        </p:spPr>
        <p:txBody>
          <a:bodyPr vert="horz" wrap="square" lIns="0" tIns="11206" rIns="0" bIns="0" rtlCol="0">
            <a:spAutoFit/>
          </a:bodyPr>
          <a:lstStyle/>
          <a:p>
            <a:pPr marR="4483" algn="r">
              <a:spcBef>
                <a:spcPts val="88"/>
              </a:spcBef>
            </a:pPr>
            <a:r>
              <a:rPr sz="882" spc="-22">
                <a:solidFill>
                  <a:srgbClr val="585858"/>
                </a:solidFill>
                <a:latin typeface="Lucida Sans"/>
                <a:cs typeface="Lucida Sans"/>
              </a:rPr>
              <a:t>Didn't</a:t>
            </a:r>
            <a:r>
              <a:rPr sz="882" spc="-40">
                <a:solidFill>
                  <a:srgbClr val="585858"/>
                </a:solidFill>
                <a:latin typeface="Lucida Sans"/>
                <a:cs typeface="Lucida Sans"/>
              </a:rPr>
              <a:t> </a:t>
            </a:r>
            <a:r>
              <a:rPr sz="882" spc="-22">
                <a:solidFill>
                  <a:srgbClr val="585858"/>
                </a:solidFill>
                <a:latin typeface="Lucida Sans"/>
                <a:cs typeface="Lucida Sans"/>
              </a:rPr>
              <a:t>know</a:t>
            </a:r>
            <a:r>
              <a:rPr sz="882" spc="-40">
                <a:solidFill>
                  <a:srgbClr val="585858"/>
                </a:solidFill>
                <a:latin typeface="Lucida Sans"/>
                <a:cs typeface="Lucida Sans"/>
              </a:rPr>
              <a:t> </a:t>
            </a:r>
            <a:r>
              <a:rPr sz="882" spc="-9">
                <a:solidFill>
                  <a:srgbClr val="585858"/>
                </a:solidFill>
                <a:latin typeface="Lucida Sans"/>
                <a:cs typeface="Lucida Sans"/>
              </a:rPr>
              <a:t>what</a:t>
            </a:r>
            <a:r>
              <a:rPr sz="882" spc="-35">
                <a:solidFill>
                  <a:srgbClr val="585858"/>
                </a:solidFill>
                <a:latin typeface="Lucida Sans"/>
                <a:cs typeface="Lucida Sans"/>
              </a:rPr>
              <a:t> </a:t>
            </a:r>
            <a:r>
              <a:rPr sz="882" spc="-22">
                <a:solidFill>
                  <a:srgbClr val="585858"/>
                </a:solidFill>
                <a:latin typeface="Lucida Sans"/>
                <a:cs typeface="Lucida Sans"/>
              </a:rPr>
              <a:t>to</a:t>
            </a:r>
            <a:endParaRPr sz="882">
              <a:latin typeface="Lucida Sans"/>
              <a:cs typeface="Lucida Sans"/>
            </a:endParaRPr>
          </a:p>
          <a:p>
            <a:pPr marR="5603" algn="r"/>
            <a:r>
              <a:rPr sz="882" spc="-22">
                <a:solidFill>
                  <a:srgbClr val="585858"/>
                </a:solidFill>
                <a:latin typeface="Lucida Sans"/>
                <a:cs typeface="Lucida Sans"/>
              </a:rPr>
              <a:t>do</a:t>
            </a:r>
            <a:endParaRPr sz="882">
              <a:latin typeface="Lucida Sans"/>
              <a:cs typeface="Lucida Sans"/>
            </a:endParaRPr>
          </a:p>
        </p:txBody>
      </p:sp>
      <p:sp>
        <p:nvSpPr>
          <p:cNvPr id="16" name="object 16"/>
          <p:cNvSpPr txBox="1"/>
          <p:nvPr/>
        </p:nvSpPr>
        <p:spPr>
          <a:xfrm>
            <a:off x="6970396" y="2308915"/>
            <a:ext cx="792816" cy="282800"/>
          </a:xfrm>
          <a:prstGeom prst="rect">
            <a:avLst/>
          </a:prstGeom>
        </p:spPr>
        <p:txBody>
          <a:bodyPr vert="horz" wrap="square" lIns="0" tIns="11206" rIns="0" bIns="0" rtlCol="0">
            <a:spAutoFit/>
          </a:bodyPr>
          <a:lstStyle/>
          <a:p>
            <a:pPr marL="11206" marR="4483" indent="8405">
              <a:spcBef>
                <a:spcPts val="88"/>
              </a:spcBef>
            </a:pPr>
            <a:r>
              <a:rPr sz="882">
                <a:solidFill>
                  <a:srgbClr val="585858"/>
                </a:solidFill>
                <a:latin typeface="Lucida Sans"/>
                <a:cs typeface="Lucida Sans"/>
              </a:rPr>
              <a:t>Worried</a:t>
            </a:r>
            <a:r>
              <a:rPr sz="882" spc="-62">
                <a:solidFill>
                  <a:srgbClr val="585858"/>
                </a:solidFill>
                <a:latin typeface="Lucida Sans"/>
                <a:cs typeface="Lucida Sans"/>
              </a:rPr>
              <a:t> </a:t>
            </a:r>
            <a:r>
              <a:rPr sz="882" spc="-9">
                <a:solidFill>
                  <a:srgbClr val="585858"/>
                </a:solidFill>
                <a:latin typeface="Lucida Sans"/>
                <a:cs typeface="Lucida Sans"/>
              </a:rPr>
              <a:t>about </a:t>
            </a:r>
            <a:r>
              <a:rPr sz="882" spc="-40">
                <a:solidFill>
                  <a:srgbClr val="585858"/>
                </a:solidFill>
                <a:latin typeface="Lucida Sans"/>
                <a:cs typeface="Lucida Sans"/>
              </a:rPr>
              <a:t>drinking/drugs</a:t>
            </a:r>
            <a:endParaRPr sz="882">
              <a:latin typeface="Lucida Sans"/>
              <a:cs typeface="Lucida Sans"/>
            </a:endParaRPr>
          </a:p>
        </p:txBody>
      </p:sp>
      <p:sp>
        <p:nvSpPr>
          <p:cNvPr id="17" name="object 17"/>
          <p:cNvSpPr txBox="1"/>
          <p:nvPr/>
        </p:nvSpPr>
        <p:spPr>
          <a:xfrm>
            <a:off x="6923558" y="3335376"/>
            <a:ext cx="838759"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Lucida Sans"/>
                <a:cs typeface="Lucida Sans"/>
              </a:rPr>
              <a:t>Another</a:t>
            </a:r>
            <a:r>
              <a:rPr sz="882" spc="-9">
                <a:solidFill>
                  <a:srgbClr val="585858"/>
                </a:solidFill>
                <a:latin typeface="Lucida Sans"/>
                <a:cs typeface="Lucida Sans"/>
              </a:rPr>
              <a:t> reason</a:t>
            </a:r>
            <a:endParaRPr sz="882">
              <a:latin typeface="Lucida Sans"/>
              <a:cs typeface="Lucida Sans"/>
            </a:endParaRPr>
          </a:p>
        </p:txBody>
      </p:sp>
      <p:sp>
        <p:nvSpPr>
          <p:cNvPr id="18" name="object 18"/>
          <p:cNvSpPr txBox="1"/>
          <p:nvPr/>
        </p:nvSpPr>
        <p:spPr>
          <a:xfrm>
            <a:off x="6869532" y="4294529"/>
            <a:ext cx="893109" cy="147058"/>
          </a:xfrm>
          <a:prstGeom prst="rect">
            <a:avLst/>
          </a:prstGeom>
        </p:spPr>
        <p:txBody>
          <a:bodyPr vert="horz" wrap="square" lIns="0" tIns="11206" rIns="0" bIns="0" rtlCol="0">
            <a:spAutoFit/>
          </a:bodyPr>
          <a:lstStyle/>
          <a:p>
            <a:pPr marL="11206">
              <a:spcBef>
                <a:spcPts val="88"/>
              </a:spcBef>
            </a:pPr>
            <a:r>
              <a:rPr sz="882" spc="-9">
                <a:solidFill>
                  <a:srgbClr val="585858"/>
                </a:solidFill>
                <a:latin typeface="Lucida Sans"/>
                <a:cs typeface="Lucida Sans"/>
              </a:rPr>
              <a:t>Not</a:t>
            </a:r>
            <a:r>
              <a:rPr sz="882" spc="-49">
                <a:solidFill>
                  <a:srgbClr val="585858"/>
                </a:solidFill>
                <a:latin typeface="Lucida Sans"/>
                <a:cs typeface="Lucida Sans"/>
              </a:rPr>
              <a:t> </a:t>
            </a:r>
            <a:r>
              <a:rPr sz="882" spc="-18">
                <a:solidFill>
                  <a:srgbClr val="585858"/>
                </a:solidFill>
                <a:latin typeface="Lucida Sans"/>
                <a:cs typeface="Lucida Sans"/>
              </a:rPr>
              <a:t>my</a:t>
            </a:r>
            <a:r>
              <a:rPr sz="882" spc="-49">
                <a:solidFill>
                  <a:srgbClr val="585858"/>
                </a:solidFill>
                <a:latin typeface="Lucida Sans"/>
                <a:cs typeface="Lucida Sans"/>
              </a:rPr>
              <a:t> </a:t>
            </a:r>
            <a:r>
              <a:rPr sz="882" spc="-9">
                <a:solidFill>
                  <a:srgbClr val="585858"/>
                </a:solidFill>
                <a:latin typeface="Lucida Sans"/>
                <a:cs typeface="Lucida Sans"/>
              </a:rPr>
              <a:t>business</a:t>
            </a:r>
            <a:endParaRPr sz="882">
              <a:latin typeface="Lucida Sans"/>
              <a:cs typeface="Lucida Sans"/>
            </a:endParaRPr>
          </a:p>
        </p:txBody>
      </p:sp>
      <p:sp>
        <p:nvSpPr>
          <p:cNvPr id="19" name="object 19"/>
          <p:cNvSpPr txBox="1"/>
          <p:nvPr/>
        </p:nvSpPr>
        <p:spPr>
          <a:xfrm>
            <a:off x="6680163" y="5194787"/>
            <a:ext cx="1083049" cy="282800"/>
          </a:xfrm>
          <a:prstGeom prst="rect">
            <a:avLst/>
          </a:prstGeom>
        </p:spPr>
        <p:txBody>
          <a:bodyPr vert="horz" wrap="square" lIns="0" tIns="11206" rIns="0" bIns="0" rtlCol="0">
            <a:spAutoFit/>
          </a:bodyPr>
          <a:lstStyle/>
          <a:p>
            <a:pPr marR="4483" algn="r">
              <a:spcBef>
                <a:spcPts val="88"/>
              </a:spcBef>
            </a:pPr>
            <a:r>
              <a:rPr sz="882" spc="-22">
                <a:solidFill>
                  <a:srgbClr val="585858"/>
                </a:solidFill>
                <a:latin typeface="Lucida Sans"/>
                <a:cs typeface="Lucida Sans"/>
              </a:rPr>
              <a:t>Didn't</a:t>
            </a:r>
            <a:r>
              <a:rPr sz="882" spc="-40">
                <a:solidFill>
                  <a:srgbClr val="585858"/>
                </a:solidFill>
                <a:latin typeface="Lucida Sans"/>
                <a:cs typeface="Lucida Sans"/>
              </a:rPr>
              <a:t> </a:t>
            </a:r>
            <a:r>
              <a:rPr sz="882" spc="-9">
                <a:solidFill>
                  <a:srgbClr val="585858"/>
                </a:solidFill>
                <a:latin typeface="Lucida Sans"/>
                <a:cs typeface="Lucida Sans"/>
              </a:rPr>
              <a:t>want</a:t>
            </a:r>
            <a:r>
              <a:rPr sz="882" spc="-40">
                <a:solidFill>
                  <a:srgbClr val="585858"/>
                </a:solidFill>
                <a:latin typeface="Lucida Sans"/>
                <a:cs typeface="Lucida Sans"/>
              </a:rPr>
              <a:t> </a:t>
            </a:r>
            <a:r>
              <a:rPr sz="882" spc="-18">
                <a:solidFill>
                  <a:srgbClr val="585858"/>
                </a:solidFill>
                <a:latin typeface="Lucida Sans"/>
                <a:cs typeface="Lucida Sans"/>
              </a:rPr>
              <a:t>to</a:t>
            </a:r>
            <a:r>
              <a:rPr sz="882" spc="-40">
                <a:solidFill>
                  <a:srgbClr val="585858"/>
                </a:solidFill>
                <a:latin typeface="Lucida Sans"/>
                <a:cs typeface="Lucida Sans"/>
              </a:rPr>
              <a:t> </a:t>
            </a:r>
            <a:r>
              <a:rPr sz="882" spc="-18">
                <a:solidFill>
                  <a:srgbClr val="585858"/>
                </a:solidFill>
                <a:latin typeface="Lucida Sans"/>
                <a:cs typeface="Lucida Sans"/>
              </a:rPr>
              <a:t>upset</a:t>
            </a:r>
            <a:endParaRPr sz="882">
              <a:latin typeface="Lucida Sans"/>
              <a:cs typeface="Lucida Sans"/>
            </a:endParaRPr>
          </a:p>
          <a:p>
            <a:pPr marR="5043" algn="r"/>
            <a:r>
              <a:rPr sz="882" spc="-9">
                <a:solidFill>
                  <a:srgbClr val="585858"/>
                </a:solidFill>
                <a:latin typeface="Lucida Sans"/>
                <a:cs typeface="Lucida Sans"/>
              </a:rPr>
              <a:t>friend</a:t>
            </a:r>
            <a:endParaRPr sz="882">
              <a:latin typeface="Lucida Sans"/>
              <a:cs typeface="Lucida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FB97BD-1F23-FAD3-54AB-0913BAD81B8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DB9657-FDFF-CE36-2DF8-1708911386AA}"/>
              </a:ext>
            </a:extLst>
          </p:cNvPr>
          <p:cNvSpPr>
            <a:spLocks noGrp="1"/>
          </p:cNvSpPr>
          <p:nvPr>
            <p:ph type="title"/>
          </p:nvPr>
        </p:nvSpPr>
        <p:spPr/>
        <p:txBody>
          <a:bodyPr/>
          <a:lstStyle/>
          <a:p>
            <a:r>
              <a:rPr lang="en-US"/>
              <a:t>Study Measures</a:t>
            </a:r>
          </a:p>
        </p:txBody>
      </p:sp>
      <p:graphicFrame>
        <p:nvGraphicFramePr>
          <p:cNvPr id="4" name="Content Placeholder 3">
            <a:extLst>
              <a:ext uri="{FF2B5EF4-FFF2-40B4-BE49-F238E27FC236}">
                <a16:creationId xmlns:a16="http://schemas.microsoft.com/office/drawing/2014/main" id="{6F7D6DD4-2F8B-19E6-6D2A-5EA4407A5A9A}"/>
              </a:ext>
            </a:extLst>
          </p:cNvPr>
          <p:cNvGraphicFramePr>
            <a:graphicFrameLocks noGrp="1"/>
          </p:cNvGraphicFramePr>
          <p:nvPr>
            <p:ph idx="1"/>
            <p:extLst>
              <p:ext uri="{D42A27DB-BD31-4B8C-83A1-F6EECF244321}">
                <p14:modId xmlns:p14="http://schemas.microsoft.com/office/powerpoint/2010/main" val="830846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3472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0C07AD-AA3C-82ED-A4B8-F24B142894C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21" name="Freeform: Shape 2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8E1CB-4EF4-92C9-FD85-C521D31A268B}"/>
              </a:ext>
            </a:extLst>
          </p:cNvPr>
          <p:cNvSpPr>
            <a:spLocks noGrp="1"/>
          </p:cNvSpPr>
          <p:nvPr>
            <p:ph type="title"/>
          </p:nvPr>
        </p:nvSpPr>
        <p:spPr>
          <a:xfrm>
            <a:off x="838200" y="365125"/>
            <a:ext cx="10515600" cy="1325563"/>
          </a:xfrm>
        </p:spPr>
        <p:txBody>
          <a:bodyPr>
            <a:normAutofit/>
          </a:bodyPr>
          <a:lstStyle/>
          <a:p>
            <a:r>
              <a:rPr lang="en-US"/>
              <a:t>Study Measures</a:t>
            </a:r>
          </a:p>
        </p:txBody>
      </p:sp>
      <p:graphicFrame>
        <p:nvGraphicFramePr>
          <p:cNvPr id="4" name="Content Placeholder 3">
            <a:extLst>
              <a:ext uri="{FF2B5EF4-FFF2-40B4-BE49-F238E27FC236}">
                <a16:creationId xmlns:a16="http://schemas.microsoft.com/office/drawing/2014/main" id="{573422A8-6899-487C-CFEA-3E75DB33571B}"/>
              </a:ext>
            </a:extLst>
          </p:cNvPr>
          <p:cNvGraphicFramePr>
            <a:graphicFrameLocks noGrp="1"/>
          </p:cNvGraphicFramePr>
          <p:nvPr>
            <p:ph idx="1"/>
            <p:extLst>
              <p:ext uri="{D42A27DB-BD31-4B8C-83A1-F6EECF244321}">
                <p14:modId xmlns:p14="http://schemas.microsoft.com/office/powerpoint/2010/main" val="8213635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98943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B99EAF-DBD1-BC5E-F79F-583D22EFC78A}"/>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Data Analysis Methods</a:t>
            </a:r>
          </a:p>
        </p:txBody>
      </p:sp>
      <p:sp>
        <p:nvSpPr>
          <p:cNvPr id="3" name="Content Placeholder 2">
            <a:extLst>
              <a:ext uri="{FF2B5EF4-FFF2-40B4-BE49-F238E27FC236}">
                <a16:creationId xmlns:a16="http://schemas.microsoft.com/office/drawing/2014/main" id="{2FC06846-413C-9B5B-C4EB-5154939EA5AB}"/>
              </a:ext>
            </a:extLst>
          </p:cNvPr>
          <p:cNvSpPr>
            <a:spLocks noGrp="1"/>
          </p:cNvSpPr>
          <p:nvPr>
            <p:ph idx="1"/>
          </p:nvPr>
        </p:nvSpPr>
        <p:spPr>
          <a:xfrm>
            <a:off x="300943" y="2013995"/>
            <a:ext cx="11732646" cy="4549466"/>
          </a:xfrm>
        </p:spPr>
        <p:txBody>
          <a:bodyPr anchor="ctr">
            <a:normAutofit/>
          </a:bodyPr>
          <a:lstStyle/>
          <a:p>
            <a:pPr marL="12700" marR="53340">
              <a:spcBef>
                <a:spcPts val="95"/>
              </a:spcBef>
            </a:pPr>
            <a:r>
              <a:rPr lang="en-US" sz="1800" spc="-50"/>
              <a:t>To </a:t>
            </a:r>
            <a:r>
              <a:rPr lang="en-US" sz="1800"/>
              <a:t>be</a:t>
            </a:r>
            <a:r>
              <a:rPr lang="en-US" sz="1800" spc="-50"/>
              <a:t> </a:t>
            </a:r>
            <a:r>
              <a:rPr lang="en-US" sz="1800" spc="-10"/>
              <a:t>considered</a:t>
            </a:r>
            <a:r>
              <a:rPr lang="en-US" sz="1800" spc="-50"/>
              <a:t> </a:t>
            </a:r>
            <a:r>
              <a:rPr lang="en-US" sz="1800" spc="-25"/>
              <a:t>valid,</a:t>
            </a:r>
            <a:r>
              <a:rPr lang="en-US" sz="1800" spc="-50"/>
              <a:t> </a:t>
            </a:r>
            <a:r>
              <a:rPr lang="en-US" sz="1800"/>
              <a:t>a</a:t>
            </a:r>
            <a:r>
              <a:rPr lang="en-US" sz="1800" spc="-50"/>
              <a:t> </a:t>
            </a:r>
            <a:r>
              <a:rPr lang="en-US" sz="1800"/>
              <a:t>respondent</a:t>
            </a:r>
            <a:r>
              <a:rPr lang="en-US" sz="1800" spc="-45"/>
              <a:t> </a:t>
            </a:r>
            <a:r>
              <a:rPr lang="en-US" sz="1800"/>
              <a:t>had</a:t>
            </a:r>
            <a:r>
              <a:rPr lang="en-US" sz="1800" spc="-50"/>
              <a:t> </a:t>
            </a:r>
            <a:r>
              <a:rPr lang="en-US" sz="1800"/>
              <a:t>to</a:t>
            </a:r>
            <a:r>
              <a:rPr lang="en-US" sz="1800" spc="-50"/>
              <a:t> </a:t>
            </a:r>
            <a:r>
              <a:rPr lang="en-US" sz="1800"/>
              <a:t>have</a:t>
            </a:r>
            <a:r>
              <a:rPr lang="en-US" sz="1800" spc="-50"/>
              <a:t> </a:t>
            </a:r>
            <a:r>
              <a:rPr lang="en-US" sz="1800"/>
              <a:t>answered</a:t>
            </a:r>
            <a:r>
              <a:rPr lang="en-US" sz="1800" spc="-50"/>
              <a:t> </a:t>
            </a:r>
            <a:r>
              <a:rPr lang="en-US" sz="1800"/>
              <a:t>at</a:t>
            </a:r>
            <a:r>
              <a:rPr lang="en-US" sz="1800" spc="-50"/>
              <a:t> </a:t>
            </a:r>
            <a:r>
              <a:rPr lang="en-US" sz="1800" spc="-10"/>
              <a:t>least </a:t>
            </a:r>
            <a:r>
              <a:rPr lang="en-US" sz="1800"/>
              <a:t>one</a:t>
            </a:r>
            <a:r>
              <a:rPr lang="en-US" sz="1800" spc="-50"/>
              <a:t> </a:t>
            </a:r>
            <a:r>
              <a:rPr lang="en-US" sz="1800" spc="-10"/>
              <a:t>question</a:t>
            </a:r>
            <a:r>
              <a:rPr lang="en-US" sz="1800" spc="-45"/>
              <a:t> </a:t>
            </a:r>
            <a:r>
              <a:rPr lang="en-US" sz="1800"/>
              <a:t>beyond</a:t>
            </a:r>
            <a:r>
              <a:rPr lang="en-US" sz="1800" spc="-45"/>
              <a:t> </a:t>
            </a:r>
            <a:r>
              <a:rPr lang="en-US" sz="1800"/>
              <a:t>the</a:t>
            </a:r>
            <a:r>
              <a:rPr lang="en-US" sz="1800" spc="-45"/>
              <a:t> </a:t>
            </a:r>
            <a:r>
              <a:rPr lang="en-US" sz="1800" spc="-10"/>
              <a:t>demographic</a:t>
            </a:r>
            <a:r>
              <a:rPr lang="en-US" sz="1800" spc="-50"/>
              <a:t> </a:t>
            </a:r>
            <a:r>
              <a:rPr lang="en-US" sz="1800" spc="-20"/>
              <a:t>section.</a:t>
            </a:r>
            <a:r>
              <a:rPr lang="en-US" sz="1800" spc="-45"/>
              <a:t> </a:t>
            </a:r>
            <a:br>
              <a:rPr lang="en-US" sz="1800" spc="-45"/>
            </a:br>
            <a:endParaRPr lang="en-US" sz="1800" spc="-45"/>
          </a:p>
          <a:p>
            <a:pPr marL="12700" marR="53340">
              <a:spcBef>
                <a:spcPts val="95"/>
              </a:spcBef>
            </a:pPr>
            <a:r>
              <a:rPr lang="en-US" sz="1800" spc="-50"/>
              <a:t>To</a:t>
            </a:r>
            <a:r>
              <a:rPr lang="en-US" sz="1800" spc="-45"/>
              <a:t> </a:t>
            </a:r>
            <a:r>
              <a:rPr lang="en-US" sz="1800" spc="-10"/>
              <a:t>preserve participant</a:t>
            </a:r>
            <a:r>
              <a:rPr lang="en-US" sz="1800" spc="-55"/>
              <a:t> </a:t>
            </a:r>
            <a:r>
              <a:rPr lang="en-US" sz="1800" spc="-20"/>
              <a:t>confidentiality,</a:t>
            </a:r>
            <a:r>
              <a:rPr lang="en-US" sz="1800" spc="-50"/>
              <a:t> </a:t>
            </a:r>
            <a:r>
              <a:rPr lang="en-US" sz="1800"/>
              <a:t>any</a:t>
            </a:r>
            <a:r>
              <a:rPr lang="en-US" sz="1800" spc="-50"/>
              <a:t> </a:t>
            </a:r>
            <a:r>
              <a:rPr lang="en-US" sz="1800" spc="-25"/>
              <a:t>findings</a:t>
            </a:r>
            <a:r>
              <a:rPr lang="en-US" sz="1800" spc="-55"/>
              <a:t> </a:t>
            </a:r>
            <a:r>
              <a:rPr lang="en-US" sz="1800" spc="-10"/>
              <a:t>with</a:t>
            </a:r>
            <a:r>
              <a:rPr lang="en-US" sz="1800" spc="-50"/>
              <a:t> </a:t>
            </a:r>
            <a:r>
              <a:rPr lang="en-US" sz="1800"/>
              <a:t>a</a:t>
            </a:r>
            <a:r>
              <a:rPr lang="en-US" sz="1800" spc="-50"/>
              <a:t> </a:t>
            </a:r>
            <a:r>
              <a:rPr lang="en-US" sz="1800"/>
              <a:t>low</a:t>
            </a:r>
            <a:r>
              <a:rPr lang="en-US" sz="1800" spc="-55"/>
              <a:t> </a:t>
            </a:r>
            <a:r>
              <a:rPr lang="en-US" sz="1800"/>
              <a:t>response</a:t>
            </a:r>
            <a:r>
              <a:rPr lang="en-US" sz="1800" spc="-50"/>
              <a:t> </a:t>
            </a:r>
            <a:r>
              <a:rPr lang="en-US" sz="1800" spc="-20"/>
              <a:t>rate </a:t>
            </a:r>
            <a:r>
              <a:rPr lang="en-US" sz="1800"/>
              <a:t>were</a:t>
            </a:r>
            <a:r>
              <a:rPr lang="en-US" sz="1800" spc="-50"/>
              <a:t> </a:t>
            </a:r>
            <a:r>
              <a:rPr lang="en-US" sz="1800"/>
              <a:t>omitted</a:t>
            </a:r>
            <a:r>
              <a:rPr lang="en-US" sz="1800" spc="-50"/>
              <a:t> </a:t>
            </a:r>
            <a:r>
              <a:rPr lang="en-US" sz="1800" spc="-10"/>
              <a:t>in</a:t>
            </a:r>
            <a:r>
              <a:rPr lang="en-US" sz="1800" spc="-50"/>
              <a:t> </a:t>
            </a:r>
            <a:r>
              <a:rPr lang="en-US" sz="1800"/>
              <a:t>reports</a:t>
            </a:r>
            <a:r>
              <a:rPr lang="en-US" sz="1800" spc="-50"/>
              <a:t> </a:t>
            </a:r>
            <a:r>
              <a:rPr lang="en-US" sz="1800"/>
              <a:t>to</a:t>
            </a:r>
            <a:r>
              <a:rPr lang="en-US" sz="1800" spc="-55"/>
              <a:t> </a:t>
            </a:r>
            <a:r>
              <a:rPr lang="en-US" sz="1800" spc="-10"/>
              <a:t>UNM.</a:t>
            </a:r>
          </a:p>
          <a:p>
            <a:pPr>
              <a:spcBef>
                <a:spcPts val="280"/>
              </a:spcBef>
            </a:pPr>
            <a:endParaRPr lang="en-US" sz="1800" spc="-10"/>
          </a:p>
          <a:p>
            <a:pPr marL="12700" marR="52705"/>
            <a:r>
              <a:rPr lang="en-US" sz="1800" spc="-10"/>
              <a:t>Reports</a:t>
            </a:r>
            <a:r>
              <a:rPr lang="en-US" sz="1800" spc="-45"/>
              <a:t> </a:t>
            </a:r>
            <a:r>
              <a:rPr lang="en-US" sz="1800" spc="-10"/>
              <a:t>include</a:t>
            </a:r>
            <a:r>
              <a:rPr lang="en-US" sz="1800" spc="-40"/>
              <a:t> </a:t>
            </a:r>
            <a:r>
              <a:rPr lang="en-US" sz="1800" spc="-20"/>
              <a:t>only </a:t>
            </a:r>
            <a:r>
              <a:rPr lang="en-US" sz="1800" spc="-25"/>
              <a:t>statistically</a:t>
            </a:r>
            <a:r>
              <a:rPr lang="en-US" sz="1800" spc="-5"/>
              <a:t> </a:t>
            </a:r>
            <a:r>
              <a:rPr lang="en-US" sz="1800" spc="-30"/>
              <a:t>significant</a:t>
            </a:r>
            <a:r>
              <a:rPr lang="en-US" sz="1800" spc="-5"/>
              <a:t> </a:t>
            </a:r>
            <a:r>
              <a:rPr lang="en-US" sz="1800" spc="-30"/>
              <a:t>findings</a:t>
            </a:r>
            <a:r>
              <a:rPr lang="en-US" sz="1800" spc="-10"/>
              <a:t>.</a:t>
            </a:r>
          </a:p>
          <a:p>
            <a:pPr>
              <a:spcBef>
                <a:spcPts val="275"/>
              </a:spcBef>
            </a:pPr>
            <a:endParaRPr lang="en-US" sz="1800" spc="-10"/>
          </a:p>
          <a:p>
            <a:pPr marL="12700" marR="5080">
              <a:spcBef>
                <a:spcPts val="5"/>
              </a:spcBef>
            </a:pPr>
            <a:r>
              <a:rPr lang="en-US" sz="1800" spc="-45"/>
              <a:t>All </a:t>
            </a:r>
            <a:r>
              <a:rPr lang="en-US" sz="1800" spc="-10"/>
              <a:t>personal</a:t>
            </a:r>
            <a:r>
              <a:rPr lang="en-US" sz="1800" spc="-40"/>
              <a:t> </a:t>
            </a:r>
            <a:r>
              <a:rPr lang="en-US" sz="1800" spc="-10"/>
              <a:t>experience</a:t>
            </a:r>
            <a:r>
              <a:rPr lang="en-US" sz="1800" spc="-40"/>
              <a:t> </a:t>
            </a:r>
            <a:r>
              <a:rPr lang="en-US" sz="1800" spc="-10"/>
              <a:t>questions</a:t>
            </a:r>
            <a:r>
              <a:rPr lang="en-US" sz="1800" spc="-40"/>
              <a:t> </a:t>
            </a:r>
            <a:r>
              <a:rPr lang="en-US" sz="1800"/>
              <a:t>were</a:t>
            </a:r>
            <a:r>
              <a:rPr lang="en-US" sz="1800" spc="-40"/>
              <a:t> </a:t>
            </a:r>
            <a:r>
              <a:rPr lang="en-US" sz="1800" spc="-10"/>
              <a:t>collapsed</a:t>
            </a:r>
            <a:r>
              <a:rPr lang="en-US" sz="1800" spc="-40"/>
              <a:t> </a:t>
            </a:r>
            <a:r>
              <a:rPr lang="en-US" sz="1800"/>
              <a:t>to</a:t>
            </a:r>
            <a:r>
              <a:rPr lang="en-US" sz="1800" spc="-45"/>
              <a:t> </a:t>
            </a:r>
            <a:r>
              <a:rPr lang="en-US" sz="1800" spc="-10"/>
              <a:t>yes/no variables</a:t>
            </a:r>
            <a:r>
              <a:rPr lang="en-US" sz="1800" spc="-50"/>
              <a:t> </a:t>
            </a:r>
            <a:r>
              <a:rPr lang="en-US" sz="1800"/>
              <a:t>for</a:t>
            </a:r>
            <a:r>
              <a:rPr lang="en-US" sz="1800" spc="-50"/>
              <a:t> </a:t>
            </a:r>
            <a:r>
              <a:rPr lang="en-US" sz="1800"/>
              <a:t>each</a:t>
            </a:r>
            <a:r>
              <a:rPr lang="en-US" sz="1800" spc="-45"/>
              <a:t> </a:t>
            </a:r>
            <a:r>
              <a:rPr lang="en-US" sz="1800"/>
              <a:t>of</a:t>
            </a:r>
            <a:r>
              <a:rPr lang="en-US" sz="1800" spc="-50"/>
              <a:t> </a:t>
            </a:r>
            <a:r>
              <a:rPr lang="en-US" sz="1800"/>
              <a:t>the</a:t>
            </a:r>
            <a:r>
              <a:rPr lang="en-US" sz="1800" spc="-50"/>
              <a:t> </a:t>
            </a:r>
            <a:r>
              <a:rPr lang="en-US" sz="1800" spc="-10"/>
              <a:t>types</a:t>
            </a:r>
            <a:r>
              <a:rPr lang="en-US" sz="1800" spc="-45"/>
              <a:t> </a:t>
            </a:r>
            <a:r>
              <a:rPr lang="en-US" sz="1800" spc="-10"/>
              <a:t>of</a:t>
            </a:r>
            <a:r>
              <a:rPr lang="en-US" sz="1800" spc="-65"/>
              <a:t> </a:t>
            </a:r>
            <a:r>
              <a:rPr lang="en-US" sz="1800" spc="-25"/>
              <a:t>SIV</a:t>
            </a:r>
            <a:r>
              <a:rPr lang="en-US" sz="1800" spc="-10"/>
              <a:t>. </a:t>
            </a:r>
          </a:p>
          <a:p>
            <a:pPr marL="469900" marR="5080" lvl="1">
              <a:spcBef>
                <a:spcPts val="5"/>
              </a:spcBef>
            </a:pPr>
            <a:r>
              <a:rPr lang="en-US" sz="1800" spc="-10"/>
              <a:t>Sexual</a:t>
            </a:r>
            <a:r>
              <a:rPr lang="en-US" sz="1800" spc="-40"/>
              <a:t> </a:t>
            </a:r>
            <a:r>
              <a:rPr lang="en-US" sz="1800" spc="-10"/>
              <a:t>orientation</a:t>
            </a:r>
            <a:r>
              <a:rPr lang="en-US" sz="1800" spc="-35"/>
              <a:t> </a:t>
            </a:r>
            <a:r>
              <a:rPr lang="en-US" sz="1800"/>
              <a:t>was</a:t>
            </a:r>
            <a:r>
              <a:rPr lang="en-US" sz="1800" spc="-40"/>
              <a:t> </a:t>
            </a:r>
            <a:r>
              <a:rPr lang="en-US" sz="1800" spc="-10"/>
              <a:t>collapsed</a:t>
            </a:r>
            <a:r>
              <a:rPr lang="en-US" sz="1800" spc="-35"/>
              <a:t> </a:t>
            </a:r>
            <a:r>
              <a:rPr lang="en-US" sz="1800"/>
              <a:t>to</a:t>
            </a:r>
            <a:r>
              <a:rPr lang="en-US" sz="1800" spc="-35"/>
              <a:t> </a:t>
            </a:r>
            <a:r>
              <a:rPr lang="en-US" sz="1800" spc="-25"/>
              <a:t>straight/heterosexual</a:t>
            </a:r>
            <a:r>
              <a:rPr lang="en-US" sz="1800" spc="-40"/>
              <a:t> </a:t>
            </a:r>
            <a:r>
              <a:rPr lang="en-US" sz="1800"/>
              <a:t>and</a:t>
            </a:r>
            <a:r>
              <a:rPr lang="en-US" sz="1800" spc="-35"/>
              <a:t> </a:t>
            </a:r>
            <a:r>
              <a:rPr lang="en-US" sz="1800" spc="-10"/>
              <a:t>LGB+. </a:t>
            </a:r>
          </a:p>
          <a:p>
            <a:pPr marL="469900" marR="5080" lvl="1">
              <a:spcBef>
                <a:spcPts val="5"/>
              </a:spcBef>
            </a:pPr>
            <a:r>
              <a:rPr lang="en-US" sz="1800"/>
              <a:t>Gender</a:t>
            </a:r>
            <a:r>
              <a:rPr lang="en-US" sz="1800" spc="-55"/>
              <a:t> </a:t>
            </a:r>
            <a:r>
              <a:rPr lang="en-US" sz="1800" spc="-10"/>
              <a:t>identity</a:t>
            </a:r>
            <a:r>
              <a:rPr lang="en-US" sz="1800" spc="-55"/>
              <a:t> </a:t>
            </a:r>
            <a:r>
              <a:rPr lang="en-US" sz="1800"/>
              <a:t>was</a:t>
            </a:r>
            <a:r>
              <a:rPr lang="en-US" sz="1800" spc="-55"/>
              <a:t> </a:t>
            </a:r>
            <a:r>
              <a:rPr lang="en-US" sz="1800" spc="-10"/>
              <a:t>collapsed</a:t>
            </a:r>
            <a:r>
              <a:rPr lang="en-US" sz="1800" spc="-55"/>
              <a:t> </a:t>
            </a:r>
            <a:r>
              <a:rPr lang="en-US" sz="1800"/>
              <a:t>to</a:t>
            </a:r>
            <a:r>
              <a:rPr lang="en-US" sz="1800" spc="-55"/>
              <a:t> </a:t>
            </a:r>
            <a:r>
              <a:rPr lang="en-US" sz="1800" spc="-10"/>
              <a:t>man,</a:t>
            </a:r>
            <a:r>
              <a:rPr lang="en-US" sz="1800" spc="-50"/>
              <a:t> </a:t>
            </a:r>
            <a:r>
              <a:rPr lang="en-US" sz="1800" spc="-10"/>
              <a:t>woman,</a:t>
            </a:r>
            <a:r>
              <a:rPr lang="en-US" sz="1800" spc="-55"/>
              <a:t> </a:t>
            </a:r>
            <a:r>
              <a:rPr lang="en-US" sz="1800"/>
              <a:t>and</a:t>
            </a:r>
            <a:r>
              <a:rPr lang="en-US" sz="1800" spc="-55"/>
              <a:t> </a:t>
            </a:r>
            <a:r>
              <a:rPr lang="en-US" sz="1800" spc="-10"/>
              <a:t>transgender, genderqueer,</a:t>
            </a:r>
            <a:r>
              <a:rPr lang="en-US" sz="1800" spc="-45"/>
              <a:t> </a:t>
            </a:r>
            <a:r>
              <a:rPr lang="en-US" sz="1800" spc="-10"/>
              <a:t>nonbinary,</a:t>
            </a:r>
            <a:r>
              <a:rPr lang="en-US" sz="1800" spc="-40"/>
              <a:t> </a:t>
            </a:r>
            <a:r>
              <a:rPr lang="en-US" sz="1800"/>
              <a:t>or</a:t>
            </a:r>
            <a:r>
              <a:rPr lang="en-US" sz="1800" spc="-40"/>
              <a:t> </a:t>
            </a:r>
            <a:r>
              <a:rPr lang="en-US" sz="1800" spc="-10"/>
              <a:t>gender</a:t>
            </a:r>
            <a:r>
              <a:rPr lang="en-US" sz="1800" spc="-40"/>
              <a:t> </a:t>
            </a:r>
            <a:r>
              <a:rPr lang="en-US" sz="1800" spc="-10"/>
              <a:t>nonconforming</a:t>
            </a:r>
            <a:r>
              <a:rPr lang="en-US" sz="1800" spc="-40"/>
              <a:t> </a:t>
            </a:r>
            <a:r>
              <a:rPr lang="en-US" sz="1800" spc="-25"/>
              <a:t>(TGQN).</a:t>
            </a:r>
            <a:r>
              <a:rPr lang="en-US" sz="1800" spc="-40"/>
              <a:t> </a:t>
            </a:r>
          </a:p>
          <a:p>
            <a:pPr marL="469900" marR="5080" lvl="1">
              <a:spcBef>
                <a:spcPts val="5"/>
              </a:spcBef>
            </a:pPr>
            <a:r>
              <a:rPr lang="en-US" sz="1800" spc="-10"/>
              <a:t>Race/ </a:t>
            </a:r>
            <a:r>
              <a:rPr lang="en-US" sz="1800" spc="-20"/>
              <a:t>ethnicity </a:t>
            </a:r>
            <a:r>
              <a:rPr lang="en-US" sz="1800"/>
              <a:t>were</a:t>
            </a:r>
            <a:r>
              <a:rPr lang="en-US" sz="1800" spc="-20"/>
              <a:t> </a:t>
            </a:r>
            <a:r>
              <a:rPr lang="en-US" sz="1800" spc="-10"/>
              <a:t>collapsed</a:t>
            </a:r>
            <a:r>
              <a:rPr lang="en-US" sz="1800" spc="-20"/>
              <a:t> </a:t>
            </a:r>
            <a:r>
              <a:rPr lang="en-US" sz="1800" spc="-10"/>
              <a:t>into</a:t>
            </a:r>
            <a:r>
              <a:rPr lang="en-US" sz="1800" spc="-20"/>
              <a:t> </a:t>
            </a:r>
            <a:r>
              <a:rPr lang="en-US" sz="1800" spc="-10"/>
              <a:t>federally</a:t>
            </a:r>
            <a:r>
              <a:rPr lang="en-US" sz="1800" spc="-20"/>
              <a:t> </a:t>
            </a:r>
            <a:r>
              <a:rPr lang="en-US" sz="1800" spc="-25"/>
              <a:t>recognized</a:t>
            </a:r>
            <a:r>
              <a:rPr lang="en-US" sz="1800" spc="-20"/>
              <a:t> categories </a:t>
            </a:r>
            <a:r>
              <a:rPr lang="en-US" sz="1800" spc="-25"/>
              <a:t>of </a:t>
            </a:r>
            <a:r>
              <a:rPr lang="en-US" sz="1800" spc="-20"/>
              <a:t>Black,</a:t>
            </a:r>
            <a:r>
              <a:rPr lang="en-US" sz="1800" spc="-40"/>
              <a:t> </a:t>
            </a:r>
            <a:r>
              <a:rPr lang="en-US" sz="1800" spc="-25"/>
              <a:t>Indigenous,</a:t>
            </a:r>
            <a:r>
              <a:rPr lang="en-US" sz="1800" spc="-40"/>
              <a:t> </a:t>
            </a:r>
            <a:r>
              <a:rPr lang="en-US" sz="1800"/>
              <a:t>and</a:t>
            </a:r>
            <a:r>
              <a:rPr lang="en-US" sz="1800" spc="-40"/>
              <a:t> </a:t>
            </a:r>
            <a:r>
              <a:rPr lang="en-US" sz="1800"/>
              <a:t>People</a:t>
            </a:r>
            <a:r>
              <a:rPr lang="en-US" sz="1800" spc="-40"/>
              <a:t> </a:t>
            </a:r>
            <a:r>
              <a:rPr lang="en-US" sz="1800"/>
              <a:t>of</a:t>
            </a:r>
            <a:r>
              <a:rPr lang="en-US" sz="1800" spc="-35"/>
              <a:t> </a:t>
            </a:r>
            <a:r>
              <a:rPr lang="en-US" sz="1800" spc="-20"/>
              <a:t>Color</a:t>
            </a:r>
            <a:r>
              <a:rPr lang="en-US" sz="1800" spc="-40"/>
              <a:t> </a:t>
            </a:r>
            <a:r>
              <a:rPr lang="en-US" sz="1800"/>
              <a:t>(BIPOC),</a:t>
            </a:r>
            <a:r>
              <a:rPr lang="en-US" sz="1800" spc="-40"/>
              <a:t> </a:t>
            </a:r>
            <a:r>
              <a:rPr lang="en-US" sz="1800"/>
              <a:t>and</a:t>
            </a:r>
            <a:r>
              <a:rPr lang="en-US" sz="1800" spc="-40"/>
              <a:t> </a:t>
            </a:r>
            <a:r>
              <a:rPr lang="en-US" sz="1800" spc="-10"/>
              <a:t>White.</a:t>
            </a:r>
          </a:p>
          <a:p>
            <a:pPr>
              <a:spcBef>
                <a:spcPts val="275"/>
              </a:spcBef>
            </a:pPr>
            <a:endParaRPr lang="en-US" sz="1800" spc="-10"/>
          </a:p>
          <a:p>
            <a:pPr marL="12700" marR="67945">
              <a:spcBef>
                <a:spcPts val="5"/>
              </a:spcBef>
            </a:pPr>
            <a:r>
              <a:rPr lang="en-US" sz="1800" spc="-45"/>
              <a:t>All</a:t>
            </a:r>
            <a:r>
              <a:rPr lang="en-US" sz="1800" spc="-35"/>
              <a:t> </a:t>
            </a:r>
            <a:r>
              <a:rPr lang="en-US" sz="1800" spc="-20"/>
              <a:t>Likert</a:t>
            </a:r>
            <a:r>
              <a:rPr lang="en-US" sz="1800" spc="-30"/>
              <a:t> </a:t>
            </a:r>
            <a:r>
              <a:rPr lang="en-US" sz="1800" spc="-20"/>
              <a:t>scales</a:t>
            </a:r>
            <a:r>
              <a:rPr lang="en-US" sz="1800" spc="-30"/>
              <a:t> </a:t>
            </a:r>
            <a:r>
              <a:rPr lang="en-US" sz="1800" spc="-25"/>
              <a:t>(strongly</a:t>
            </a:r>
            <a:r>
              <a:rPr lang="en-US" sz="1800" spc="-35"/>
              <a:t> </a:t>
            </a:r>
            <a:r>
              <a:rPr lang="en-US" sz="1800" spc="-10"/>
              <a:t>agree</a:t>
            </a:r>
            <a:r>
              <a:rPr lang="en-US" sz="1800" spc="-30"/>
              <a:t> </a:t>
            </a:r>
            <a:r>
              <a:rPr lang="en-US" sz="1800"/>
              <a:t>to</a:t>
            </a:r>
            <a:r>
              <a:rPr lang="en-US" sz="1800" spc="-35"/>
              <a:t> </a:t>
            </a:r>
            <a:r>
              <a:rPr lang="en-US" sz="1800" spc="-25"/>
              <a:t>strongly</a:t>
            </a:r>
            <a:r>
              <a:rPr lang="en-US" sz="1800" spc="-30"/>
              <a:t> </a:t>
            </a:r>
            <a:r>
              <a:rPr lang="en-US" sz="1800" spc="-20"/>
              <a:t>disagree)</a:t>
            </a:r>
            <a:r>
              <a:rPr lang="en-US" sz="1800" spc="-30"/>
              <a:t> </a:t>
            </a:r>
            <a:r>
              <a:rPr lang="en-US" sz="1800"/>
              <a:t>were</a:t>
            </a:r>
            <a:r>
              <a:rPr lang="en-US" sz="1800" spc="-35"/>
              <a:t> </a:t>
            </a:r>
            <a:r>
              <a:rPr lang="en-US" sz="1800" spc="-10"/>
              <a:t>converted </a:t>
            </a:r>
            <a:r>
              <a:rPr lang="en-US" sz="1800"/>
              <a:t>to</a:t>
            </a:r>
            <a:r>
              <a:rPr lang="en-US" sz="1800" spc="-45"/>
              <a:t> </a:t>
            </a:r>
            <a:r>
              <a:rPr lang="en-US" sz="1800"/>
              <a:t>a</a:t>
            </a:r>
            <a:r>
              <a:rPr lang="en-US" sz="1800" spc="-40"/>
              <a:t> </a:t>
            </a:r>
            <a:r>
              <a:rPr lang="en-US" sz="1800" spc="-10"/>
              <a:t>four-point</a:t>
            </a:r>
            <a:r>
              <a:rPr lang="en-US" sz="1800" spc="-40"/>
              <a:t> </a:t>
            </a:r>
            <a:r>
              <a:rPr lang="en-US" sz="1800" spc="-25"/>
              <a:t>ranking</a:t>
            </a:r>
            <a:r>
              <a:rPr lang="en-US" sz="1800" spc="-45"/>
              <a:t> </a:t>
            </a:r>
            <a:r>
              <a:rPr lang="en-US" sz="1800"/>
              <a:t>where</a:t>
            </a:r>
            <a:r>
              <a:rPr lang="en-US" sz="1800" spc="-40"/>
              <a:t> </a:t>
            </a:r>
            <a:r>
              <a:rPr lang="en-US" sz="1800" spc="-70"/>
              <a:t>4=</a:t>
            </a:r>
            <a:r>
              <a:rPr lang="en-US" sz="1800" spc="-40"/>
              <a:t> </a:t>
            </a:r>
            <a:r>
              <a:rPr lang="en-US" sz="1800" spc="-20"/>
              <a:t>positive</a:t>
            </a:r>
            <a:r>
              <a:rPr lang="en-US" sz="1800" spc="-40"/>
              <a:t> </a:t>
            </a:r>
            <a:r>
              <a:rPr lang="en-US" sz="1800"/>
              <a:t>response</a:t>
            </a:r>
            <a:r>
              <a:rPr lang="en-US" sz="1800" spc="-45"/>
              <a:t> </a:t>
            </a:r>
            <a:r>
              <a:rPr lang="en-US" sz="1800"/>
              <a:t>and</a:t>
            </a:r>
            <a:r>
              <a:rPr lang="en-US" sz="1800" spc="-40"/>
              <a:t> </a:t>
            </a:r>
            <a:r>
              <a:rPr lang="en-US" sz="1800" spc="-70"/>
              <a:t>1=</a:t>
            </a:r>
            <a:r>
              <a:rPr lang="en-US" sz="1800" spc="-40"/>
              <a:t> </a:t>
            </a:r>
            <a:r>
              <a:rPr lang="en-US" sz="1800" spc="-10"/>
              <a:t>negative response.</a:t>
            </a:r>
            <a:r>
              <a:rPr lang="en-US" sz="1800" spc="-45"/>
              <a:t> </a:t>
            </a:r>
            <a:r>
              <a:rPr lang="en-US" sz="1800" spc="-20"/>
              <a:t>Likert</a:t>
            </a:r>
            <a:r>
              <a:rPr lang="en-US" sz="1800" spc="-40"/>
              <a:t> </a:t>
            </a:r>
            <a:r>
              <a:rPr lang="en-US" sz="1800" spc="-10"/>
              <a:t>questions</a:t>
            </a:r>
            <a:r>
              <a:rPr lang="en-US" sz="1800" spc="-40"/>
              <a:t> </a:t>
            </a:r>
            <a:r>
              <a:rPr lang="en-US" sz="1800"/>
              <a:t>were</a:t>
            </a:r>
            <a:r>
              <a:rPr lang="en-US" sz="1800" spc="-40"/>
              <a:t> </a:t>
            </a:r>
            <a:r>
              <a:rPr lang="en-US" sz="1800" spc="-10"/>
              <a:t>grouped</a:t>
            </a:r>
            <a:r>
              <a:rPr lang="en-US" sz="1800" spc="-40"/>
              <a:t> </a:t>
            </a:r>
            <a:r>
              <a:rPr lang="en-US" sz="1800"/>
              <a:t>based</a:t>
            </a:r>
            <a:r>
              <a:rPr lang="en-US" sz="1800" spc="-40"/>
              <a:t> </a:t>
            </a:r>
            <a:r>
              <a:rPr lang="en-US" sz="1800"/>
              <a:t>on</a:t>
            </a:r>
            <a:r>
              <a:rPr lang="en-US" sz="1800" spc="-40"/>
              <a:t> </a:t>
            </a:r>
            <a:r>
              <a:rPr lang="en-US" sz="1800"/>
              <a:t>pre-</a:t>
            </a:r>
            <a:r>
              <a:rPr lang="en-US" sz="1800" spc="-10"/>
              <a:t>determined </a:t>
            </a:r>
            <a:r>
              <a:rPr lang="en-US" sz="1800"/>
              <a:t>themes</a:t>
            </a:r>
            <a:r>
              <a:rPr lang="en-US" sz="1800" spc="-45"/>
              <a:t> </a:t>
            </a:r>
            <a:r>
              <a:rPr lang="en-US" sz="1800"/>
              <a:t>of</a:t>
            </a:r>
            <a:r>
              <a:rPr lang="en-US" sz="1800" spc="-45"/>
              <a:t> </a:t>
            </a:r>
            <a:r>
              <a:rPr lang="en-US" sz="1800" spc="-30"/>
              <a:t>belonging,</a:t>
            </a:r>
            <a:r>
              <a:rPr lang="en-US" sz="1800" spc="-45"/>
              <a:t> </a:t>
            </a:r>
            <a:r>
              <a:rPr lang="en-US" sz="1800" spc="-10"/>
              <a:t>well-</a:t>
            </a:r>
            <a:r>
              <a:rPr lang="en-US" sz="1800" spc="-30"/>
              <a:t>being,</a:t>
            </a:r>
            <a:r>
              <a:rPr lang="en-US" sz="1800" spc="-45"/>
              <a:t> </a:t>
            </a:r>
            <a:r>
              <a:rPr lang="en-US" sz="1800" spc="-20"/>
              <a:t>equity,</a:t>
            </a:r>
            <a:r>
              <a:rPr lang="en-US" sz="1800" spc="-45"/>
              <a:t> </a:t>
            </a:r>
            <a:r>
              <a:rPr lang="en-US" sz="1800"/>
              <a:t>and</a:t>
            </a:r>
            <a:r>
              <a:rPr lang="en-US" sz="1800" spc="-45"/>
              <a:t> </a:t>
            </a:r>
            <a:r>
              <a:rPr lang="en-US" sz="1800" spc="-10"/>
              <a:t>culture</a:t>
            </a:r>
            <a:r>
              <a:rPr lang="en-US" sz="1800" spc="-45"/>
              <a:t> </a:t>
            </a:r>
            <a:r>
              <a:rPr lang="en-US" sz="1800" spc="-10"/>
              <a:t>(when </a:t>
            </a:r>
            <a:r>
              <a:rPr lang="en-US" sz="1800" spc="-20"/>
              <a:t>applicable).</a:t>
            </a:r>
            <a:r>
              <a:rPr lang="en-US" sz="1800" spc="-45"/>
              <a:t> </a:t>
            </a:r>
            <a:r>
              <a:rPr lang="en-US" sz="1800" spc="-10"/>
              <a:t>Responses</a:t>
            </a:r>
            <a:r>
              <a:rPr lang="en-US" sz="1800" spc="-40"/>
              <a:t> </a:t>
            </a:r>
            <a:r>
              <a:rPr lang="en-US" sz="1800"/>
              <a:t>to</a:t>
            </a:r>
            <a:r>
              <a:rPr lang="en-US" sz="1800" spc="-40"/>
              <a:t> </a:t>
            </a:r>
            <a:r>
              <a:rPr lang="en-US" sz="1800"/>
              <a:t>these</a:t>
            </a:r>
            <a:r>
              <a:rPr lang="en-US" sz="1800" spc="-40"/>
              <a:t> </a:t>
            </a:r>
            <a:r>
              <a:rPr lang="en-US" sz="1800" spc="-10"/>
              <a:t>questions</a:t>
            </a:r>
            <a:r>
              <a:rPr lang="en-US" sz="1800" spc="-40"/>
              <a:t> </a:t>
            </a:r>
            <a:r>
              <a:rPr lang="en-US" sz="1800"/>
              <a:t>were</a:t>
            </a:r>
            <a:r>
              <a:rPr lang="en-US" sz="1800" spc="-40"/>
              <a:t> </a:t>
            </a:r>
            <a:r>
              <a:rPr lang="en-US" sz="1800" spc="-10"/>
              <a:t>averaged</a:t>
            </a:r>
            <a:r>
              <a:rPr lang="en-US" sz="1800" spc="-40"/>
              <a:t> </a:t>
            </a:r>
            <a:r>
              <a:rPr lang="en-US" sz="1800"/>
              <a:t>for</a:t>
            </a:r>
            <a:r>
              <a:rPr lang="en-US" sz="1800" spc="-40"/>
              <a:t> </a:t>
            </a:r>
            <a:r>
              <a:rPr lang="en-US" sz="1800" spc="-20"/>
              <a:t>each </a:t>
            </a:r>
            <a:r>
              <a:rPr lang="en-US" sz="1800"/>
              <a:t>theme</a:t>
            </a:r>
            <a:r>
              <a:rPr lang="en-US" sz="1800" spc="-55"/>
              <a:t> </a:t>
            </a:r>
            <a:r>
              <a:rPr lang="en-US" sz="1800"/>
              <a:t>and</a:t>
            </a:r>
            <a:r>
              <a:rPr lang="en-US" sz="1800" spc="-50"/>
              <a:t> </a:t>
            </a:r>
            <a:r>
              <a:rPr lang="en-US" sz="1800"/>
              <a:t>reported</a:t>
            </a:r>
            <a:r>
              <a:rPr lang="en-US" sz="1800" spc="-50"/>
              <a:t> </a:t>
            </a:r>
            <a:r>
              <a:rPr lang="en-US" sz="1800"/>
              <a:t>on</a:t>
            </a:r>
            <a:r>
              <a:rPr lang="en-US" sz="1800" spc="-50"/>
              <a:t> </a:t>
            </a:r>
            <a:r>
              <a:rPr lang="en-US" sz="1800"/>
              <a:t>a</a:t>
            </a:r>
            <a:r>
              <a:rPr lang="en-US" sz="1800" spc="-50"/>
              <a:t> </a:t>
            </a:r>
            <a:r>
              <a:rPr lang="en-US" sz="1800" spc="-20"/>
              <a:t>scale</a:t>
            </a:r>
            <a:r>
              <a:rPr lang="en-US" sz="1800" spc="-50"/>
              <a:t> </a:t>
            </a:r>
            <a:r>
              <a:rPr lang="en-US" sz="1800"/>
              <a:t>of</a:t>
            </a:r>
            <a:r>
              <a:rPr lang="en-US" sz="1800" spc="-50"/>
              <a:t> </a:t>
            </a:r>
            <a:r>
              <a:rPr lang="en-US" sz="1800" spc="-70"/>
              <a:t>1</a:t>
            </a:r>
            <a:r>
              <a:rPr lang="en-US" sz="1800" spc="-50"/>
              <a:t> </a:t>
            </a:r>
            <a:r>
              <a:rPr lang="en-US" sz="1800"/>
              <a:t>to</a:t>
            </a:r>
            <a:r>
              <a:rPr lang="en-US" sz="1800" spc="-50"/>
              <a:t> </a:t>
            </a:r>
            <a:r>
              <a:rPr lang="en-US" sz="1800" spc="-25"/>
              <a:t>4.</a:t>
            </a:r>
          </a:p>
          <a:p>
            <a:endParaRPr lang="en-US" sz="1400"/>
          </a:p>
        </p:txBody>
      </p:sp>
    </p:spTree>
    <p:extLst>
      <p:ext uri="{BB962C8B-B14F-4D97-AF65-F5344CB8AC3E}">
        <p14:creationId xmlns:p14="http://schemas.microsoft.com/office/powerpoint/2010/main" val="1262256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54F14-DF36-8C8B-36A9-652DED56E04C}"/>
              </a:ext>
            </a:extLst>
          </p:cNvPr>
          <p:cNvSpPr>
            <a:spLocks noGrp="1"/>
          </p:cNvSpPr>
          <p:nvPr>
            <p:ph type="title"/>
          </p:nvPr>
        </p:nvSpPr>
        <p:spPr>
          <a:xfrm>
            <a:off x="5162308" y="365125"/>
            <a:ext cx="6191492" cy="1325563"/>
          </a:xfrm>
        </p:spPr>
        <p:txBody>
          <a:bodyPr/>
          <a:lstStyle/>
          <a:p>
            <a:r>
              <a:rPr lang="en-US"/>
              <a:t>Key Terms</a:t>
            </a:r>
          </a:p>
        </p:txBody>
      </p:sp>
      <p:sp>
        <p:nvSpPr>
          <p:cNvPr id="3" name="Content Placeholder 2">
            <a:extLst>
              <a:ext uri="{FF2B5EF4-FFF2-40B4-BE49-F238E27FC236}">
                <a16:creationId xmlns:a16="http://schemas.microsoft.com/office/drawing/2014/main" id="{E4BB9833-4F43-96F8-9BF7-F8604D40BFDD}"/>
              </a:ext>
            </a:extLst>
          </p:cNvPr>
          <p:cNvSpPr>
            <a:spLocks noGrp="1"/>
          </p:cNvSpPr>
          <p:nvPr>
            <p:ph idx="1"/>
          </p:nvPr>
        </p:nvSpPr>
        <p:spPr>
          <a:xfrm>
            <a:off x="5162309" y="1455235"/>
            <a:ext cx="6805914" cy="5037640"/>
          </a:xfrm>
        </p:spPr>
        <p:txBody>
          <a:bodyPr>
            <a:normAutofit fontScale="40000" lnSpcReduction="20000"/>
          </a:bodyPr>
          <a:lstStyle/>
          <a:p>
            <a:pPr marL="0" indent="0">
              <a:lnSpc>
                <a:spcPct val="100000"/>
              </a:lnSpc>
              <a:spcBef>
                <a:spcPts val="100"/>
              </a:spcBef>
              <a:buNone/>
            </a:pPr>
            <a:r>
              <a:rPr lang="en-US" sz="3600" spc="-10">
                <a:solidFill>
                  <a:srgbClr val="2C88B0"/>
                </a:solidFill>
                <a:latin typeface="Arial Black"/>
                <a:cs typeface="Arial Black"/>
              </a:rPr>
              <a:t>BIPOC</a:t>
            </a:r>
            <a:endParaRPr lang="en-US" sz="3600">
              <a:latin typeface="Arial Black"/>
              <a:cs typeface="Arial Black"/>
            </a:endParaRPr>
          </a:p>
          <a:p>
            <a:pPr marL="0" marR="97155" indent="0">
              <a:lnSpc>
                <a:spcPct val="119300"/>
              </a:lnSpc>
              <a:spcBef>
                <a:spcPts val="710"/>
              </a:spcBef>
              <a:buNone/>
            </a:pPr>
            <a:r>
              <a:rPr lang="en-US" spc="-20">
                <a:solidFill>
                  <a:srgbClr val="242424"/>
                </a:solidFill>
                <a:latin typeface="Lucida Sans"/>
                <a:cs typeface="Lucida Sans"/>
              </a:rPr>
              <a:t>Black,</a:t>
            </a:r>
            <a:r>
              <a:rPr lang="en-US" spc="-30">
                <a:solidFill>
                  <a:srgbClr val="242424"/>
                </a:solidFill>
                <a:latin typeface="Lucida Sans"/>
                <a:cs typeface="Lucida Sans"/>
              </a:rPr>
              <a:t> </a:t>
            </a:r>
            <a:r>
              <a:rPr lang="en-US" spc="-25">
                <a:solidFill>
                  <a:srgbClr val="242424"/>
                </a:solidFill>
                <a:latin typeface="Lucida Sans"/>
                <a:cs typeface="Lucida Sans"/>
              </a:rPr>
              <a:t>Indigenous, </a:t>
            </a:r>
            <a:r>
              <a:rPr lang="en-US">
                <a:solidFill>
                  <a:srgbClr val="242424"/>
                </a:solidFill>
                <a:latin typeface="Lucida Sans"/>
                <a:cs typeface="Lucida Sans"/>
              </a:rPr>
              <a:t>and</a:t>
            </a:r>
            <a:r>
              <a:rPr lang="en-US" spc="-25">
                <a:solidFill>
                  <a:srgbClr val="242424"/>
                </a:solidFill>
                <a:latin typeface="Lucida Sans"/>
                <a:cs typeface="Lucida Sans"/>
              </a:rPr>
              <a:t> </a:t>
            </a:r>
            <a:r>
              <a:rPr lang="en-US">
                <a:solidFill>
                  <a:srgbClr val="242424"/>
                </a:solidFill>
                <a:latin typeface="Lucida Sans"/>
                <a:cs typeface="Lucida Sans"/>
              </a:rPr>
              <a:t>People</a:t>
            </a:r>
            <a:r>
              <a:rPr lang="en-US" spc="-30">
                <a:solidFill>
                  <a:srgbClr val="242424"/>
                </a:solidFill>
                <a:latin typeface="Lucida Sans"/>
                <a:cs typeface="Lucida Sans"/>
              </a:rPr>
              <a:t> </a:t>
            </a:r>
            <a:r>
              <a:rPr lang="en-US">
                <a:solidFill>
                  <a:srgbClr val="242424"/>
                </a:solidFill>
                <a:latin typeface="Lucida Sans"/>
                <a:cs typeface="Lucida Sans"/>
              </a:rPr>
              <a:t>of</a:t>
            </a:r>
            <a:r>
              <a:rPr lang="en-US" spc="-25">
                <a:solidFill>
                  <a:srgbClr val="242424"/>
                </a:solidFill>
                <a:latin typeface="Lucida Sans"/>
                <a:cs typeface="Lucida Sans"/>
              </a:rPr>
              <a:t> </a:t>
            </a:r>
            <a:r>
              <a:rPr lang="en-US" spc="-10">
                <a:solidFill>
                  <a:srgbClr val="242424"/>
                </a:solidFill>
                <a:latin typeface="Lucida Sans"/>
                <a:cs typeface="Lucida Sans"/>
              </a:rPr>
              <a:t>color</a:t>
            </a:r>
            <a:r>
              <a:rPr lang="en-US" spc="-25">
                <a:solidFill>
                  <a:srgbClr val="242424"/>
                </a:solidFill>
                <a:latin typeface="Lucida Sans"/>
                <a:cs typeface="Lucida Sans"/>
              </a:rPr>
              <a:t> </a:t>
            </a:r>
            <a:r>
              <a:rPr lang="en-US">
                <a:solidFill>
                  <a:srgbClr val="242424"/>
                </a:solidFill>
                <a:latin typeface="Lucida Sans"/>
                <a:cs typeface="Lucida Sans"/>
              </a:rPr>
              <a:t>(BIPOC)</a:t>
            </a:r>
            <a:r>
              <a:rPr lang="en-US" spc="-25">
                <a:solidFill>
                  <a:srgbClr val="242424"/>
                </a:solidFill>
                <a:latin typeface="Lucida Sans"/>
                <a:cs typeface="Lucida Sans"/>
              </a:rPr>
              <a:t> </a:t>
            </a:r>
            <a:r>
              <a:rPr lang="en-US" spc="-20">
                <a:solidFill>
                  <a:srgbClr val="242424"/>
                </a:solidFill>
                <a:latin typeface="Lucida Sans"/>
                <a:cs typeface="Lucida Sans"/>
              </a:rPr>
              <a:t>includes</a:t>
            </a:r>
            <a:r>
              <a:rPr lang="en-US" spc="-30">
                <a:solidFill>
                  <a:srgbClr val="242424"/>
                </a:solidFill>
                <a:latin typeface="Lucida Sans"/>
                <a:cs typeface="Lucida Sans"/>
              </a:rPr>
              <a:t> </a:t>
            </a:r>
            <a:r>
              <a:rPr lang="en-US" spc="-10">
                <a:solidFill>
                  <a:srgbClr val="242424"/>
                </a:solidFill>
                <a:latin typeface="Lucida Sans"/>
                <a:cs typeface="Lucida Sans"/>
              </a:rPr>
              <a:t>respondents </a:t>
            </a:r>
            <a:r>
              <a:rPr lang="en-US">
                <a:solidFill>
                  <a:srgbClr val="242424"/>
                </a:solidFill>
                <a:latin typeface="Lucida Sans"/>
                <a:cs typeface="Lucida Sans"/>
              </a:rPr>
              <a:t>who</a:t>
            </a:r>
            <a:r>
              <a:rPr lang="en-US" spc="-35">
                <a:solidFill>
                  <a:srgbClr val="242424"/>
                </a:solidFill>
                <a:latin typeface="Lucida Sans"/>
                <a:cs typeface="Lucida Sans"/>
              </a:rPr>
              <a:t> </a:t>
            </a:r>
            <a:r>
              <a:rPr lang="en-US" spc="-20">
                <a:solidFill>
                  <a:srgbClr val="242424"/>
                </a:solidFill>
                <a:latin typeface="Lucida Sans"/>
                <a:cs typeface="Lucida Sans"/>
              </a:rPr>
              <a:t>self-</a:t>
            </a:r>
            <a:r>
              <a:rPr lang="en-US" spc="-10">
                <a:solidFill>
                  <a:srgbClr val="242424"/>
                </a:solidFill>
                <a:latin typeface="Lucida Sans"/>
                <a:cs typeface="Lucida Sans"/>
              </a:rPr>
              <a:t>identified</a:t>
            </a:r>
            <a:r>
              <a:rPr lang="en-US" spc="-35">
                <a:solidFill>
                  <a:srgbClr val="242424"/>
                </a:solidFill>
                <a:latin typeface="Lucida Sans"/>
                <a:cs typeface="Lucida Sans"/>
              </a:rPr>
              <a:t> </a:t>
            </a:r>
            <a:r>
              <a:rPr lang="en-US">
                <a:solidFill>
                  <a:srgbClr val="242424"/>
                </a:solidFill>
                <a:latin typeface="Lucida Sans"/>
                <a:cs typeface="Lucida Sans"/>
              </a:rPr>
              <a:t>as</a:t>
            </a:r>
            <a:r>
              <a:rPr lang="en-US" spc="-35">
                <a:solidFill>
                  <a:srgbClr val="242424"/>
                </a:solidFill>
                <a:latin typeface="Lucida Sans"/>
                <a:cs typeface="Lucida Sans"/>
              </a:rPr>
              <a:t> </a:t>
            </a:r>
            <a:r>
              <a:rPr lang="en-US" spc="-30">
                <a:solidFill>
                  <a:srgbClr val="242424"/>
                </a:solidFill>
                <a:latin typeface="Lucida Sans"/>
                <a:cs typeface="Lucida Sans"/>
              </a:rPr>
              <a:t>African,</a:t>
            </a:r>
            <a:r>
              <a:rPr lang="en-US" spc="-35">
                <a:solidFill>
                  <a:srgbClr val="242424"/>
                </a:solidFill>
                <a:latin typeface="Lucida Sans"/>
                <a:cs typeface="Lucida Sans"/>
              </a:rPr>
              <a:t> </a:t>
            </a:r>
            <a:r>
              <a:rPr lang="en-US" spc="-30">
                <a:solidFill>
                  <a:srgbClr val="242424"/>
                </a:solidFill>
                <a:latin typeface="Lucida Sans"/>
                <a:cs typeface="Lucida Sans"/>
              </a:rPr>
              <a:t>Alaska</a:t>
            </a:r>
            <a:r>
              <a:rPr lang="en-US" spc="-35">
                <a:solidFill>
                  <a:srgbClr val="242424"/>
                </a:solidFill>
                <a:latin typeface="Lucida Sans"/>
                <a:cs typeface="Lucida Sans"/>
              </a:rPr>
              <a:t> </a:t>
            </a:r>
            <a:r>
              <a:rPr lang="en-US" spc="-10">
                <a:solidFill>
                  <a:srgbClr val="242424"/>
                </a:solidFill>
                <a:latin typeface="Lucida Sans"/>
                <a:cs typeface="Lucida Sans"/>
              </a:rPr>
              <a:t>Native,</a:t>
            </a:r>
            <a:r>
              <a:rPr lang="en-US" spc="-35">
                <a:solidFill>
                  <a:srgbClr val="242424"/>
                </a:solidFill>
                <a:latin typeface="Lucida Sans"/>
                <a:cs typeface="Lucida Sans"/>
              </a:rPr>
              <a:t> </a:t>
            </a:r>
            <a:r>
              <a:rPr lang="en-US" spc="-40">
                <a:solidFill>
                  <a:srgbClr val="242424"/>
                </a:solidFill>
                <a:latin typeface="Lucida Sans"/>
                <a:cs typeface="Lucida Sans"/>
              </a:rPr>
              <a:t>Asian/Asian</a:t>
            </a:r>
            <a:r>
              <a:rPr lang="en-US" spc="-30">
                <a:solidFill>
                  <a:srgbClr val="242424"/>
                </a:solidFill>
                <a:latin typeface="Lucida Sans"/>
                <a:cs typeface="Lucida Sans"/>
              </a:rPr>
              <a:t> </a:t>
            </a:r>
            <a:r>
              <a:rPr lang="en-US" spc="-10">
                <a:solidFill>
                  <a:srgbClr val="242424"/>
                </a:solidFill>
                <a:latin typeface="Lucida Sans"/>
                <a:cs typeface="Lucida Sans"/>
              </a:rPr>
              <a:t>American, American</a:t>
            </a:r>
            <a:r>
              <a:rPr lang="en-US" spc="-40">
                <a:solidFill>
                  <a:srgbClr val="242424"/>
                </a:solidFill>
                <a:latin typeface="Lucida Sans"/>
                <a:cs typeface="Lucida Sans"/>
              </a:rPr>
              <a:t> </a:t>
            </a:r>
            <a:r>
              <a:rPr lang="en-US" spc="-25">
                <a:solidFill>
                  <a:srgbClr val="242424"/>
                </a:solidFill>
                <a:latin typeface="Lucida Sans"/>
                <a:cs typeface="Lucida Sans"/>
              </a:rPr>
              <a:t>Indian/Indigenous,</a:t>
            </a:r>
            <a:r>
              <a:rPr lang="en-US" spc="-35">
                <a:solidFill>
                  <a:srgbClr val="242424"/>
                </a:solidFill>
                <a:latin typeface="Lucida Sans"/>
                <a:cs typeface="Lucida Sans"/>
              </a:rPr>
              <a:t> </a:t>
            </a:r>
            <a:r>
              <a:rPr lang="en-US">
                <a:solidFill>
                  <a:srgbClr val="242424"/>
                </a:solidFill>
                <a:latin typeface="Lucida Sans"/>
                <a:cs typeface="Lucida Sans"/>
              </a:rPr>
              <a:t>Black</a:t>
            </a:r>
            <a:r>
              <a:rPr lang="en-US" spc="-40">
                <a:solidFill>
                  <a:srgbClr val="242424"/>
                </a:solidFill>
                <a:latin typeface="Lucida Sans"/>
                <a:cs typeface="Lucida Sans"/>
              </a:rPr>
              <a:t> </a:t>
            </a:r>
            <a:r>
              <a:rPr lang="en-US">
                <a:solidFill>
                  <a:srgbClr val="242424"/>
                </a:solidFill>
                <a:latin typeface="Lucida Sans"/>
                <a:cs typeface="Lucida Sans"/>
              </a:rPr>
              <a:t>or</a:t>
            </a:r>
            <a:r>
              <a:rPr lang="en-US" spc="-35">
                <a:solidFill>
                  <a:srgbClr val="242424"/>
                </a:solidFill>
                <a:latin typeface="Lucida Sans"/>
                <a:cs typeface="Lucida Sans"/>
              </a:rPr>
              <a:t> </a:t>
            </a:r>
            <a:r>
              <a:rPr lang="en-US" spc="-20">
                <a:solidFill>
                  <a:srgbClr val="242424"/>
                </a:solidFill>
                <a:latin typeface="Lucida Sans"/>
                <a:cs typeface="Lucida Sans"/>
              </a:rPr>
              <a:t>African</a:t>
            </a:r>
            <a:r>
              <a:rPr lang="en-US" spc="-35">
                <a:solidFill>
                  <a:srgbClr val="242424"/>
                </a:solidFill>
                <a:latin typeface="Lucida Sans"/>
                <a:cs typeface="Lucida Sans"/>
              </a:rPr>
              <a:t> </a:t>
            </a:r>
            <a:r>
              <a:rPr lang="en-US" spc="-20">
                <a:solidFill>
                  <a:srgbClr val="242424"/>
                </a:solidFill>
                <a:latin typeface="Lucida Sans"/>
                <a:cs typeface="Lucida Sans"/>
              </a:rPr>
              <a:t>American,</a:t>
            </a:r>
            <a:r>
              <a:rPr lang="en-US" spc="-40">
                <a:solidFill>
                  <a:srgbClr val="242424"/>
                </a:solidFill>
                <a:latin typeface="Lucida Sans"/>
                <a:cs typeface="Lucida Sans"/>
              </a:rPr>
              <a:t> </a:t>
            </a:r>
            <a:r>
              <a:rPr lang="en-US" spc="-10">
                <a:solidFill>
                  <a:srgbClr val="242424"/>
                </a:solidFill>
                <a:latin typeface="Lucida Sans"/>
                <a:cs typeface="Lucida Sans"/>
              </a:rPr>
              <a:t>Caribbean/ </a:t>
            </a:r>
            <a:r>
              <a:rPr lang="en-US">
                <a:solidFill>
                  <a:srgbClr val="242424"/>
                </a:solidFill>
                <a:latin typeface="Lucida Sans"/>
                <a:cs typeface="Lucida Sans"/>
              </a:rPr>
              <a:t>West</a:t>
            </a:r>
            <a:r>
              <a:rPr lang="en-US" spc="-5">
                <a:solidFill>
                  <a:srgbClr val="242424"/>
                </a:solidFill>
                <a:latin typeface="Lucida Sans"/>
                <a:cs typeface="Lucida Sans"/>
              </a:rPr>
              <a:t> </a:t>
            </a:r>
            <a:r>
              <a:rPr lang="en-US" spc="-20">
                <a:solidFill>
                  <a:srgbClr val="242424"/>
                </a:solidFill>
                <a:latin typeface="Lucida Sans"/>
                <a:cs typeface="Lucida Sans"/>
              </a:rPr>
              <a:t>Indian,</a:t>
            </a:r>
            <a:r>
              <a:rPr lang="en-US">
                <a:solidFill>
                  <a:srgbClr val="242424"/>
                </a:solidFill>
                <a:latin typeface="Lucida Sans"/>
                <a:cs typeface="Lucida Sans"/>
              </a:rPr>
              <a:t> East</a:t>
            </a:r>
            <a:r>
              <a:rPr lang="en-US" spc="-5">
                <a:solidFill>
                  <a:srgbClr val="242424"/>
                </a:solidFill>
                <a:latin typeface="Lucida Sans"/>
                <a:cs typeface="Lucida Sans"/>
              </a:rPr>
              <a:t> </a:t>
            </a:r>
            <a:r>
              <a:rPr lang="en-US" spc="-35">
                <a:solidFill>
                  <a:srgbClr val="242424"/>
                </a:solidFill>
                <a:latin typeface="Lucida Sans"/>
                <a:cs typeface="Lucida Sans"/>
              </a:rPr>
              <a:t>Asian,</a:t>
            </a:r>
            <a:r>
              <a:rPr lang="en-US">
                <a:solidFill>
                  <a:srgbClr val="242424"/>
                </a:solidFill>
                <a:latin typeface="Lucida Sans"/>
                <a:cs typeface="Lucida Sans"/>
              </a:rPr>
              <a:t> </a:t>
            </a:r>
            <a:r>
              <a:rPr lang="en-US" spc="-10">
                <a:solidFill>
                  <a:srgbClr val="242424"/>
                </a:solidFill>
                <a:latin typeface="Lucida Sans"/>
                <a:cs typeface="Lucida Sans"/>
              </a:rPr>
              <a:t>European,</a:t>
            </a:r>
            <a:r>
              <a:rPr lang="en-US" spc="-5">
                <a:solidFill>
                  <a:srgbClr val="242424"/>
                </a:solidFill>
                <a:latin typeface="Lucida Sans"/>
                <a:cs typeface="Lucida Sans"/>
              </a:rPr>
              <a:t> </a:t>
            </a:r>
            <a:r>
              <a:rPr lang="en-US" spc="-45">
                <a:solidFill>
                  <a:srgbClr val="242424"/>
                </a:solidFill>
                <a:latin typeface="Lucida Sans"/>
                <a:cs typeface="Lucida Sans"/>
              </a:rPr>
              <a:t>Hispanic/Latino/a/x/e,</a:t>
            </a:r>
            <a:r>
              <a:rPr lang="en-US">
                <a:solidFill>
                  <a:srgbClr val="242424"/>
                </a:solidFill>
                <a:latin typeface="Lucida Sans"/>
                <a:cs typeface="Lucida Sans"/>
              </a:rPr>
              <a:t> </a:t>
            </a:r>
            <a:r>
              <a:rPr lang="en-US" spc="-10">
                <a:solidFill>
                  <a:srgbClr val="242424"/>
                </a:solidFill>
                <a:latin typeface="Lucida Sans"/>
                <a:cs typeface="Lucida Sans"/>
              </a:rPr>
              <a:t>Latin </a:t>
            </a:r>
            <a:r>
              <a:rPr lang="en-US" spc="-20">
                <a:solidFill>
                  <a:srgbClr val="242424"/>
                </a:solidFill>
                <a:latin typeface="Lucida Sans"/>
                <a:cs typeface="Lucida Sans"/>
              </a:rPr>
              <a:t>American,</a:t>
            </a:r>
            <a:r>
              <a:rPr lang="en-US" spc="-45">
                <a:solidFill>
                  <a:srgbClr val="242424"/>
                </a:solidFill>
                <a:latin typeface="Lucida Sans"/>
                <a:cs typeface="Lucida Sans"/>
              </a:rPr>
              <a:t> </a:t>
            </a:r>
            <a:r>
              <a:rPr lang="en-US">
                <a:solidFill>
                  <a:srgbClr val="242424"/>
                </a:solidFill>
                <a:latin typeface="Lucida Sans"/>
                <a:cs typeface="Lucida Sans"/>
              </a:rPr>
              <a:t>Middle</a:t>
            </a:r>
            <a:r>
              <a:rPr lang="en-US" spc="-45">
                <a:solidFill>
                  <a:srgbClr val="242424"/>
                </a:solidFill>
                <a:latin typeface="Lucida Sans"/>
                <a:cs typeface="Lucida Sans"/>
              </a:rPr>
              <a:t> </a:t>
            </a:r>
            <a:r>
              <a:rPr lang="en-US">
                <a:solidFill>
                  <a:srgbClr val="242424"/>
                </a:solidFill>
                <a:latin typeface="Lucida Sans"/>
                <a:cs typeface="Lucida Sans"/>
              </a:rPr>
              <a:t>Eastern</a:t>
            </a:r>
            <a:r>
              <a:rPr lang="en-US" spc="-45">
                <a:solidFill>
                  <a:srgbClr val="242424"/>
                </a:solidFill>
                <a:latin typeface="Lucida Sans"/>
                <a:cs typeface="Lucida Sans"/>
              </a:rPr>
              <a:t> </a:t>
            </a:r>
            <a:r>
              <a:rPr lang="en-US">
                <a:solidFill>
                  <a:srgbClr val="242424"/>
                </a:solidFill>
                <a:latin typeface="Lucida Sans"/>
                <a:cs typeface="Lucida Sans"/>
              </a:rPr>
              <a:t>or</a:t>
            </a:r>
            <a:r>
              <a:rPr lang="en-US" spc="-45">
                <a:solidFill>
                  <a:srgbClr val="242424"/>
                </a:solidFill>
                <a:latin typeface="Lucida Sans"/>
                <a:cs typeface="Lucida Sans"/>
              </a:rPr>
              <a:t> </a:t>
            </a:r>
            <a:r>
              <a:rPr lang="en-US">
                <a:solidFill>
                  <a:srgbClr val="242424"/>
                </a:solidFill>
                <a:latin typeface="Lucida Sans"/>
                <a:cs typeface="Lucida Sans"/>
              </a:rPr>
              <a:t>North</a:t>
            </a:r>
            <a:r>
              <a:rPr lang="en-US" spc="-40">
                <a:solidFill>
                  <a:srgbClr val="242424"/>
                </a:solidFill>
                <a:latin typeface="Lucida Sans"/>
                <a:cs typeface="Lucida Sans"/>
              </a:rPr>
              <a:t> </a:t>
            </a:r>
            <a:r>
              <a:rPr lang="en-US" spc="-30">
                <a:solidFill>
                  <a:srgbClr val="242424"/>
                </a:solidFill>
                <a:latin typeface="Lucida Sans"/>
                <a:cs typeface="Lucida Sans"/>
              </a:rPr>
              <a:t>African,</a:t>
            </a:r>
            <a:r>
              <a:rPr lang="en-US" spc="-45">
                <a:solidFill>
                  <a:srgbClr val="242424"/>
                </a:solidFill>
                <a:latin typeface="Lucida Sans"/>
                <a:cs typeface="Lucida Sans"/>
              </a:rPr>
              <a:t> </a:t>
            </a:r>
            <a:r>
              <a:rPr lang="en-US">
                <a:solidFill>
                  <a:srgbClr val="242424"/>
                </a:solidFill>
                <a:latin typeface="Lucida Sans"/>
                <a:cs typeface="Lucida Sans"/>
              </a:rPr>
              <a:t>Native</a:t>
            </a:r>
            <a:r>
              <a:rPr lang="en-US" spc="-45">
                <a:solidFill>
                  <a:srgbClr val="242424"/>
                </a:solidFill>
                <a:latin typeface="Lucida Sans"/>
                <a:cs typeface="Lucida Sans"/>
              </a:rPr>
              <a:t> </a:t>
            </a:r>
            <a:r>
              <a:rPr lang="en-US" spc="-10">
                <a:solidFill>
                  <a:srgbClr val="242424"/>
                </a:solidFill>
                <a:latin typeface="Lucida Sans"/>
                <a:cs typeface="Lucida Sans"/>
              </a:rPr>
              <a:t>Hawaiian/Pacific </a:t>
            </a:r>
            <a:r>
              <a:rPr lang="en-US" spc="-20">
                <a:solidFill>
                  <a:srgbClr val="242424"/>
                </a:solidFill>
                <a:latin typeface="Lucida Sans"/>
                <a:cs typeface="Lucida Sans"/>
              </a:rPr>
              <a:t>Islander,</a:t>
            </a:r>
            <a:r>
              <a:rPr lang="en-US" spc="-40">
                <a:solidFill>
                  <a:srgbClr val="242424"/>
                </a:solidFill>
                <a:latin typeface="Lucida Sans"/>
                <a:cs typeface="Lucida Sans"/>
              </a:rPr>
              <a:t> </a:t>
            </a:r>
            <a:r>
              <a:rPr lang="en-US">
                <a:solidFill>
                  <a:srgbClr val="242424"/>
                </a:solidFill>
                <a:latin typeface="Lucida Sans"/>
                <a:cs typeface="Lucida Sans"/>
              </a:rPr>
              <a:t>South</a:t>
            </a:r>
            <a:r>
              <a:rPr lang="en-US" spc="-40">
                <a:solidFill>
                  <a:srgbClr val="242424"/>
                </a:solidFill>
                <a:latin typeface="Lucida Sans"/>
                <a:cs typeface="Lucida Sans"/>
              </a:rPr>
              <a:t> </a:t>
            </a:r>
            <a:r>
              <a:rPr lang="en-US" spc="-35">
                <a:solidFill>
                  <a:srgbClr val="242424"/>
                </a:solidFill>
                <a:latin typeface="Lucida Sans"/>
                <a:cs typeface="Lucida Sans"/>
              </a:rPr>
              <a:t>Asian,</a:t>
            </a:r>
            <a:r>
              <a:rPr lang="en-US" spc="-40">
                <a:solidFill>
                  <a:srgbClr val="242424"/>
                </a:solidFill>
                <a:latin typeface="Lucida Sans"/>
                <a:cs typeface="Lucida Sans"/>
              </a:rPr>
              <a:t> </a:t>
            </a:r>
            <a:r>
              <a:rPr lang="en-US">
                <a:solidFill>
                  <a:srgbClr val="242424"/>
                </a:solidFill>
                <a:latin typeface="Lucida Sans"/>
                <a:cs typeface="Lucida Sans"/>
              </a:rPr>
              <a:t>Southeast</a:t>
            </a:r>
            <a:r>
              <a:rPr lang="en-US" spc="-40">
                <a:solidFill>
                  <a:srgbClr val="242424"/>
                </a:solidFill>
                <a:latin typeface="Lucida Sans"/>
                <a:cs typeface="Lucida Sans"/>
              </a:rPr>
              <a:t> </a:t>
            </a:r>
            <a:r>
              <a:rPr lang="en-US" spc="-35">
                <a:solidFill>
                  <a:srgbClr val="242424"/>
                </a:solidFill>
                <a:latin typeface="Lucida Sans"/>
                <a:cs typeface="Lucida Sans"/>
              </a:rPr>
              <a:t>Asian,</a:t>
            </a:r>
            <a:r>
              <a:rPr lang="en-US" spc="-40">
                <a:solidFill>
                  <a:srgbClr val="242424"/>
                </a:solidFill>
                <a:latin typeface="Lucida Sans"/>
                <a:cs typeface="Lucida Sans"/>
              </a:rPr>
              <a:t> </a:t>
            </a:r>
            <a:r>
              <a:rPr lang="en-US">
                <a:solidFill>
                  <a:srgbClr val="242424"/>
                </a:solidFill>
                <a:latin typeface="Lucida Sans"/>
                <a:cs typeface="Lucida Sans"/>
              </a:rPr>
              <a:t>or</a:t>
            </a:r>
            <a:r>
              <a:rPr lang="en-US" spc="-40">
                <a:solidFill>
                  <a:srgbClr val="242424"/>
                </a:solidFill>
                <a:latin typeface="Lucida Sans"/>
                <a:cs typeface="Lucida Sans"/>
              </a:rPr>
              <a:t> </a:t>
            </a:r>
            <a:r>
              <a:rPr lang="en-US">
                <a:solidFill>
                  <a:srgbClr val="242424"/>
                </a:solidFill>
                <a:latin typeface="Lucida Sans"/>
                <a:cs typeface="Lucida Sans"/>
              </a:rPr>
              <a:t>another</a:t>
            </a:r>
            <a:r>
              <a:rPr lang="en-US" spc="-40">
                <a:solidFill>
                  <a:srgbClr val="242424"/>
                </a:solidFill>
                <a:latin typeface="Lucida Sans"/>
                <a:cs typeface="Lucida Sans"/>
              </a:rPr>
              <a:t> </a:t>
            </a:r>
            <a:r>
              <a:rPr lang="en-US" spc="-10">
                <a:solidFill>
                  <a:srgbClr val="242424"/>
                </a:solidFill>
                <a:latin typeface="Lucida Sans"/>
                <a:cs typeface="Lucida Sans"/>
              </a:rPr>
              <a:t>race/ethnicity.</a:t>
            </a:r>
            <a:endParaRPr lang="en-US">
              <a:latin typeface="Lucida Sans"/>
              <a:cs typeface="Lucida Sans"/>
            </a:endParaRPr>
          </a:p>
          <a:p>
            <a:pPr>
              <a:lnSpc>
                <a:spcPct val="100000"/>
              </a:lnSpc>
              <a:spcBef>
                <a:spcPts val="409"/>
              </a:spcBef>
            </a:pPr>
            <a:endParaRPr lang="en-US">
              <a:latin typeface="Lucida Sans"/>
              <a:cs typeface="Lucida Sans"/>
            </a:endParaRPr>
          </a:p>
          <a:p>
            <a:pPr marL="0" indent="0">
              <a:lnSpc>
                <a:spcPct val="100000"/>
              </a:lnSpc>
              <a:buNone/>
            </a:pPr>
            <a:r>
              <a:rPr lang="en-US" sz="3600" spc="-20">
                <a:solidFill>
                  <a:srgbClr val="2C88B0"/>
                </a:solidFill>
                <a:latin typeface="Arial Black"/>
                <a:cs typeface="Arial Black"/>
              </a:rPr>
              <a:t>LGB+</a:t>
            </a:r>
            <a:endParaRPr lang="en-US" sz="3600">
              <a:latin typeface="Arial Black"/>
              <a:cs typeface="Arial Black"/>
            </a:endParaRPr>
          </a:p>
          <a:p>
            <a:pPr marL="0" marR="24765" indent="0">
              <a:lnSpc>
                <a:spcPct val="119300"/>
              </a:lnSpc>
              <a:spcBef>
                <a:spcPts val="715"/>
              </a:spcBef>
              <a:buNone/>
            </a:pPr>
            <a:r>
              <a:rPr lang="en-US" spc="-20">
                <a:solidFill>
                  <a:srgbClr val="242424"/>
                </a:solidFill>
                <a:latin typeface="Lucida Sans"/>
                <a:cs typeface="Lucida Sans"/>
              </a:rPr>
              <a:t>Lesbian,</a:t>
            </a:r>
            <a:r>
              <a:rPr lang="en-US" spc="-40">
                <a:solidFill>
                  <a:srgbClr val="242424"/>
                </a:solidFill>
                <a:latin typeface="Lucida Sans"/>
                <a:cs typeface="Lucida Sans"/>
              </a:rPr>
              <a:t> gay, </a:t>
            </a:r>
            <a:r>
              <a:rPr lang="en-US">
                <a:solidFill>
                  <a:srgbClr val="242424"/>
                </a:solidFill>
                <a:latin typeface="Lucida Sans"/>
                <a:cs typeface="Lucida Sans"/>
              </a:rPr>
              <a:t>and</a:t>
            </a:r>
            <a:r>
              <a:rPr lang="en-US" spc="-40">
                <a:solidFill>
                  <a:srgbClr val="242424"/>
                </a:solidFill>
                <a:latin typeface="Lucida Sans"/>
                <a:cs typeface="Lucida Sans"/>
              </a:rPr>
              <a:t> </a:t>
            </a:r>
            <a:r>
              <a:rPr lang="en-US" spc="-25">
                <a:solidFill>
                  <a:srgbClr val="242424"/>
                </a:solidFill>
                <a:latin typeface="Lucida Sans"/>
                <a:cs typeface="Lucida Sans"/>
              </a:rPr>
              <a:t>bisexual</a:t>
            </a:r>
            <a:r>
              <a:rPr lang="en-US" spc="-40">
                <a:solidFill>
                  <a:srgbClr val="242424"/>
                </a:solidFill>
                <a:latin typeface="Lucida Sans"/>
                <a:cs typeface="Lucida Sans"/>
              </a:rPr>
              <a:t> </a:t>
            </a:r>
            <a:r>
              <a:rPr lang="en-US" spc="-10">
                <a:solidFill>
                  <a:srgbClr val="242424"/>
                </a:solidFill>
                <a:latin typeface="Lucida Sans"/>
                <a:cs typeface="Lucida Sans"/>
              </a:rPr>
              <a:t>plus</a:t>
            </a:r>
            <a:r>
              <a:rPr lang="en-US" spc="-40">
                <a:solidFill>
                  <a:srgbClr val="242424"/>
                </a:solidFill>
                <a:latin typeface="Lucida Sans"/>
                <a:cs typeface="Lucida Sans"/>
              </a:rPr>
              <a:t> </a:t>
            </a:r>
            <a:r>
              <a:rPr lang="en-US" spc="-10">
                <a:solidFill>
                  <a:srgbClr val="242424"/>
                </a:solidFill>
                <a:latin typeface="Lucida Sans"/>
                <a:cs typeface="Lucida Sans"/>
              </a:rPr>
              <a:t>(LGB+)</a:t>
            </a:r>
            <a:r>
              <a:rPr lang="en-US" spc="-40">
                <a:solidFill>
                  <a:srgbClr val="242424"/>
                </a:solidFill>
                <a:latin typeface="Lucida Sans"/>
                <a:cs typeface="Lucida Sans"/>
              </a:rPr>
              <a:t> </a:t>
            </a:r>
            <a:r>
              <a:rPr lang="en-US" spc="-20">
                <a:solidFill>
                  <a:srgbClr val="242424"/>
                </a:solidFill>
                <a:latin typeface="Lucida Sans"/>
                <a:cs typeface="Lucida Sans"/>
              </a:rPr>
              <a:t>includes</a:t>
            </a:r>
            <a:r>
              <a:rPr lang="en-US" spc="-40">
                <a:solidFill>
                  <a:srgbClr val="242424"/>
                </a:solidFill>
                <a:latin typeface="Lucida Sans"/>
                <a:cs typeface="Lucida Sans"/>
              </a:rPr>
              <a:t> </a:t>
            </a:r>
            <a:r>
              <a:rPr lang="en-US" spc="-10">
                <a:solidFill>
                  <a:srgbClr val="242424"/>
                </a:solidFill>
                <a:latin typeface="Lucida Sans"/>
                <a:cs typeface="Lucida Sans"/>
              </a:rPr>
              <a:t>respondents</a:t>
            </a:r>
            <a:r>
              <a:rPr lang="en-US" spc="-40">
                <a:solidFill>
                  <a:srgbClr val="242424"/>
                </a:solidFill>
                <a:latin typeface="Lucida Sans"/>
                <a:cs typeface="Lucida Sans"/>
              </a:rPr>
              <a:t> </a:t>
            </a:r>
            <a:r>
              <a:rPr lang="en-US">
                <a:solidFill>
                  <a:srgbClr val="242424"/>
                </a:solidFill>
                <a:latin typeface="Lucida Sans"/>
                <a:cs typeface="Lucida Sans"/>
              </a:rPr>
              <a:t>that</a:t>
            </a:r>
            <a:r>
              <a:rPr lang="en-US" spc="-40">
                <a:solidFill>
                  <a:srgbClr val="242424"/>
                </a:solidFill>
                <a:latin typeface="Lucida Sans"/>
                <a:cs typeface="Lucida Sans"/>
              </a:rPr>
              <a:t> </a:t>
            </a:r>
            <a:r>
              <a:rPr lang="en-US" spc="-10">
                <a:solidFill>
                  <a:srgbClr val="242424"/>
                </a:solidFill>
                <a:latin typeface="Lucida Sans"/>
                <a:cs typeface="Lucida Sans"/>
              </a:rPr>
              <a:t>self-identified</a:t>
            </a:r>
            <a:r>
              <a:rPr lang="en-US" spc="-40">
                <a:solidFill>
                  <a:srgbClr val="242424"/>
                </a:solidFill>
                <a:latin typeface="Lucida Sans"/>
                <a:cs typeface="Lucida Sans"/>
              </a:rPr>
              <a:t> </a:t>
            </a:r>
            <a:r>
              <a:rPr lang="en-US">
                <a:solidFill>
                  <a:srgbClr val="242424"/>
                </a:solidFill>
                <a:latin typeface="Lucida Sans"/>
                <a:cs typeface="Lucida Sans"/>
              </a:rPr>
              <a:t>as</a:t>
            </a:r>
            <a:r>
              <a:rPr lang="en-US" spc="-35">
                <a:solidFill>
                  <a:srgbClr val="242424"/>
                </a:solidFill>
                <a:latin typeface="Lucida Sans"/>
                <a:cs typeface="Lucida Sans"/>
              </a:rPr>
              <a:t> </a:t>
            </a:r>
            <a:r>
              <a:rPr lang="en-US" spc="-20">
                <a:solidFill>
                  <a:srgbClr val="242424"/>
                </a:solidFill>
                <a:latin typeface="Lucida Sans"/>
                <a:cs typeface="Lucida Sans"/>
              </a:rPr>
              <a:t>lesbian,</a:t>
            </a:r>
            <a:r>
              <a:rPr lang="en-US" spc="-35">
                <a:solidFill>
                  <a:srgbClr val="242424"/>
                </a:solidFill>
                <a:latin typeface="Lucida Sans"/>
                <a:cs typeface="Lucida Sans"/>
              </a:rPr>
              <a:t> </a:t>
            </a:r>
            <a:r>
              <a:rPr lang="en-US" spc="-40">
                <a:solidFill>
                  <a:srgbClr val="242424"/>
                </a:solidFill>
                <a:latin typeface="Lucida Sans"/>
                <a:cs typeface="Lucida Sans"/>
              </a:rPr>
              <a:t>gay, </a:t>
            </a:r>
            <a:r>
              <a:rPr lang="en-US" spc="-30">
                <a:solidFill>
                  <a:srgbClr val="242424"/>
                </a:solidFill>
                <a:latin typeface="Lucida Sans"/>
                <a:cs typeface="Lucida Sans"/>
              </a:rPr>
              <a:t>bisexual,</a:t>
            </a:r>
            <a:r>
              <a:rPr lang="en-US" spc="-35">
                <a:solidFill>
                  <a:srgbClr val="242424"/>
                </a:solidFill>
                <a:latin typeface="Lucida Sans"/>
                <a:cs typeface="Lucida Sans"/>
              </a:rPr>
              <a:t> </a:t>
            </a:r>
            <a:r>
              <a:rPr lang="en-US" spc="-30">
                <a:solidFill>
                  <a:srgbClr val="242424"/>
                </a:solidFill>
                <a:latin typeface="Lucida Sans"/>
                <a:cs typeface="Lucida Sans"/>
              </a:rPr>
              <a:t>asexual,</a:t>
            </a:r>
            <a:r>
              <a:rPr lang="en-US" spc="-35">
                <a:solidFill>
                  <a:srgbClr val="242424"/>
                </a:solidFill>
                <a:latin typeface="Lucida Sans"/>
                <a:cs typeface="Lucida Sans"/>
              </a:rPr>
              <a:t> </a:t>
            </a:r>
            <a:r>
              <a:rPr lang="en-US" spc="-30">
                <a:solidFill>
                  <a:srgbClr val="242424"/>
                </a:solidFill>
                <a:latin typeface="Lucida Sans"/>
                <a:cs typeface="Lucida Sans"/>
              </a:rPr>
              <a:t>fluid,</a:t>
            </a:r>
            <a:r>
              <a:rPr lang="en-US" spc="-35">
                <a:solidFill>
                  <a:srgbClr val="242424"/>
                </a:solidFill>
                <a:latin typeface="Lucida Sans"/>
                <a:cs typeface="Lucida Sans"/>
              </a:rPr>
              <a:t> </a:t>
            </a:r>
            <a:r>
              <a:rPr lang="en-US" spc="-25">
                <a:solidFill>
                  <a:srgbClr val="242424"/>
                </a:solidFill>
                <a:latin typeface="Lucida Sans"/>
                <a:cs typeface="Lucida Sans"/>
              </a:rPr>
              <a:t>pansexual,</a:t>
            </a:r>
            <a:r>
              <a:rPr lang="en-US" spc="-40">
                <a:solidFill>
                  <a:srgbClr val="242424"/>
                </a:solidFill>
                <a:latin typeface="Lucida Sans"/>
                <a:cs typeface="Lucida Sans"/>
              </a:rPr>
              <a:t> </a:t>
            </a:r>
            <a:r>
              <a:rPr lang="en-US" spc="-10">
                <a:solidFill>
                  <a:srgbClr val="242424"/>
                </a:solidFill>
                <a:latin typeface="Lucida Sans"/>
                <a:cs typeface="Lucida Sans"/>
              </a:rPr>
              <a:t>queer, </a:t>
            </a:r>
            <a:r>
              <a:rPr lang="en-US" spc="-25">
                <a:solidFill>
                  <a:srgbClr val="242424"/>
                </a:solidFill>
                <a:latin typeface="Lucida Sans"/>
                <a:cs typeface="Lucida Sans"/>
              </a:rPr>
              <a:t>questioning,</a:t>
            </a:r>
            <a:r>
              <a:rPr lang="en-US" spc="-35">
                <a:solidFill>
                  <a:srgbClr val="242424"/>
                </a:solidFill>
                <a:latin typeface="Lucida Sans"/>
                <a:cs typeface="Lucida Sans"/>
              </a:rPr>
              <a:t> </a:t>
            </a:r>
            <a:r>
              <a:rPr lang="en-US">
                <a:solidFill>
                  <a:srgbClr val="242424"/>
                </a:solidFill>
                <a:latin typeface="Lucida Sans"/>
                <a:cs typeface="Lucida Sans"/>
              </a:rPr>
              <a:t>or</a:t>
            </a:r>
            <a:r>
              <a:rPr lang="en-US" spc="-30">
                <a:solidFill>
                  <a:srgbClr val="242424"/>
                </a:solidFill>
                <a:latin typeface="Lucida Sans"/>
                <a:cs typeface="Lucida Sans"/>
              </a:rPr>
              <a:t> </a:t>
            </a:r>
            <a:r>
              <a:rPr lang="en-US">
                <a:solidFill>
                  <a:srgbClr val="242424"/>
                </a:solidFill>
                <a:latin typeface="Lucida Sans"/>
                <a:cs typeface="Lucida Sans"/>
              </a:rPr>
              <a:t>another</a:t>
            </a:r>
            <a:r>
              <a:rPr lang="en-US" spc="-30">
                <a:solidFill>
                  <a:srgbClr val="242424"/>
                </a:solidFill>
                <a:latin typeface="Lucida Sans"/>
                <a:cs typeface="Lucida Sans"/>
              </a:rPr>
              <a:t> </a:t>
            </a:r>
            <a:r>
              <a:rPr lang="en-US" spc="-25">
                <a:solidFill>
                  <a:srgbClr val="242424"/>
                </a:solidFill>
                <a:latin typeface="Lucida Sans"/>
                <a:cs typeface="Lucida Sans"/>
              </a:rPr>
              <a:t>sexual</a:t>
            </a:r>
            <a:r>
              <a:rPr lang="en-US" spc="-35">
                <a:solidFill>
                  <a:srgbClr val="242424"/>
                </a:solidFill>
                <a:latin typeface="Lucida Sans"/>
                <a:cs typeface="Lucida Sans"/>
              </a:rPr>
              <a:t> </a:t>
            </a:r>
            <a:r>
              <a:rPr lang="en-US" spc="-10">
                <a:solidFill>
                  <a:srgbClr val="242424"/>
                </a:solidFill>
                <a:latin typeface="Lucida Sans"/>
                <a:cs typeface="Lucida Sans"/>
              </a:rPr>
              <a:t>orientation.</a:t>
            </a:r>
            <a:endParaRPr lang="en-US">
              <a:latin typeface="Lucida Sans"/>
              <a:cs typeface="Lucida Sans"/>
            </a:endParaRPr>
          </a:p>
          <a:p>
            <a:pPr>
              <a:lnSpc>
                <a:spcPct val="100000"/>
              </a:lnSpc>
              <a:spcBef>
                <a:spcPts val="750"/>
              </a:spcBef>
            </a:pPr>
            <a:endParaRPr lang="en-US">
              <a:latin typeface="Lucida Sans"/>
              <a:cs typeface="Lucida Sans"/>
            </a:endParaRPr>
          </a:p>
          <a:p>
            <a:pPr marL="0" indent="0">
              <a:lnSpc>
                <a:spcPct val="100000"/>
              </a:lnSpc>
              <a:buNone/>
            </a:pPr>
            <a:r>
              <a:rPr lang="en-US" sz="3600" spc="-114">
                <a:solidFill>
                  <a:srgbClr val="2C88B0"/>
                </a:solidFill>
                <a:latin typeface="Arial Black"/>
                <a:cs typeface="Arial Black"/>
              </a:rPr>
              <a:t>Sexual</a:t>
            </a:r>
            <a:r>
              <a:rPr lang="en-US" sz="3600" spc="-60">
                <a:solidFill>
                  <a:srgbClr val="2C88B0"/>
                </a:solidFill>
                <a:latin typeface="Arial Black"/>
                <a:cs typeface="Arial Black"/>
              </a:rPr>
              <a:t> and </a:t>
            </a:r>
            <a:r>
              <a:rPr lang="en-US" sz="3600" spc="-65">
                <a:solidFill>
                  <a:srgbClr val="2C88B0"/>
                </a:solidFill>
                <a:latin typeface="Arial Black"/>
                <a:cs typeface="Arial Black"/>
              </a:rPr>
              <a:t>interpersonal</a:t>
            </a:r>
            <a:r>
              <a:rPr lang="en-US" sz="3600" spc="-60">
                <a:solidFill>
                  <a:srgbClr val="2C88B0"/>
                </a:solidFill>
                <a:latin typeface="Arial Black"/>
                <a:cs typeface="Arial Black"/>
              </a:rPr>
              <a:t> </a:t>
            </a:r>
            <a:r>
              <a:rPr lang="en-US" sz="3600" spc="-95">
                <a:solidFill>
                  <a:srgbClr val="2C88B0"/>
                </a:solidFill>
                <a:latin typeface="Arial Black"/>
                <a:cs typeface="Arial Black"/>
              </a:rPr>
              <a:t>violence</a:t>
            </a:r>
            <a:r>
              <a:rPr lang="en-US" sz="3600" spc="-75">
                <a:solidFill>
                  <a:srgbClr val="2C88B0"/>
                </a:solidFill>
                <a:latin typeface="Arial Black"/>
                <a:cs typeface="Arial Black"/>
              </a:rPr>
              <a:t> </a:t>
            </a:r>
            <a:r>
              <a:rPr lang="en-US" sz="3600" spc="-10">
                <a:solidFill>
                  <a:srgbClr val="2C88B0"/>
                </a:solidFill>
                <a:latin typeface="Arial Black"/>
                <a:cs typeface="Arial Black"/>
              </a:rPr>
              <a:t>(SIV)</a:t>
            </a:r>
            <a:endParaRPr lang="en-US" sz="3600">
              <a:latin typeface="Arial Black"/>
              <a:cs typeface="Arial Black"/>
            </a:endParaRPr>
          </a:p>
          <a:p>
            <a:pPr marL="0" marR="283210" indent="0">
              <a:lnSpc>
                <a:spcPct val="119300"/>
              </a:lnSpc>
              <a:spcBef>
                <a:spcPts val="715"/>
              </a:spcBef>
              <a:buNone/>
            </a:pPr>
            <a:r>
              <a:rPr lang="en-US">
                <a:solidFill>
                  <a:srgbClr val="242424"/>
                </a:solidFill>
                <a:latin typeface="Lucida Sans"/>
                <a:cs typeface="Lucida Sans"/>
              </a:rPr>
              <a:t>Used</a:t>
            </a:r>
            <a:r>
              <a:rPr lang="en-US" spc="-50">
                <a:solidFill>
                  <a:srgbClr val="242424"/>
                </a:solidFill>
                <a:latin typeface="Lucida Sans"/>
                <a:cs typeface="Lucida Sans"/>
              </a:rPr>
              <a:t> </a:t>
            </a:r>
            <a:r>
              <a:rPr lang="en-US">
                <a:solidFill>
                  <a:srgbClr val="242424"/>
                </a:solidFill>
                <a:latin typeface="Lucida Sans"/>
                <a:cs typeface="Lucida Sans"/>
              </a:rPr>
              <a:t>to</a:t>
            </a:r>
            <a:r>
              <a:rPr lang="en-US" spc="-45">
                <a:solidFill>
                  <a:srgbClr val="242424"/>
                </a:solidFill>
                <a:latin typeface="Lucida Sans"/>
                <a:cs typeface="Lucida Sans"/>
              </a:rPr>
              <a:t> </a:t>
            </a:r>
            <a:r>
              <a:rPr lang="en-US">
                <a:solidFill>
                  <a:srgbClr val="242424"/>
                </a:solidFill>
                <a:latin typeface="Lucida Sans"/>
                <a:cs typeface="Lucida Sans"/>
              </a:rPr>
              <a:t>refer</a:t>
            </a:r>
            <a:r>
              <a:rPr lang="en-US" spc="-45">
                <a:solidFill>
                  <a:srgbClr val="242424"/>
                </a:solidFill>
                <a:latin typeface="Lucida Sans"/>
                <a:cs typeface="Lucida Sans"/>
              </a:rPr>
              <a:t> </a:t>
            </a:r>
            <a:r>
              <a:rPr lang="en-US">
                <a:solidFill>
                  <a:srgbClr val="242424"/>
                </a:solidFill>
                <a:latin typeface="Lucida Sans"/>
                <a:cs typeface="Lucida Sans"/>
              </a:rPr>
              <a:t>to</a:t>
            </a:r>
            <a:r>
              <a:rPr lang="en-US" spc="-50">
                <a:solidFill>
                  <a:srgbClr val="242424"/>
                </a:solidFill>
                <a:latin typeface="Lucida Sans"/>
                <a:cs typeface="Lucida Sans"/>
              </a:rPr>
              <a:t> </a:t>
            </a:r>
            <a:r>
              <a:rPr lang="en-US" spc="-25">
                <a:solidFill>
                  <a:srgbClr val="242424"/>
                </a:solidFill>
                <a:latin typeface="Lucida Sans"/>
                <a:cs typeface="Lucida Sans"/>
              </a:rPr>
              <a:t>sexual</a:t>
            </a:r>
            <a:r>
              <a:rPr lang="en-US" spc="-45">
                <a:solidFill>
                  <a:srgbClr val="242424"/>
                </a:solidFill>
                <a:latin typeface="Lucida Sans"/>
                <a:cs typeface="Lucida Sans"/>
              </a:rPr>
              <a:t> </a:t>
            </a:r>
            <a:r>
              <a:rPr lang="en-US" spc="-10">
                <a:solidFill>
                  <a:srgbClr val="242424"/>
                </a:solidFill>
                <a:latin typeface="Lucida Sans"/>
                <a:cs typeface="Lucida Sans"/>
              </a:rPr>
              <a:t>harassment,</a:t>
            </a:r>
            <a:r>
              <a:rPr lang="en-US" spc="-45">
                <a:solidFill>
                  <a:srgbClr val="242424"/>
                </a:solidFill>
                <a:latin typeface="Lucida Sans"/>
                <a:cs typeface="Lucida Sans"/>
              </a:rPr>
              <a:t> </a:t>
            </a:r>
            <a:r>
              <a:rPr lang="en-US" spc="-25">
                <a:solidFill>
                  <a:srgbClr val="242424"/>
                </a:solidFill>
                <a:latin typeface="Lucida Sans"/>
                <a:cs typeface="Lucida Sans"/>
              </a:rPr>
              <a:t>sexual</a:t>
            </a:r>
            <a:r>
              <a:rPr lang="en-US" spc="-50">
                <a:solidFill>
                  <a:srgbClr val="242424"/>
                </a:solidFill>
                <a:latin typeface="Lucida Sans"/>
                <a:cs typeface="Lucida Sans"/>
              </a:rPr>
              <a:t> </a:t>
            </a:r>
            <a:r>
              <a:rPr lang="en-US" spc="-25">
                <a:solidFill>
                  <a:srgbClr val="242424"/>
                </a:solidFill>
                <a:latin typeface="Lucida Sans"/>
                <a:cs typeface="Lucida Sans"/>
              </a:rPr>
              <a:t>assault,</a:t>
            </a:r>
            <a:r>
              <a:rPr lang="en-US" spc="-45">
                <a:solidFill>
                  <a:srgbClr val="242424"/>
                </a:solidFill>
                <a:latin typeface="Lucida Sans"/>
                <a:cs typeface="Lucida Sans"/>
              </a:rPr>
              <a:t> </a:t>
            </a:r>
            <a:r>
              <a:rPr lang="en-US" spc="-10">
                <a:solidFill>
                  <a:srgbClr val="242424"/>
                </a:solidFill>
                <a:latin typeface="Lucida Sans"/>
                <a:cs typeface="Lucida Sans"/>
              </a:rPr>
              <a:t>rape,</a:t>
            </a:r>
            <a:r>
              <a:rPr lang="en-US" spc="-45">
                <a:solidFill>
                  <a:srgbClr val="242424"/>
                </a:solidFill>
                <a:latin typeface="Lucida Sans"/>
                <a:cs typeface="Lucida Sans"/>
              </a:rPr>
              <a:t> </a:t>
            </a:r>
            <a:r>
              <a:rPr lang="en-US" spc="-10">
                <a:solidFill>
                  <a:srgbClr val="242424"/>
                </a:solidFill>
                <a:latin typeface="Lucida Sans"/>
                <a:cs typeface="Lucida Sans"/>
              </a:rPr>
              <a:t>intimate </a:t>
            </a:r>
            <a:r>
              <a:rPr lang="en-US">
                <a:solidFill>
                  <a:srgbClr val="242424"/>
                </a:solidFill>
                <a:latin typeface="Lucida Sans"/>
                <a:cs typeface="Lucida Sans"/>
              </a:rPr>
              <a:t>partner</a:t>
            </a:r>
            <a:r>
              <a:rPr lang="en-US" spc="-40">
                <a:solidFill>
                  <a:srgbClr val="242424"/>
                </a:solidFill>
                <a:latin typeface="Lucida Sans"/>
                <a:cs typeface="Lucida Sans"/>
              </a:rPr>
              <a:t> </a:t>
            </a:r>
            <a:r>
              <a:rPr lang="en-US" spc="-20">
                <a:solidFill>
                  <a:srgbClr val="242424"/>
                </a:solidFill>
                <a:latin typeface="Lucida Sans"/>
                <a:cs typeface="Lucida Sans"/>
              </a:rPr>
              <a:t>violence,</a:t>
            </a:r>
            <a:r>
              <a:rPr lang="en-US" spc="-40">
                <a:solidFill>
                  <a:srgbClr val="242424"/>
                </a:solidFill>
                <a:latin typeface="Lucida Sans"/>
                <a:cs typeface="Lucida Sans"/>
              </a:rPr>
              <a:t> </a:t>
            </a:r>
            <a:r>
              <a:rPr lang="en-US">
                <a:solidFill>
                  <a:srgbClr val="242424"/>
                </a:solidFill>
                <a:latin typeface="Lucida Sans"/>
                <a:cs typeface="Lucida Sans"/>
              </a:rPr>
              <a:t>and</a:t>
            </a:r>
            <a:r>
              <a:rPr lang="en-US" spc="-40">
                <a:solidFill>
                  <a:srgbClr val="242424"/>
                </a:solidFill>
                <a:latin typeface="Lucida Sans"/>
                <a:cs typeface="Lucida Sans"/>
              </a:rPr>
              <a:t> </a:t>
            </a:r>
            <a:r>
              <a:rPr lang="en-US" spc="-30">
                <a:solidFill>
                  <a:srgbClr val="242424"/>
                </a:solidFill>
                <a:latin typeface="Lucida Sans"/>
                <a:cs typeface="Lucida Sans"/>
              </a:rPr>
              <a:t>stalking</a:t>
            </a:r>
            <a:r>
              <a:rPr lang="en-US" spc="-40">
                <a:solidFill>
                  <a:srgbClr val="242424"/>
                </a:solidFill>
                <a:latin typeface="Lucida Sans"/>
                <a:cs typeface="Lucida Sans"/>
              </a:rPr>
              <a:t> </a:t>
            </a:r>
            <a:r>
              <a:rPr lang="en-US" spc="-10">
                <a:solidFill>
                  <a:srgbClr val="242424"/>
                </a:solidFill>
                <a:latin typeface="Lucida Sans"/>
                <a:cs typeface="Lucida Sans"/>
              </a:rPr>
              <a:t>collectively.</a:t>
            </a:r>
            <a:endParaRPr lang="en-US">
              <a:latin typeface="Lucida Sans"/>
              <a:cs typeface="Lucida Sans"/>
            </a:endParaRPr>
          </a:p>
          <a:p>
            <a:pPr>
              <a:lnSpc>
                <a:spcPct val="100000"/>
              </a:lnSpc>
              <a:spcBef>
                <a:spcPts val="550"/>
              </a:spcBef>
            </a:pPr>
            <a:endParaRPr lang="en-US">
              <a:latin typeface="Lucida Sans"/>
              <a:cs typeface="Lucida Sans"/>
            </a:endParaRPr>
          </a:p>
          <a:p>
            <a:pPr marL="0" indent="0">
              <a:lnSpc>
                <a:spcPct val="100000"/>
              </a:lnSpc>
              <a:buNone/>
            </a:pPr>
            <a:r>
              <a:rPr lang="en-US" sz="3600" spc="-114">
                <a:solidFill>
                  <a:srgbClr val="2C88B0"/>
                </a:solidFill>
                <a:latin typeface="Arial Black"/>
                <a:cs typeface="Arial Black"/>
              </a:rPr>
              <a:t>Sexual</a:t>
            </a:r>
            <a:r>
              <a:rPr lang="en-US" sz="3600" spc="-65">
                <a:solidFill>
                  <a:srgbClr val="2C88B0"/>
                </a:solidFill>
                <a:latin typeface="Arial Black"/>
                <a:cs typeface="Arial Black"/>
              </a:rPr>
              <a:t> </a:t>
            </a:r>
            <a:r>
              <a:rPr lang="en-US" sz="3600" spc="-10">
                <a:solidFill>
                  <a:srgbClr val="2C88B0"/>
                </a:solidFill>
                <a:latin typeface="Arial Black"/>
                <a:cs typeface="Arial Black"/>
              </a:rPr>
              <a:t>violence</a:t>
            </a:r>
            <a:endParaRPr lang="en-US" sz="3600">
              <a:latin typeface="Arial Black"/>
              <a:cs typeface="Arial Black"/>
            </a:endParaRPr>
          </a:p>
          <a:p>
            <a:pPr marL="0" indent="0">
              <a:lnSpc>
                <a:spcPct val="100000"/>
              </a:lnSpc>
              <a:spcBef>
                <a:spcPts val="970"/>
              </a:spcBef>
              <a:buNone/>
            </a:pPr>
            <a:r>
              <a:rPr lang="en-US">
                <a:solidFill>
                  <a:srgbClr val="242424"/>
                </a:solidFill>
                <a:latin typeface="Lucida Sans"/>
                <a:cs typeface="Lucida Sans"/>
              </a:rPr>
              <a:t>Used</a:t>
            </a:r>
            <a:r>
              <a:rPr lang="en-US" spc="-40">
                <a:solidFill>
                  <a:srgbClr val="242424"/>
                </a:solidFill>
                <a:latin typeface="Lucida Sans"/>
                <a:cs typeface="Lucida Sans"/>
              </a:rPr>
              <a:t> </a:t>
            </a:r>
            <a:r>
              <a:rPr lang="en-US">
                <a:solidFill>
                  <a:srgbClr val="242424"/>
                </a:solidFill>
                <a:latin typeface="Lucida Sans"/>
                <a:cs typeface="Lucida Sans"/>
              </a:rPr>
              <a:t>to</a:t>
            </a:r>
            <a:r>
              <a:rPr lang="en-US" spc="-40">
                <a:solidFill>
                  <a:srgbClr val="242424"/>
                </a:solidFill>
                <a:latin typeface="Lucida Sans"/>
                <a:cs typeface="Lucida Sans"/>
              </a:rPr>
              <a:t> </a:t>
            </a:r>
            <a:r>
              <a:rPr lang="en-US">
                <a:solidFill>
                  <a:srgbClr val="242424"/>
                </a:solidFill>
                <a:latin typeface="Lucida Sans"/>
                <a:cs typeface="Lucida Sans"/>
              </a:rPr>
              <a:t>refer</a:t>
            </a:r>
            <a:r>
              <a:rPr lang="en-US" spc="-40">
                <a:solidFill>
                  <a:srgbClr val="242424"/>
                </a:solidFill>
                <a:latin typeface="Lucida Sans"/>
                <a:cs typeface="Lucida Sans"/>
              </a:rPr>
              <a:t> </a:t>
            </a:r>
            <a:r>
              <a:rPr lang="en-US">
                <a:solidFill>
                  <a:srgbClr val="242424"/>
                </a:solidFill>
                <a:latin typeface="Lucida Sans"/>
                <a:cs typeface="Lucida Sans"/>
              </a:rPr>
              <a:t>to</a:t>
            </a:r>
            <a:r>
              <a:rPr lang="en-US" spc="-40">
                <a:solidFill>
                  <a:srgbClr val="242424"/>
                </a:solidFill>
                <a:latin typeface="Lucida Sans"/>
                <a:cs typeface="Lucida Sans"/>
              </a:rPr>
              <a:t> </a:t>
            </a:r>
            <a:r>
              <a:rPr lang="en-US" spc="-25">
                <a:solidFill>
                  <a:srgbClr val="242424"/>
                </a:solidFill>
                <a:latin typeface="Lucida Sans"/>
                <a:cs typeface="Lucida Sans"/>
              </a:rPr>
              <a:t>sexual</a:t>
            </a:r>
            <a:r>
              <a:rPr lang="en-US" spc="-40">
                <a:solidFill>
                  <a:srgbClr val="242424"/>
                </a:solidFill>
                <a:latin typeface="Lucida Sans"/>
                <a:cs typeface="Lucida Sans"/>
              </a:rPr>
              <a:t> </a:t>
            </a:r>
            <a:r>
              <a:rPr lang="en-US" spc="-20">
                <a:solidFill>
                  <a:srgbClr val="242424"/>
                </a:solidFill>
                <a:latin typeface="Lucida Sans"/>
                <a:cs typeface="Lucida Sans"/>
              </a:rPr>
              <a:t>assault</a:t>
            </a:r>
            <a:r>
              <a:rPr lang="en-US" spc="-35">
                <a:solidFill>
                  <a:srgbClr val="242424"/>
                </a:solidFill>
                <a:latin typeface="Lucida Sans"/>
                <a:cs typeface="Lucida Sans"/>
              </a:rPr>
              <a:t> </a:t>
            </a:r>
            <a:r>
              <a:rPr lang="en-US" spc="-25">
                <a:solidFill>
                  <a:srgbClr val="242424"/>
                </a:solidFill>
                <a:latin typeface="Lucida Sans"/>
                <a:cs typeface="Lucida Sans"/>
              </a:rPr>
              <a:t>and/or</a:t>
            </a:r>
            <a:r>
              <a:rPr lang="en-US" spc="-40">
                <a:solidFill>
                  <a:srgbClr val="242424"/>
                </a:solidFill>
                <a:latin typeface="Lucida Sans"/>
                <a:cs typeface="Lucida Sans"/>
              </a:rPr>
              <a:t> </a:t>
            </a:r>
            <a:r>
              <a:rPr lang="en-US">
                <a:solidFill>
                  <a:srgbClr val="242424"/>
                </a:solidFill>
                <a:latin typeface="Lucida Sans"/>
                <a:cs typeface="Lucida Sans"/>
              </a:rPr>
              <a:t>rape</a:t>
            </a:r>
            <a:r>
              <a:rPr lang="en-US" spc="-40">
                <a:solidFill>
                  <a:srgbClr val="242424"/>
                </a:solidFill>
                <a:latin typeface="Lucida Sans"/>
                <a:cs typeface="Lucida Sans"/>
              </a:rPr>
              <a:t> </a:t>
            </a:r>
            <a:r>
              <a:rPr lang="en-US" spc="-10">
                <a:solidFill>
                  <a:srgbClr val="242424"/>
                </a:solidFill>
                <a:latin typeface="Lucida Sans"/>
                <a:cs typeface="Lucida Sans"/>
              </a:rPr>
              <a:t>collectively.</a:t>
            </a:r>
            <a:endParaRPr lang="en-US">
              <a:latin typeface="Lucida Sans"/>
              <a:cs typeface="Lucida Sans"/>
            </a:endParaRPr>
          </a:p>
          <a:p>
            <a:pPr>
              <a:lnSpc>
                <a:spcPct val="100000"/>
              </a:lnSpc>
              <a:spcBef>
                <a:spcPts val="545"/>
              </a:spcBef>
            </a:pPr>
            <a:endParaRPr lang="en-US">
              <a:latin typeface="Lucida Sans"/>
              <a:cs typeface="Lucida Sans"/>
            </a:endParaRPr>
          </a:p>
          <a:p>
            <a:pPr marL="0" indent="0">
              <a:lnSpc>
                <a:spcPct val="100000"/>
              </a:lnSpc>
              <a:spcBef>
                <a:spcPts val="5"/>
              </a:spcBef>
              <a:buNone/>
            </a:pPr>
            <a:r>
              <a:rPr lang="en-US" sz="3600" spc="-20">
                <a:solidFill>
                  <a:srgbClr val="2C88B0"/>
                </a:solidFill>
                <a:latin typeface="Arial Black"/>
                <a:cs typeface="Arial Black"/>
              </a:rPr>
              <a:t>TGQN</a:t>
            </a:r>
            <a:endParaRPr lang="en-US" sz="3600">
              <a:latin typeface="Arial Black"/>
              <a:cs typeface="Arial Black"/>
            </a:endParaRPr>
          </a:p>
          <a:p>
            <a:pPr marL="0" marR="5080" indent="0">
              <a:lnSpc>
                <a:spcPct val="119300"/>
              </a:lnSpc>
              <a:spcBef>
                <a:spcPts val="710"/>
              </a:spcBef>
              <a:buNone/>
            </a:pPr>
            <a:r>
              <a:rPr lang="en-US" spc="-25">
                <a:solidFill>
                  <a:srgbClr val="242424"/>
                </a:solidFill>
                <a:latin typeface="Lucida Sans"/>
                <a:cs typeface="Lucida Sans"/>
              </a:rPr>
              <a:t>Transgender,</a:t>
            </a:r>
            <a:r>
              <a:rPr lang="en-US" spc="-30">
                <a:solidFill>
                  <a:srgbClr val="242424"/>
                </a:solidFill>
                <a:latin typeface="Lucida Sans"/>
                <a:cs typeface="Lucida Sans"/>
              </a:rPr>
              <a:t> </a:t>
            </a:r>
            <a:r>
              <a:rPr lang="en-US" spc="-10">
                <a:solidFill>
                  <a:srgbClr val="242424"/>
                </a:solidFill>
                <a:latin typeface="Lucida Sans"/>
                <a:cs typeface="Lucida Sans"/>
              </a:rPr>
              <a:t>genderqueer,</a:t>
            </a:r>
            <a:r>
              <a:rPr lang="en-US" spc="-30">
                <a:solidFill>
                  <a:srgbClr val="242424"/>
                </a:solidFill>
                <a:latin typeface="Lucida Sans"/>
                <a:cs typeface="Lucida Sans"/>
              </a:rPr>
              <a:t> </a:t>
            </a:r>
            <a:r>
              <a:rPr lang="en-US" spc="-10">
                <a:solidFill>
                  <a:srgbClr val="242424"/>
                </a:solidFill>
                <a:latin typeface="Lucida Sans"/>
                <a:cs typeface="Lucida Sans"/>
              </a:rPr>
              <a:t>nonbinary,</a:t>
            </a:r>
            <a:r>
              <a:rPr lang="en-US" spc="-25">
                <a:solidFill>
                  <a:srgbClr val="242424"/>
                </a:solidFill>
                <a:latin typeface="Lucida Sans"/>
                <a:cs typeface="Lucida Sans"/>
              </a:rPr>
              <a:t> </a:t>
            </a:r>
            <a:r>
              <a:rPr lang="en-US">
                <a:solidFill>
                  <a:srgbClr val="242424"/>
                </a:solidFill>
                <a:latin typeface="Lucida Sans"/>
                <a:cs typeface="Lucida Sans"/>
              </a:rPr>
              <a:t>or</a:t>
            </a:r>
            <a:r>
              <a:rPr lang="en-US" spc="-30">
                <a:solidFill>
                  <a:srgbClr val="242424"/>
                </a:solidFill>
                <a:latin typeface="Lucida Sans"/>
                <a:cs typeface="Lucida Sans"/>
              </a:rPr>
              <a:t> </a:t>
            </a:r>
            <a:r>
              <a:rPr lang="en-US" spc="-10">
                <a:solidFill>
                  <a:srgbClr val="242424"/>
                </a:solidFill>
                <a:latin typeface="Lucida Sans"/>
                <a:cs typeface="Lucida Sans"/>
              </a:rPr>
              <a:t>gender</a:t>
            </a:r>
            <a:r>
              <a:rPr lang="en-US" spc="-30">
                <a:solidFill>
                  <a:srgbClr val="242424"/>
                </a:solidFill>
                <a:latin typeface="Lucida Sans"/>
                <a:cs typeface="Lucida Sans"/>
              </a:rPr>
              <a:t> </a:t>
            </a:r>
            <a:r>
              <a:rPr lang="en-US" spc="-10">
                <a:solidFill>
                  <a:srgbClr val="242424"/>
                </a:solidFill>
                <a:latin typeface="Lucida Sans"/>
                <a:cs typeface="Lucida Sans"/>
              </a:rPr>
              <a:t>nonconforming </a:t>
            </a:r>
            <a:r>
              <a:rPr lang="en-US" spc="-20">
                <a:solidFill>
                  <a:srgbClr val="242424"/>
                </a:solidFill>
                <a:latin typeface="Lucida Sans"/>
                <a:cs typeface="Lucida Sans"/>
              </a:rPr>
              <a:t>(TGQN)</a:t>
            </a:r>
            <a:r>
              <a:rPr lang="en-US" spc="-35">
                <a:solidFill>
                  <a:srgbClr val="242424"/>
                </a:solidFill>
                <a:latin typeface="Lucida Sans"/>
                <a:cs typeface="Lucida Sans"/>
              </a:rPr>
              <a:t> </a:t>
            </a:r>
            <a:r>
              <a:rPr lang="en-US" spc="-20">
                <a:solidFill>
                  <a:srgbClr val="242424"/>
                </a:solidFill>
                <a:latin typeface="Lucida Sans"/>
                <a:cs typeface="Lucida Sans"/>
              </a:rPr>
              <a:t>includes</a:t>
            </a:r>
            <a:r>
              <a:rPr lang="en-US" spc="-30">
                <a:solidFill>
                  <a:srgbClr val="242424"/>
                </a:solidFill>
                <a:latin typeface="Lucida Sans"/>
                <a:cs typeface="Lucida Sans"/>
              </a:rPr>
              <a:t> </a:t>
            </a:r>
            <a:r>
              <a:rPr lang="en-US" spc="-10">
                <a:solidFill>
                  <a:srgbClr val="242424"/>
                </a:solidFill>
                <a:latin typeface="Lucida Sans"/>
                <a:cs typeface="Lucida Sans"/>
              </a:rPr>
              <a:t>respondents</a:t>
            </a:r>
            <a:r>
              <a:rPr lang="en-US" spc="-30">
                <a:solidFill>
                  <a:srgbClr val="242424"/>
                </a:solidFill>
                <a:latin typeface="Lucida Sans"/>
                <a:cs typeface="Lucida Sans"/>
              </a:rPr>
              <a:t> </a:t>
            </a:r>
            <a:r>
              <a:rPr lang="en-US">
                <a:solidFill>
                  <a:srgbClr val="242424"/>
                </a:solidFill>
                <a:latin typeface="Lucida Sans"/>
                <a:cs typeface="Lucida Sans"/>
              </a:rPr>
              <a:t>that</a:t>
            </a:r>
            <a:r>
              <a:rPr lang="en-US" spc="-35">
                <a:solidFill>
                  <a:srgbClr val="242424"/>
                </a:solidFill>
                <a:latin typeface="Lucida Sans"/>
                <a:cs typeface="Lucida Sans"/>
              </a:rPr>
              <a:t> </a:t>
            </a:r>
            <a:r>
              <a:rPr lang="en-US" spc="-20">
                <a:solidFill>
                  <a:srgbClr val="242424"/>
                </a:solidFill>
                <a:latin typeface="Lucida Sans"/>
                <a:cs typeface="Lucida Sans"/>
              </a:rPr>
              <a:t>self-</a:t>
            </a:r>
            <a:r>
              <a:rPr lang="en-US" spc="-10">
                <a:solidFill>
                  <a:srgbClr val="242424"/>
                </a:solidFill>
                <a:latin typeface="Lucida Sans"/>
                <a:cs typeface="Lucida Sans"/>
              </a:rPr>
              <a:t>identified</a:t>
            </a:r>
            <a:r>
              <a:rPr lang="en-US" spc="-30">
                <a:solidFill>
                  <a:srgbClr val="242424"/>
                </a:solidFill>
                <a:latin typeface="Lucida Sans"/>
                <a:cs typeface="Lucida Sans"/>
              </a:rPr>
              <a:t> </a:t>
            </a:r>
            <a:r>
              <a:rPr lang="en-US">
                <a:solidFill>
                  <a:srgbClr val="242424"/>
                </a:solidFill>
                <a:latin typeface="Lucida Sans"/>
                <a:cs typeface="Lucida Sans"/>
              </a:rPr>
              <a:t>as</a:t>
            </a:r>
            <a:r>
              <a:rPr lang="en-US" spc="-30">
                <a:solidFill>
                  <a:srgbClr val="242424"/>
                </a:solidFill>
                <a:latin typeface="Lucida Sans"/>
                <a:cs typeface="Lucida Sans"/>
              </a:rPr>
              <a:t> </a:t>
            </a:r>
            <a:r>
              <a:rPr lang="en-US" spc="-10">
                <a:solidFill>
                  <a:srgbClr val="242424"/>
                </a:solidFill>
                <a:latin typeface="Lucida Sans"/>
                <a:cs typeface="Lucida Sans"/>
              </a:rPr>
              <a:t>agender, genderqueer/gender-</a:t>
            </a:r>
            <a:r>
              <a:rPr lang="en-US" spc="-30">
                <a:solidFill>
                  <a:srgbClr val="242424"/>
                </a:solidFill>
                <a:latin typeface="Lucida Sans"/>
                <a:cs typeface="Lucida Sans"/>
              </a:rPr>
              <a:t>fluid,</a:t>
            </a:r>
            <a:r>
              <a:rPr lang="en-US" spc="-20">
                <a:solidFill>
                  <a:srgbClr val="242424"/>
                </a:solidFill>
                <a:latin typeface="Lucida Sans"/>
                <a:cs typeface="Lucida Sans"/>
              </a:rPr>
              <a:t> </a:t>
            </a:r>
            <a:r>
              <a:rPr lang="en-US">
                <a:solidFill>
                  <a:srgbClr val="242424"/>
                </a:solidFill>
                <a:latin typeface="Lucida Sans"/>
                <a:cs typeface="Lucida Sans"/>
              </a:rPr>
              <a:t>non</a:t>
            </a:r>
            <a:r>
              <a:rPr lang="en-US" spc="-15">
                <a:solidFill>
                  <a:srgbClr val="242424"/>
                </a:solidFill>
                <a:latin typeface="Lucida Sans"/>
                <a:cs typeface="Lucida Sans"/>
              </a:rPr>
              <a:t>-</a:t>
            </a:r>
            <a:r>
              <a:rPr lang="en-US" spc="-20">
                <a:solidFill>
                  <a:srgbClr val="242424"/>
                </a:solidFill>
                <a:latin typeface="Lucida Sans"/>
                <a:cs typeface="Lucida Sans"/>
              </a:rPr>
              <a:t>binary, </a:t>
            </a:r>
            <a:r>
              <a:rPr lang="en-US" spc="-25">
                <a:solidFill>
                  <a:srgbClr val="242424"/>
                </a:solidFill>
                <a:latin typeface="Lucida Sans"/>
                <a:cs typeface="Lucida Sans"/>
              </a:rPr>
              <a:t>questioning,</a:t>
            </a:r>
            <a:r>
              <a:rPr lang="en-US" spc="-15">
                <a:solidFill>
                  <a:srgbClr val="242424"/>
                </a:solidFill>
                <a:latin typeface="Lucida Sans"/>
                <a:cs typeface="Lucida Sans"/>
              </a:rPr>
              <a:t> </a:t>
            </a:r>
            <a:r>
              <a:rPr lang="en-US" spc="-10">
                <a:solidFill>
                  <a:srgbClr val="242424"/>
                </a:solidFill>
                <a:latin typeface="Lucida Sans"/>
                <a:cs typeface="Lucida Sans"/>
              </a:rPr>
              <a:t>two-spirit, </a:t>
            </a:r>
            <a:r>
              <a:rPr lang="en-US">
                <a:solidFill>
                  <a:srgbClr val="242424"/>
                </a:solidFill>
                <a:latin typeface="Lucida Sans"/>
                <a:cs typeface="Lucida Sans"/>
              </a:rPr>
              <a:t>another</a:t>
            </a:r>
            <a:r>
              <a:rPr lang="en-US" spc="-50">
                <a:solidFill>
                  <a:srgbClr val="242424"/>
                </a:solidFill>
                <a:latin typeface="Lucida Sans"/>
                <a:cs typeface="Lucida Sans"/>
              </a:rPr>
              <a:t> </a:t>
            </a:r>
            <a:r>
              <a:rPr lang="en-US" spc="-10">
                <a:solidFill>
                  <a:srgbClr val="242424"/>
                </a:solidFill>
                <a:latin typeface="Lucida Sans"/>
                <a:cs typeface="Lucida Sans"/>
              </a:rPr>
              <a:t>gender</a:t>
            </a:r>
            <a:r>
              <a:rPr lang="en-US" spc="-50">
                <a:solidFill>
                  <a:srgbClr val="242424"/>
                </a:solidFill>
                <a:latin typeface="Lucida Sans"/>
                <a:cs typeface="Lucida Sans"/>
              </a:rPr>
              <a:t> </a:t>
            </a:r>
            <a:r>
              <a:rPr lang="en-US" spc="-20">
                <a:solidFill>
                  <a:srgbClr val="242424"/>
                </a:solidFill>
                <a:latin typeface="Lucida Sans"/>
                <a:cs typeface="Lucida Sans"/>
              </a:rPr>
              <a:t>identity,</a:t>
            </a:r>
            <a:r>
              <a:rPr lang="en-US" spc="-50">
                <a:solidFill>
                  <a:srgbClr val="242424"/>
                </a:solidFill>
                <a:latin typeface="Lucida Sans"/>
                <a:cs typeface="Lucida Sans"/>
              </a:rPr>
              <a:t> </a:t>
            </a:r>
            <a:r>
              <a:rPr lang="en-US" spc="-25">
                <a:solidFill>
                  <a:srgbClr val="242424"/>
                </a:solidFill>
                <a:latin typeface="Lucida Sans"/>
                <a:cs typeface="Lucida Sans"/>
              </a:rPr>
              <a:t>intersex,</a:t>
            </a:r>
            <a:r>
              <a:rPr lang="en-US" spc="-50">
                <a:solidFill>
                  <a:srgbClr val="242424"/>
                </a:solidFill>
                <a:latin typeface="Lucida Sans"/>
                <a:cs typeface="Lucida Sans"/>
              </a:rPr>
              <a:t> </a:t>
            </a:r>
            <a:r>
              <a:rPr lang="en-US">
                <a:solidFill>
                  <a:srgbClr val="242424"/>
                </a:solidFill>
                <a:latin typeface="Lucida Sans"/>
                <a:cs typeface="Lucida Sans"/>
              </a:rPr>
              <a:t>man</a:t>
            </a:r>
            <a:r>
              <a:rPr lang="en-US" spc="-50">
                <a:solidFill>
                  <a:srgbClr val="242424"/>
                </a:solidFill>
                <a:latin typeface="Lucida Sans"/>
                <a:cs typeface="Lucida Sans"/>
              </a:rPr>
              <a:t> </a:t>
            </a:r>
            <a:r>
              <a:rPr lang="en-US">
                <a:solidFill>
                  <a:srgbClr val="242424"/>
                </a:solidFill>
                <a:latin typeface="Lucida Sans"/>
                <a:cs typeface="Lucida Sans"/>
              </a:rPr>
              <a:t>but</a:t>
            </a:r>
            <a:r>
              <a:rPr lang="en-US" spc="-50">
                <a:solidFill>
                  <a:srgbClr val="242424"/>
                </a:solidFill>
                <a:latin typeface="Lucida Sans"/>
                <a:cs typeface="Lucida Sans"/>
              </a:rPr>
              <a:t> </a:t>
            </a:r>
            <a:r>
              <a:rPr lang="en-US">
                <a:solidFill>
                  <a:srgbClr val="242424"/>
                </a:solidFill>
                <a:latin typeface="Lucida Sans"/>
                <a:cs typeface="Lucida Sans"/>
              </a:rPr>
              <a:t>not</a:t>
            </a:r>
            <a:r>
              <a:rPr lang="en-US" spc="-50">
                <a:solidFill>
                  <a:srgbClr val="242424"/>
                </a:solidFill>
                <a:latin typeface="Lucida Sans"/>
                <a:cs typeface="Lucida Sans"/>
              </a:rPr>
              <a:t> </a:t>
            </a:r>
            <a:r>
              <a:rPr lang="en-US">
                <a:solidFill>
                  <a:srgbClr val="242424"/>
                </a:solidFill>
                <a:latin typeface="Lucida Sans"/>
                <a:cs typeface="Lucida Sans"/>
              </a:rPr>
              <a:t>male</a:t>
            </a:r>
            <a:r>
              <a:rPr lang="en-US" spc="-50">
                <a:solidFill>
                  <a:srgbClr val="242424"/>
                </a:solidFill>
                <a:latin typeface="Lucida Sans"/>
                <a:cs typeface="Lucida Sans"/>
              </a:rPr>
              <a:t> </a:t>
            </a:r>
            <a:r>
              <a:rPr lang="en-US" spc="-20">
                <a:solidFill>
                  <a:srgbClr val="242424"/>
                </a:solidFill>
                <a:latin typeface="Lucida Sans"/>
                <a:cs typeface="Lucida Sans"/>
              </a:rPr>
              <a:t>assigned</a:t>
            </a:r>
            <a:r>
              <a:rPr lang="en-US" spc="-50">
                <a:solidFill>
                  <a:srgbClr val="242424"/>
                </a:solidFill>
                <a:latin typeface="Lucida Sans"/>
                <a:cs typeface="Lucida Sans"/>
              </a:rPr>
              <a:t> </a:t>
            </a:r>
            <a:r>
              <a:rPr lang="en-US">
                <a:solidFill>
                  <a:srgbClr val="242424"/>
                </a:solidFill>
                <a:latin typeface="Lucida Sans"/>
                <a:cs typeface="Lucida Sans"/>
              </a:rPr>
              <a:t>at</a:t>
            </a:r>
            <a:r>
              <a:rPr lang="en-US" spc="-50">
                <a:solidFill>
                  <a:srgbClr val="242424"/>
                </a:solidFill>
                <a:latin typeface="Lucida Sans"/>
                <a:cs typeface="Lucida Sans"/>
              </a:rPr>
              <a:t> </a:t>
            </a:r>
            <a:r>
              <a:rPr lang="en-US" spc="-10">
                <a:solidFill>
                  <a:srgbClr val="242424"/>
                </a:solidFill>
                <a:latin typeface="Lucida Sans"/>
                <a:cs typeface="Lucida Sans"/>
              </a:rPr>
              <a:t>birth, </a:t>
            </a:r>
            <a:r>
              <a:rPr lang="en-US">
                <a:solidFill>
                  <a:srgbClr val="242424"/>
                </a:solidFill>
                <a:latin typeface="Lucida Sans"/>
                <a:cs typeface="Lucida Sans"/>
              </a:rPr>
              <a:t>or</a:t>
            </a:r>
            <a:r>
              <a:rPr lang="en-US" spc="-60">
                <a:solidFill>
                  <a:srgbClr val="242424"/>
                </a:solidFill>
                <a:latin typeface="Lucida Sans"/>
                <a:cs typeface="Lucida Sans"/>
              </a:rPr>
              <a:t> </a:t>
            </a:r>
            <a:r>
              <a:rPr lang="en-US">
                <a:solidFill>
                  <a:srgbClr val="242424"/>
                </a:solidFill>
                <a:latin typeface="Lucida Sans"/>
                <a:cs typeface="Lucida Sans"/>
              </a:rPr>
              <a:t>woman</a:t>
            </a:r>
            <a:r>
              <a:rPr lang="en-US" spc="-55">
                <a:solidFill>
                  <a:srgbClr val="242424"/>
                </a:solidFill>
                <a:latin typeface="Lucida Sans"/>
                <a:cs typeface="Lucida Sans"/>
              </a:rPr>
              <a:t> </a:t>
            </a:r>
            <a:r>
              <a:rPr lang="en-US">
                <a:solidFill>
                  <a:srgbClr val="242424"/>
                </a:solidFill>
                <a:latin typeface="Lucida Sans"/>
                <a:cs typeface="Lucida Sans"/>
              </a:rPr>
              <a:t>but</a:t>
            </a:r>
            <a:r>
              <a:rPr lang="en-US" spc="-55">
                <a:solidFill>
                  <a:srgbClr val="242424"/>
                </a:solidFill>
                <a:latin typeface="Lucida Sans"/>
                <a:cs typeface="Lucida Sans"/>
              </a:rPr>
              <a:t> </a:t>
            </a:r>
            <a:r>
              <a:rPr lang="en-US">
                <a:solidFill>
                  <a:srgbClr val="242424"/>
                </a:solidFill>
                <a:latin typeface="Lucida Sans"/>
                <a:cs typeface="Lucida Sans"/>
              </a:rPr>
              <a:t>not</a:t>
            </a:r>
            <a:r>
              <a:rPr lang="en-US" spc="-55">
                <a:solidFill>
                  <a:srgbClr val="242424"/>
                </a:solidFill>
                <a:latin typeface="Lucida Sans"/>
                <a:cs typeface="Lucida Sans"/>
              </a:rPr>
              <a:t> </a:t>
            </a:r>
            <a:r>
              <a:rPr lang="en-US">
                <a:solidFill>
                  <a:srgbClr val="242424"/>
                </a:solidFill>
                <a:latin typeface="Lucida Sans"/>
                <a:cs typeface="Lucida Sans"/>
              </a:rPr>
              <a:t>female</a:t>
            </a:r>
            <a:r>
              <a:rPr lang="en-US" spc="-55">
                <a:solidFill>
                  <a:srgbClr val="242424"/>
                </a:solidFill>
                <a:latin typeface="Lucida Sans"/>
                <a:cs typeface="Lucida Sans"/>
              </a:rPr>
              <a:t> </a:t>
            </a:r>
            <a:r>
              <a:rPr lang="en-US" spc="-20">
                <a:solidFill>
                  <a:srgbClr val="242424"/>
                </a:solidFill>
                <a:latin typeface="Lucida Sans"/>
                <a:cs typeface="Lucida Sans"/>
              </a:rPr>
              <a:t>assigned</a:t>
            </a:r>
            <a:r>
              <a:rPr lang="en-US" spc="-55">
                <a:solidFill>
                  <a:srgbClr val="242424"/>
                </a:solidFill>
                <a:latin typeface="Lucida Sans"/>
                <a:cs typeface="Lucida Sans"/>
              </a:rPr>
              <a:t> </a:t>
            </a:r>
            <a:r>
              <a:rPr lang="en-US">
                <a:solidFill>
                  <a:srgbClr val="242424"/>
                </a:solidFill>
                <a:latin typeface="Lucida Sans"/>
                <a:cs typeface="Lucida Sans"/>
              </a:rPr>
              <a:t>at</a:t>
            </a:r>
            <a:r>
              <a:rPr lang="en-US" spc="-55">
                <a:solidFill>
                  <a:srgbClr val="242424"/>
                </a:solidFill>
                <a:latin typeface="Lucida Sans"/>
                <a:cs typeface="Lucida Sans"/>
              </a:rPr>
              <a:t> </a:t>
            </a:r>
            <a:r>
              <a:rPr lang="en-US" spc="-10">
                <a:solidFill>
                  <a:srgbClr val="242424"/>
                </a:solidFill>
                <a:latin typeface="Lucida Sans"/>
                <a:cs typeface="Lucida Sans"/>
              </a:rPr>
              <a:t>birth.</a:t>
            </a:r>
            <a:endParaRPr lang="en-US">
              <a:latin typeface="Lucida Sans"/>
              <a:cs typeface="Lucida Sans"/>
            </a:endParaRPr>
          </a:p>
          <a:p>
            <a:endParaRPr lang="en-US"/>
          </a:p>
        </p:txBody>
      </p:sp>
      <p:pic>
        <p:nvPicPr>
          <p:cNvPr id="5" name="Picture 4">
            <a:extLst>
              <a:ext uri="{FF2B5EF4-FFF2-40B4-BE49-F238E27FC236}">
                <a16:creationId xmlns:a16="http://schemas.microsoft.com/office/drawing/2014/main" id="{12B311C0-1B98-3B67-BE4C-127BB94B2B1C}"/>
              </a:ext>
            </a:extLst>
          </p:cNvPr>
          <p:cNvPicPr>
            <a:picLocks noChangeAspect="1"/>
          </p:cNvPicPr>
          <p:nvPr/>
        </p:nvPicPr>
        <p:blipFill>
          <a:blip r:embed="rId2"/>
          <a:stretch>
            <a:fillRect/>
          </a:stretch>
        </p:blipFill>
        <p:spPr>
          <a:xfrm>
            <a:off x="0" y="0"/>
            <a:ext cx="4827419" cy="6858000"/>
          </a:xfrm>
          <a:prstGeom prst="rect">
            <a:avLst/>
          </a:prstGeom>
        </p:spPr>
      </p:pic>
    </p:spTree>
    <p:extLst>
      <p:ext uri="{BB962C8B-B14F-4D97-AF65-F5344CB8AC3E}">
        <p14:creationId xmlns:p14="http://schemas.microsoft.com/office/powerpoint/2010/main" val="98809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0"/>
            <a:ext cx="12191999" cy="6858001"/>
            <a:chOff x="-1879599" y="0"/>
            <a:chExt cx="13817599" cy="7772401"/>
          </a:xfrm>
        </p:grpSpPr>
        <p:sp>
          <p:nvSpPr>
            <p:cNvPr id="3" name="object 3"/>
            <p:cNvSpPr/>
            <p:nvPr/>
          </p:nvSpPr>
          <p:spPr>
            <a:xfrm>
              <a:off x="5034660" y="0"/>
              <a:ext cx="6903339" cy="7483475"/>
            </a:xfrm>
            <a:custGeom>
              <a:avLst/>
              <a:gdLst/>
              <a:ahLst/>
              <a:cxnLst/>
              <a:rect l="l" t="t" r="r" b="b"/>
              <a:pathLst>
                <a:path w="5024120" h="7483475">
                  <a:moveTo>
                    <a:pt x="0" y="7483347"/>
                  </a:moveTo>
                  <a:lnTo>
                    <a:pt x="5023739" y="7483347"/>
                  </a:lnTo>
                  <a:lnTo>
                    <a:pt x="5023739" y="0"/>
                  </a:lnTo>
                  <a:lnTo>
                    <a:pt x="0" y="0"/>
                  </a:lnTo>
                  <a:lnTo>
                    <a:pt x="0" y="7483347"/>
                  </a:lnTo>
                  <a:close/>
                </a:path>
              </a:pathLst>
            </a:custGeom>
            <a:solidFill>
              <a:srgbClr val="F7F7F7"/>
            </a:solidFill>
          </p:spPr>
          <p:txBody>
            <a:bodyPr wrap="square" lIns="0" tIns="0" rIns="0" bIns="0" rtlCol="0"/>
            <a:lstStyle/>
            <a:p>
              <a:endParaRPr sz="1588"/>
            </a:p>
          </p:txBody>
        </p:sp>
        <p:sp>
          <p:nvSpPr>
            <p:cNvPr id="4" name="object 4"/>
            <p:cNvSpPr/>
            <p:nvPr/>
          </p:nvSpPr>
          <p:spPr>
            <a:xfrm>
              <a:off x="5676646" y="4151884"/>
              <a:ext cx="3716020" cy="1583690"/>
            </a:xfrm>
            <a:custGeom>
              <a:avLst/>
              <a:gdLst/>
              <a:ahLst/>
              <a:cxnLst/>
              <a:rect l="l" t="t" r="r" b="b"/>
              <a:pathLst>
                <a:path w="3716020" h="1583689">
                  <a:moveTo>
                    <a:pt x="0" y="0"/>
                  </a:moveTo>
                  <a:lnTo>
                    <a:pt x="3715893" y="0"/>
                  </a:lnTo>
                </a:path>
                <a:path w="3716020" h="1583689">
                  <a:moveTo>
                    <a:pt x="0" y="1583308"/>
                  </a:moveTo>
                  <a:lnTo>
                    <a:pt x="3715893" y="1583308"/>
                  </a:lnTo>
                </a:path>
              </a:pathLst>
            </a:custGeom>
            <a:ln w="12700">
              <a:solidFill>
                <a:srgbClr val="B6B6B6"/>
              </a:solidFill>
            </a:ln>
          </p:spPr>
          <p:txBody>
            <a:bodyPr wrap="square" lIns="0" tIns="0" rIns="0" bIns="0" rtlCol="0"/>
            <a:lstStyle/>
            <a:p>
              <a:endParaRPr sz="1588"/>
            </a:p>
          </p:txBody>
        </p:sp>
        <p:sp>
          <p:nvSpPr>
            <p:cNvPr id="5" name="object 5"/>
            <p:cNvSpPr/>
            <p:nvPr/>
          </p:nvSpPr>
          <p:spPr>
            <a:xfrm>
              <a:off x="-1879599" y="7483347"/>
              <a:ext cx="13817599" cy="289054"/>
            </a:xfrm>
            <a:custGeom>
              <a:avLst/>
              <a:gdLst/>
              <a:ahLst/>
              <a:cxnLst/>
              <a:rect l="l" t="t" r="r" b="b"/>
              <a:pathLst>
                <a:path w="10058400" h="289559">
                  <a:moveTo>
                    <a:pt x="10058400" y="0"/>
                  </a:moveTo>
                  <a:lnTo>
                    <a:pt x="0" y="0"/>
                  </a:lnTo>
                  <a:lnTo>
                    <a:pt x="0" y="289052"/>
                  </a:lnTo>
                  <a:lnTo>
                    <a:pt x="10058400" y="289052"/>
                  </a:lnTo>
                  <a:lnTo>
                    <a:pt x="10058400" y="0"/>
                  </a:lnTo>
                  <a:close/>
                </a:path>
              </a:pathLst>
            </a:custGeom>
            <a:solidFill>
              <a:srgbClr val="063D5E"/>
            </a:solidFill>
          </p:spPr>
          <p:txBody>
            <a:bodyPr wrap="square" lIns="0" tIns="0" rIns="0" bIns="0" rtlCol="0"/>
            <a:lstStyle/>
            <a:p>
              <a:endParaRPr sz="1588"/>
            </a:p>
          </p:txBody>
        </p:sp>
        <p:sp>
          <p:nvSpPr>
            <p:cNvPr id="6" name="object 6"/>
            <p:cNvSpPr/>
            <p:nvPr/>
          </p:nvSpPr>
          <p:spPr>
            <a:xfrm>
              <a:off x="6561524" y="796785"/>
              <a:ext cx="0" cy="944880"/>
            </a:xfrm>
            <a:custGeom>
              <a:avLst/>
              <a:gdLst/>
              <a:ahLst/>
              <a:cxnLst/>
              <a:rect l="l" t="t" r="r" b="b"/>
              <a:pathLst>
                <a:path h="944880">
                  <a:moveTo>
                    <a:pt x="0" y="0"/>
                  </a:moveTo>
                  <a:lnTo>
                    <a:pt x="0" y="944860"/>
                  </a:lnTo>
                </a:path>
              </a:pathLst>
            </a:custGeom>
            <a:ln w="9530">
              <a:solidFill>
                <a:srgbClr val="8A8A8A"/>
              </a:solidFill>
            </a:ln>
          </p:spPr>
          <p:txBody>
            <a:bodyPr wrap="square" lIns="0" tIns="0" rIns="0" bIns="0" rtlCol="0"/>
            <a:lstStyle/>
            <a:p>
              <a:endParaRPr sz="1588"/>
            </a:p>
          </p:txBody>
        </p:sp>
        <p:sp>
          <p:nvSpPr>
            <p:cNvPr id="7" name="object 7"/>
            <p:cNvSpPr/>
            <p:nvPr/>
          </p:nvSpPr>
          <p:spPr>
            <a:xfrm>
              <a:off x="6566281" y="861123"/>
              <a:ext cx="1839595" cy="811530"/>
            </a:xfrm>
            <a:custGeom>
              <a:avLst/>
              <a:gdLst/>
              <a:ahLst/>
              <a:cxnLst/>
              <a:rect l="l" t="t" r="r" b="b"/>
              <a:pathLst>
                <a:path w="1839595" h="811530">
                  <a:moveTo>
                    <a:pt x="304977" y="629907"/>
                  </a:moveTo>
                  <a:lnTo>
                    <a:pt x="0" y="629907"/>
                  </a:lnTo>
                  <a:lnTo>
                    <a:pt x="0" y="811237"/>
                  </a:lnTo>
                  <a:lnTo>
                    <a:pt x="304977" y="811237"/>
                  </a:lnTo>
                  <a:lnTo>
                    <a:pt x="304977" y="629907"/>
                  </a:lnTo>
                  <a:close/>
                </a:path>
                <a:path w="1839595" h="811530">
                  <a:moveTo>
                    <a:pt x="1010221" y="314947"/>
                  </a:moveTo>
                  <a:lnTo>
                    <a:pt x="0" y="314947"/>
                  </a:lnTo>
                  <a:lnTo>
                    <a:pt x="0" y="496290"/>
                  </a:lnTo>
                  <a:lnTo>
                    <a:pt x="1010221" y="496290"/>
                  </a:lnTo>
                  <a:lnTo>
                    <a:pt x="1010221" y="314947"/>
                  </a:lnTo>
                  <a:close/>
                </a:path>
                <a:path w="1839595" h="811530">
                  <a:moveTo>
                    <a:pt x="1839353" y="0"/>
                  </a:moveTo>
                  <a:lnTo>
                    <a:pt x="0" y="0"/>
                  </a:lnTo>
                  <a:lnTo>
                    <a:pt x="0" y="181330"/>
                  </a:lnTo>
                  <a:lnTo>
                    <a:pt x="1839353" y="181330"/>
                  </a:lnTo>
                  <a:lnTo>
                    <a:pt x="1839353" y="0"/>
                  </a:lnTo>
                  <a:close/>
                </a:path>
              </a:pathLst>
            </a:custGeom>
            <a:solidFill>
              <a:srgbClr val="2D89B0"/>
            </a:solidFill>
          </p:spPr>
          <p:txBody>
            <a:bodyPr wrap="square" lIns="0" tIns="0" rIns="0" bIns="0" rtlCol="0"/>
            <a:lstStyle/>
            <a:p>
              <a:endParaRPr sz="1588"/>
            </a:p>
          </p:txBody>
        </p:sp>
      </p:grpSp>
      <p:sp>
        <p:nvSpPr>
          <p:cNvPr id="8" name="object 8"/>
          <p:cNvSpPr txBox="1"/>
          <p:nvPr/>
        </p:nvSpPr>
        <p:spPr>
          <a:xfrm>
            <a:off x="490066" y="539299"/>
            <a:ext cx="3154456" cy="201367"/>
          </a:xfrm>
          <a:prstGeom prst="rect">
            <a:avLst/>
          </a:prstGeom>
        </p:spPr>
        <p:txBody>
          <a:bodyPr vert="horz" wrap="square" lIns="0" tIns="11206" rIns="0" bIns="0" rtlCol="0">
            <a:spAutoFit/>
          </a:bodyPr>
          <a:lstStyle/>
          <a:p>
            <a:pPr marL="11206">
              <a:spcBef>
                <a:spcPts val="88"/>
              </a:spcBef>
            </a:pPr>
            <a:r>
              <a:rPr sz="1235" spc="-176">
                <a:solidFill>
                  <a:srgbClr val="B6B6B6"/>
                </a:solidFill>
                <a:latin typeface="Arial Black"/>
                <a:cs typeface="Arial Black"/>
              </a:rPr>
              <a:t>SURVEY</a:t>
            </a:r>
            <a:r>
              <a:rPr sz="1235" spc="-75">
                <a:solidFill>
                  <a:srgbClr val="B6B6B6"/>
                </a:solidFill>
                <a:latin typeface="Arial Black"/>
                <a:cs typeface="Arial Black"/>
              </a:rPr>
              <a:t> </a:t>
            </a:r>
            <a:r>
              <a:rPr sz="1235" spc="-141">
                <a:solidFill>
                  <a:srgbClr val="B6B6B6"/>
                </a:solidFill>
                <a:latin typeface="Arial Black"/>
                <a:cs typeface="Arial Black"/>
              </a:rPr>
              <a:t>OVERVIEW</a:t>
            </a:r>
            <a:r>
              <a:rPr sz="1235" spc="-71">
                <a:solidFill>
                  <a:srgbClr val="B6B6B6"/>
                </a:solidFill>
                <a:latin typeface="Arial Black"/>
                <a:cs typeface="Arial Black"/>
              </a:rPr>
              <a:t> </a:t>
            </a:r>
            <a:r>
              <a:rPr sz="1235" spc="331">
                <a:solidFill>
                  <a:srgbClr val="B6B6B6"/>
                </a:solidFill>
                <a:latin typeface="Arial Black"/>
                <a:cs typeface="Arial Black"/>
              </a:rPr>
              <a:t>|</a:t>
            </a:r>
            <a:r>
              <a:rPr sz="1235" spc="-79">
                <a:solidFill>
                  <a:srgbClr val="B6B6B6"/>
                </a:solidFill>
                <a:latin typeface="Arial Black"/>
                <a:cs typeface="Arial Black"/>
              </a:rPr>
              <a:t> </a:t>
            </a:r>
            <a:r>
              <a:rPr sz="1235" spc="-18">
                <a:solidFill>
                  <a:srgbClr val="B6B6B6"/>
                </a:solidFill>
                <a:latin typeface="Lucida Sans"/>
                <a:cs typeface="Lucida Sans"/>
              </a:rPr>
              <a:t>Study</a:t>
            </a:r>
            <a:r>
              <a:rPr sz="1235" spc="-49">
                <a:solidFill>
                  <a:srgbClr val="B6B6B6"/>
                </a:solidFill>
                <a:latin typeface="Lucida Sans"/>
                <a:cs typeface="Lucida Sans"/>
              </a:rPr>
              <a:t> </a:t>
            </a:r>
            <a:r>
              <a:rPr sz="1235" spc="-9">
                <a:solidFill>
                  <a:srgbClr val="B6B6B6"/>
                </a:solidFill>
                <a:latin typeface="Lucida Sans"/>
                <a:cs typeface="Lucida Sans"/>
              </a:rPr>
              <a:t>Demographics</a:t>
            </a:r>
            <a:endParaRPr sz="1235">
              <a:latin typeface="Lucida Sans"/>
              <a:cs typeface="Lucida Sans"/>
            </a:endParaRPr>
          </a:p>
        </p:txBody>
      </p:sp>
      <p:sp>
        <p:nvSpPr>
          <p:cNvPr id="9" name="object 9"/>
          <p:cNvSpPr txBox="1"/>
          <p:nvPr/>
        </p:nvSpPr>
        <p:spPr>
          <a:xfrm>
            <a:off x="440238" y="981333"/>
            <a:ext cx="5417879" cy="2290978"/>
          </a:xfrm>
          <a:prstGeom prst="rect">
            <a:avLst/>
          </a:prstGeom>
        </p:spPr>
        <p:txBody>
          <a:bodyPr vert="horz" wrap="square" lIns="0" tIns="11206" rIns="0" bIns="0" rtlCol="0">
            <a:spAutoFit/>
          </a:bodyPr>
          <a:lstStyle/>
          <a:p>
            <a:pPr marL="11206" marR="4483">
              <a:lnSpc>
                <a:spcPct val="108300"/>
              </a:lnSpc>
              <a:spcBef>
                <a:spcPts val="88"/>
              </a:spcBef>
            </a:pPr>
            <a:r>
              <a:rPr sz="2400" spc="-172">
                <a:solidFill>
                  <a:srgbClr val="063D5E"/>
                </a:solidFill>
                <a:latin typeface="Arial Black"/>
                <a:cs typeface="Arial Black"/>
              </a:rPr>
              <a:t>Response</a:t>
            </a:r>
            <a:r>
              <a:rPr sz="2400" spc="-128">
                <a:solidFill>
                  <a:srgbClr val="063D5E"/>
                </a:solidFill>
                <a:latin typeface="Arial Black"/>
                <a:cs typeface="Arial Black"/>
              </a:rPr>
              <a:t> </a:t>
            </a:r>
            <a:r>
              <a:rPr sz="2400" spc="-150">
                <a:solidFill>
                  <a:srgbClr val="063D5E"/>
                </a:solidFill>
                <a:latin typeface="Arial Black"/>
                <a:cs typeface="Arial Black"/>
              </a:rPr>
              <a:t>Rate</a:t>
            </a:r>
            <a:r>
              <a:rPr sz="2400" spc="-124">
                <a:solidFill>
                  <a:srgbClr val="063D5E"/>
                </a:solidFill>
                <a:latin typeface="Arial Black"/>
                <a:cs typeface="Arial Black"/>
              </a:rPr>
              <a:t> </a:t>
            </a:r>
            <a:r>
              <a:rPr sz="2400" spc="-22">
                <a:solidFill>
                  <a:srgbClr val="063D5E"/>
                </a:solidFill>
                <a:latin typeface="Arial Black"/>
                <a:cs typeface="Arial Black"/>
              </a:rPr>
              <a:t>and </a:t>
            </a:r>
            <a:r>
              <a:rPr sz="2400" spc="-106">
                <a:solidFill>
                  <a:srgbClr val="063D5E"/>
                </a:solidFill>
                <a:latin typeface="Arial Black"/>
                <a:cs typeface="Arial Black"/>
              </a:rPr>
              <a:t>Participant</a:t>
            </a:r>
            <a:r>
              <a:rPr sz="2400" spc="-101">
                <a:solidFill>
                  <a:srgbClr val="063D5E"/>
                </a:solidFill>
                <a:latin typeface="Arial Black"/>
                <a:cs typeface="Arial Black"/>
              </a:rPr>
              <a:t> </a:t>
            </a:r>
            <a:r>
              <a:rPr sz="2400" spc="-119">
                <a:solidFill>
                  <a:srgbClr val="063D5E"/>
                </a:solidFill>
                <a:latin typeface="Arial Black"/>
                <a:cs typeface="Arial Black"/>
              </a:rPr>
              <a:t>Demographics</a:t>
            </a:r>
            <a:endParaRPr sz="2400">
              <a:latin typeface="Arial Black"/>
              <a:cs typeface="Arial Black"/>
            </a:endParaRPr>
          </a:p>
          <a:p>
            <a:pPr marL="11206" marR="104781">
              <a:lnSpc>
                <a:spcPct val="116700"/>
              </a:lnSpc>
              <a:spcBef>
                <a:spcPts val="1588"/>
              </a:spcBef>
            </a:pPr>
            <a:r>
              <a:rPr sz="1200" spc="-66">
                <a:latin typeface="Lucida Sans"/>
                <a:cs typeface="Lucida Sans"/>
              </a:rPr>
              <a:t>A</a:t>
            </a:r>
            <a:r>
              <a:rPr sz="1200" spc="-40">
                <a:latin typeface="Lucida Sans"/>
                <a:cs typeface="Lucida Sans"/>
              </a:rPr>
              <a:t> </a:t>
            </a:r>
            <a:r>
              <a:rPr sz="1200" spc="-22">
                <a:latin typeface="Lucida Sans"/>
                <a:cs typeface="Lucida Sans"/>
              </a:rPr>
              <a:t>total</a:t>
            </a:r>
            <a:r>
              <a:rPr sz="1200" spc="-40">
                <a:latin typeface="Lucida Sans"/>
                <a:cs typeface="Lucida Sans"/>
              </a:rPr>
              <a:t> </a:t>
            </a:r>
            <a:r>
              <a:rPr sz="1200" spc="-26">
                <a:latin typeface="Lucida Sans"/>
                <a:cs typeface="Lucida Sans"/>
              </a:rPr>
              <a:t>of</a:t>
            </a:r>
            <a:r>
              <a:rPr sz="1200" spc="-40">
                <a:latin typeface="Lucida Sans"/>
                <a:cs typeface="Lucida Sans"/>
              </a:rPr>
              <a:t> </a:t>
            </a:r>
            <a:r>
              <a:rPr sz="1200" spc="-75">
                <a:latin typeface="Lucida Sans"/>
                <a:cs typeface="Lucida Sans"/>
              </a:rPr>
              <a:t>26,175</a:t>
            </a:r>
            <a:r>
              <a:rPr sz="1200" spc="-40">
                <a:latin typeface="Lucida Sans"/>
                <a:cs typeface="Lucida Sans"/>
              </a:rPr>
              <a:t> </a:t>
            </a:r>
            <a:r>
              <a:rPr sz="1200" spc="-22">
                <a:latin typeface="Lucida Sans"/>
                <a:cs typeface="Lucida Sans"/>
              </a:rPr>
              <a:t>University</a:t>
            </a:r>
            <a:r>
              <a:rPr sz="1200" spc="-35">
                <a:latin typeface="Lucida Sans"/>
                <a:cs typeface="Lucida Sans"/>
              </a:rPr>
              <a:t> </a:t>
            </a:r>
            <a:r>
              <a:rPr sz="1200" spc="-18">
                <a:latin typeface="Lucida Sans"/>
                <a:cs typeface="Lucida Sans"/>
              </a:rPr>
              <a:t>of</a:t>
            </a:r>
            <a:r>
              <a:rPr sz="1200" spc="-40">
                <a:latin typeface="Lucida Sans"/>
                <a:cs typeface="Lucida Sans"/>
              </a:rPr>
              <a:t> </a:t>
            </a:r>
            <a:r>
              <a:rPr sz="1200">
                <a:latin typeface="Lucida Sans"/>
                <a:cs typeface="Lucida Sans"/>
              </a:rPr>
              <a:t>New</a:t>
            </a:r>
            <a:r>
              <a:rPr sz="1200" spc="-35">
                <a:latin typeface="Lucida Sans"/>
                <a:cs typeface="Lucida Sans"/>
              </a:rPr>
              <a:t> </a:t>
            </a:r>
            <a:r>
              <a:rPr sz="1200" spc="-26">
                <a:latin typeface="Lucida Sans"/>
                <a:cs typeface="Lucida Sans"/>
              </a:rPr>
              <a:t>Mexico</a:t>
            </a:r>
            <a:r>
              <a:rPr sz="1200" spc="-49">
                <a:latin typeface="Lucida Sans"/>
                <a:cs typeface="Lucida Sans"/>
              </a:rPr>
              <a:t> </a:t>
            </a:r>
            <a:r>
              <a:rPr sz="1200" spc="-22">
                <a:latin typeface="Lucida Sans"/>
                <a:cs typeface="Lucida Sans"/>
              </a:rPr>
              <a:t>students</a:t>
            </a:r>
            <a:r>
              <a:rPr sz="1200" spc="-35">
                <a:latin typeface="Lucida Sans"/>
                <a:cs typeface="Lucida Sans"/>
              </a:rPr>
              <a:t> </a:t>
            </a:r>
            <a:r>
              <a:rPr sz="1200" spc="-18">
                <a:latin typeface="Lucida Sans"/>
                <a:cs typeface="Lucida Sans"/>
              </a:rPr>
              <a:t>were </a:t>
            </a:r>
            <a:r>
              <a:rPr sz="1200" spc="-22">
                <a:latin typeface="Lucida Sans"/>
                <a:cs typeface="Lucida Sans"/>
              </a:rPr>
              <a:t>invited</a:t>
            </a:r>
            <a:r>
              <a:rPr sz="1200" spc="-40">
                <a:latin typeface="Lucida Sans"/>
                <a:cs typeface="Lucida Sans"/>
              </a:rPr>
              <a:t> </a:t>
            </a:r>
            <a:r>
              <a:rPr sz="1200" spc="-18">
                <a:latin typeface="Lucida Sans"/>
                <a:cs typeface="Lucida Sans"/>
              </a:rPr>
              <a:t>to</a:t>
            </a:r>
            <a:r>
              <a:rPr sz="1200" spc="-40">
                <a:latin typeface="Lucida Sans"/>
                <a:cs typeface="Lucida Sans"/>
              </a:rPr>
              <a:t> </a:t>
            </a:r>
            <a:r>
              <a:rPr sz="1200" spc="-26">
                <a:latin typeface="Lucida Sans"/>
                <a:cs typeface="Lucida Sans"/>
              </a:rPr>
              <a:t>participate,</a:t>
            </a:r>
            <a:r>
              <a:rPr sz="1200" spc="-40">
                <a:latin typeface="Lucida Sans"/>
                <a:cs typeface="Lucida Sans"/>
              </a:rPr>
              <a:t> </a:t>
            </a:r>
            <a:r>
              <a:rPr sz="1200" spc="-18">
                <a:latin typeface="Lucida Sans"/>
                <a:cs typeface="Lucida Sans"/>
              </a:rPr>
              <a:t>and</a:t>
            </a:r>
            <a:r>
              <a:rPr sz="1200" spc="-49">
                <a:latin typeface="Lucida Sans"/>
                <a:cs typeface="Lucida Sans"/>
              </a:rPr>
              <a:t> </a:t>
            </a:r>
            <a:r>
              <a:rPr sz="1200" spc="-75">
                <a:latin typeface="Lucida Sans"/>
                <a:cs typeface="Lucida Sans"/>
              </a:rPr>
              <a:t>2,393</a:t>
            </a:r>
            <a:r>
              <a:rPr sz="1200" spc="-35">
                <a:latin typeface="Lucida Sans"/>
                <a:cs typeface="Lucida Sans"/>
              </a:rPr>
              <a:t> </a:t>
            </a:r>
            <a:r>
              <a:rPr sz="1200">
                <a:latin typeface="Lucida Sans"/>
                <a:cs typeface="Lucida Sans"/>
              </a:rPr>
              <a:t>(9%)</a:t>
            </a:r>
            <a:r>
              <a:rPr sz="1200" spc="-40">
                <a:latin typeface="Lucida Sans"/>
                <a:cs typeface="Lucida Sans"/>
              </a:rPr>
              <a:t> </a:t>
            </a:r>
            <a:r>
              <a:rPr sz="1200" spc="-22">
                <a:latin typeface="Lucida Sans"/>
                <a:cs typeface="Lucida Sans"/>
              </a:rPr>
              <a:t>completed</a:t>
            </a:r>
            <a:r>
              <a:rPr sz="1200" spc="-40">
                <a:latin typeface="Lucida Sans"/>
                <a:cs typeface="Lucida Sans"/>
              </a:rPr>
              <a:t> </a:t>
            </a:r>
            <a:r>
              <a:rPr sz="1200" spc="-9">
                <a:latin typeface="Lucida Sans"/>
                <a:cs typeface="Lucida Sans"/>
              </a:rPr>
              <a:t>the</a:t>
            </a:r>
            <a:r>
              <a:rPr sz="1200" spc="-40">
                <a:latin typeface="Lucida Sans"/>
                <a:cs typeface="Lucida Sans"/>
              </a:rPr>
              <a:t> </a:t>
            </a:r>
            <a:r>
              <a:rPr sz="1200" spc="-9">
                <a:latin typeface="Lucida Sans"/>
                <a:cs typeface="Lucida Sans"/>
              </a:rPr>
              <a:t>survey. </a:t>
            </a:r>
            <a:r>
              <a:rPr sz="1200" spc="-35">
                <a:latin typeface="Lucida Sans"/>
                <a:cs typeface="Lucida Sans"/>
              </a:rPr>
              <a:t>The</a:t>
            </a:r>
            <a:r>
              <a:rPr sz="1200" spc="-49">
                <a:latin typeface="Lucida Sans"/>
                <a:cs typeface="Lucida Sans"/>
              </a:rPr>
              <a:t> </a:t>
            </a:r>
            <a:r>
              <a:rPr sz="1200" spc="-26">
                <a:latin typeface="Lucida Sans"/>
                <a:cs typeface="Lucida Sans"/>
              </a:rPr>
              <a:t>results</a:t>
            </a:r>
            <a:r>
              <a:rPr sz="1200" spc="-49">
                <a:latin typeface="Lucida Sans"/>
                <a:cs typeface="Lucida Sans"/>
              </a:rPr>
              <a:t> </a:t>
            </a:r>
            <a:r>
              <a:rPr sz="1200" spc="-18">
                <a:latin typeface="Lucida Sans"/>
                <a:cs typeface="Lucida Sans"/>
              </a:rPr>
              <a:t>of</a:t>
            </a:r>
            <a:r>
              <a:rPr sz="1200" spc="-44">
                <a:latin typeface="Lucida Sans"/>
                <a:cs typeface="Lucida Sans"/>
              </a:rPr>
              <a:t> </a:t>
            </a:r>
            <a:r>
              <a:rPr sz="1200" spc="-26">
                <a:latin typeface="Lucida Sans"/>
                <a:cs typeface="Lucida Sans"/>
              </a:rPr>
              <a:t>this</a:t>
            </a:r>
            <a:r>
              <a:rPr sz="1200" spc="-49">
                <a:latin typeface="Lucida Sans"/>
                <a:cs typeface="Lucida Sans"/>
              </a:rPr>
              <a:t> </a:t>
            </a:r>
            <a:r>
              <a:rPr sz="1200" spc="-9">
                <a:latin typeface="Lucida Sans"/>
                <a:cs typeface="Lucida Sans"/>
              </a:rPr>
              <a:t>report</a:t>
            </a:r>
            <a:r>
              <a:rPr sz="1200" spc="-49">
                <a:latin typeface="Lucida Sans"/>
                <a:cs typeface="Lucida Sans"/>
              </a:rPr>
              <a:t> </a:t>
            </a:r>
            <a:r>
              <a:rPr sz="1200" spc="-22">
                <a:latin typeface="Lucida Sans"/>
                <a:cs typeface="Lucida Sans"/>
              </a:rPr>
              <a:t>reflect</a:t>
            </a:r>
            <a:r>
              <a:rPr sz="1200" spc="-44">
                <a:latin typeface="Lucida Sans"/>
                <a:cs typeface="Lucida Sans"/>
              </a:rPr>
              <a:t> </a:t>
            </a:r>
            <a:r>
              <a:rPr sz="1200" spc="-22">
                <a:latin typeface="Lucida Sans"/>
                <a:cs typeface="Lucida Sans"/>
              </a:rPr>
              <a:t>only</a:t>
            </a:r>
            <a:r>
              <a:rPr sz="1200" spc="-49">
                <a:latin typeface="Lucida Sans"/>
                <a:cs typeface="Lucida Sans"/>
              </a:rPr>
              <a:t> </a:t>
            </a:r>
            <a:r>
              <a:rPr sz="1200" spc="-18">
                <a:latin typeface="Lucida Sans"/>
                <a:cs typeface="Lucida Sans"/>
              </a:rPr>
              <a:t>those</a:t>
            </a:r>
            <a:r>
              <a:rPr sz="1200" spc="-44">
                <a:latin typeface="Lucida Sans"/>
                <a:cs typeface="Lucida Sans"/>
              </a:rPr>
              <a:t> </a:t>
            </a:r>
            <a:r>
              <a:rPr sz="1200" spc="-22">
                <a:latin typeface="Lucida Sans"/>
                <a:cs typeface="Lucida Sans"/>
              </a:rPr>
              <a:t>who</a:t>
            </a:r>
            <a:r>
              <a:rPr sz="1200" spc="441">
                <a:latin typeface="Lucida Sans"/>
                <a:cs typeface="Lucida Sans"/>
              </a:rPr>
              <a:t> </a:t>
            </a:r>
            <a:r>
              <a:rPr sz="1200" spc="-22">
                <a:latin typeface="Lucida Sans"/>
                <a:cs typeface="Lucida Sans"/>
              </a:rPr>
              <a:t>participated</a:t>
            </a:r>
            <a:r>
              <a:rPr sz="1200" spc="-40">
                <a:latin typeface="Lucida Sans"/>
                <a:cs typeface="Lucida Sans"/>
              </a:rPr>
              <a:t> </a:t>
            </a:r>
            <a:r>
              <a:rPr sz="1200" spc="-9">
                <a:latin typeface="Lucida Sans"/>
                <a:cs typeface="Lucida Sans"/>
              </a:rPr>
              <a:t>and</a:t>
            </a:r>
            <a:r>
              <a:rPr sz="1200" spc="-40">
                <a:latin typeface="Lucida Sans"/>
                <a:cs typeface="Lucida Sans"/>
              </a:rPr>
              <a:t> </a:t>
            </a:r>
            <a:r>
              <a:rPr sz="1200" spc="-18">
                <a:latin typeface="Lucida Sans"/>
                <a:cs typeface="Lucida Sans"/>
              </a:rPr>
              <a:t>may</a:t>
            </a:r>
            <a:r>
              <a:rPr sz="1200" spc="-40">
                <a:latin typeface="Lucida Sans"/>
                <a:cs typeface="Lucida Sans"/>
              </a:rPr>
              <a:t> </a:t>
            </a:r>
            <a:r>
              <a:rPr sz="1200" spc="-18">
                <a:latin typeface="Lucida Sans"/>
                <a:cs typeface="Lucida Sans"/>
              </a:rPr>
              <a:t>not</a:t>
            </a:r>
            <a:r>
              <a:rPr sz="1200" spc="-35">
                <a:latin typeface="Lucida Sans"/>
                <a:cs typeface="Lucida Sans"/>
              </a:rPr>
              <a:t> </a:t>
            </a:r>
            <a:r>
              <a:rPr sz="1200" spc="-22">
                <a:latin typeface="Lucida Sans"/>
                <a:cs typeface="Lucida Sans"/>
              </a:rPr>
              <a:t>reflect</a:t>
            </a:r>
            <a:r>
              <a:rPr sz="1200" spc="-40">
                <a:latin typeface="Lucida Sans"/>
                <a:cs typeface="Lucida Sans"/>
              </a:rPr>
              <a:t> </a:t>
            </a:r>
            <a:r>
              <a:rPr sz="1200" spc="-9">
                <a:latin typeface="Lucida Sans"/>
                <a:cs typeface="Lucida Sans"/>
              </a:rPr>
              <a:t>the</a:t>
            </a:r>
            <a:r>
              <a:rPr sz="1200" spc="-40">
                <a:latin typeface="Lucida Sans"/>
                <a:cs typeface="Lucida Sans"/>
              </a:rPr>
              <a:t> </a:t>
            </a:r>
            <a:r>
              <a:rPr sz="1200" spc="-26">
                <a:latin typeface="Lucida Sans"/>
                <a:cs typeface="Lucida Sans"/>
              </a:rPr>
              <a:t>experiences</a:t>
            </a:r>
            <a:r>
              <a:rPr sz="1200" spc="-35">
                <a:latin typeface="Lucida Sans"/>
                <a:cs typeface="Lucida Sans"/>
              </a:rPr>
              <a:t> </a:t>
            </a:r>
            <a:r>
              <a:rPr sz="1200" spc="-18">
                <a:latin typeface="Lucida Sans"/>
                <a:cs typeface="Lucida Sans"/>
              </a:rPr>
              <a:t>of</a:t>
            </a:r>
            <a:r>
              <a:rPr sz="1200" spc="-40">
                <a:latin typeface="Lucida Sans"/>
                <a:cs typeface="Lucida Sans"/>
              </a:rPr>
              <a:t> </a:t>
            </a:r>
            <a:r>
              <a:rPr sz="1200" spc="-22">
                <a:latin typeface="Lucida Sans"/>
                <a:cs typeface="Lucida Sans"/>
              </a:rPr>
              <a:t>all University</a:t>
            </a:r>
            <a:r>
              <a:rPr sz="1200" spc="-35">
                <a:latin typeface="Lucida Sans"/>
                <a:cs typeface="Lucida Sans"/>
              </a:rPr>
              <a:t> </a:t>
            </a:r>
            <a:r>
              <a:rPr sz="1200" spc="-18">
                <a:latin typeface="Lucida Sans"/>
                <a:cs typeface="Lucida Sans"/>
              </a:rPr>
              <a:t>of</a:t>
            </a:r>
            <a:r>
              <a:rPr sz="1200" spc="-35">
                <a:latin typeface="Lucida Sans"/>
                <a:cs typeface="Lucida Sans"/>
              </a:rPr>
              <a:t> </a:t>
            </a:r>
            <a:r>
              <a:rPr sz="1200">
                <a:latin typeface="Lucida Sans"/>
                <a:cs typeface="Lucida Sans"/>
              </a:rPr>
              <a:t>New</a:t>
            </a:r>
            <a:r>
              <a:rPr sz="1200" spc="-31">
                <a:latin typeface="Lucida Sans"/>
                <a:cs typeface="Lucida Sans"/>
              </a:rPr>
              <a:t> </a:t>
            </a:r>
            <a:r>
              <a:rPr sz="1200" spc="-26">
                <a:latin typeface="Lucida Sans"/>
                <a:cs typeface="Lucida Sans"/>
              </a:rPr>
              <a:t>Mexico</a:t>
            </a:r>
            <a:r>
              <a:rPr sz="1200" spc="-44">
                <a:latin typeface="Lucida Sans"/>
                <a:cs typeface="Lucida Sans"/>
              </a:rPr>
              <a:t> </a:t>
            </a:r>
            <a:r>
              <a:rPr sz="1200" spc="-26">
                <a:latin typeface="Lucida Sans"/>
                <a:cs typeface="Lucida Sans"/>
              </a:rPr>
              <a:t>students.</a:t>
            </a:r>
            <a:r>
              <a:rPr sz="1200" spc="-31">
                <a:latin typeface="Lucida Sans"/>
                <a:cs typeface="Lucida Sans"/>
              </a:rPr>
              <a:t> </a:t>
            </a:r>
            <a:r>
              <a:rPr sz="1200" spc="-35">
                <a:latin typeface="Lucida Sans"/>
                <a:cs typeface="Lucida Sans"/>
              </a:rPr>
              <a:t>Findings </a:t>
            </a:r>
            <a:r>
              <a:rPr sz="1200" spc="-26">
                <a:latin typeface="Lucida Sans"/>
                <a:cs typeface="Lucida Sans"/>
              </a:rPr>
              <a:t>in</a:t>
            </a:r>
            <a:r>
              <a:rPr sz="1200" spc="-31">
                <a:latin typeface="Lucida Sans"/>
                <a:cs typeface="Lucida Sans"/>
              </a:rPr>
              <a:t> </a:t>
            </a:r>
            <a:r>
              <a:rPr sz="1200" spc="-26">
                <a:latin typeface="Lucida Sans"/>
                <a:cs typeface="Lucida Sans"/>
              </a:rPr>
              <a:t>this</a:t>
            </a:r>
            <a:r>
              <a:rPr sz="1200" spc="-35">
                <a:latin typeface="Lucida Sans"/>
                <a:cs typeface="Lucida Sans"/>
              </a:rPr>
              <a:t> </a:t>
            </a:r>
            <a:r>
              <a:rPr sz="1200" spc="-9">
                <a:latin typeface="Lucida Sans"/>
                <a:cs typeface="Lucida Sans"/>
              </a:rPr>
              <a:t>report </a:t>
            </a:r>
            <a:r>
              <a:rPr sz="1200" spc="-22">
                <a:latin typeface="Lucida Sans"/>
                <a:cs typeface="Lucida Sans"/>
              </a:rPr>
              <a:t>should</a:t>
            </a:r>
            <a:r>
              <a:rPr sz="1200" spc="-49">
                <a:latin typeface="Lucida Sans"/>
                <a:cs typeface="Lucida Sans"/>
              </a:rPr>
              <a:t> </a:t>
            </a:r>
            <a:r>
              <a:rPr sz="1200" spc="-18">
                <a:latin typeface="Lucida Sans"/>
                <a:cs typeface="Lucida Sans"/>
              </a:rPr>
              <a:t>not</a:t>
            </a:r>
            <a:r>
              <a:rPr sz="1200" spc="-44">
                <a:latin typeface="Lucida Sans"/>
                <a:cs typeface="Lucida Sans"/>
              </a:rPr>
              <a:t> </a:t>
            </a:r>
            <a:r>
              <a:rPr sz="1200">
                <a:latin typeface="Lucida Sans"/>
                <a:cs typeface="Lucida Sans"/>
              </a:rPr>
              <a:t>be</a:t>
            </a:r>
            <a:r>
              <a:rPr sz="1200" spc="-44">
                <a:latin typeface="Lucida Sans"/>
                <a:cs typeface="Lucida Sans"/>
              </a:rPr>
              <a:t> </a:t>
            </a:r>
            <a:r>
              <a:rPr sz="1200" spc="-18">
                <a:latin typeface="Lucida Sans"/>
                <a:cs typeface="Lucida Sans"/>
              </a:rPr>
              <a:t>used</a:t>
            </a:r>
            <a:r>
              <a:rPr sz="1200" spc="-49">
                <a:latin typeface="Lucida Sans"/>
                <a:cs typeface="Lucida Sans"/>
              </a:rPr>
              <a:t> </a:t>
            </a:r>
            <a:r>
              <a:rPr sz="1200" spc="-18">
                <a:latin typeface="Lucida Sans"/>
                <a:cs typeface="Lucida Sans"/>
              </a:rPr>
              <a:t>to</a:t>
            </a:r>
            <a:r>
              <a:rPr sz="1200" spc="-44">
                <a:latin typeface="Lucida Sans"/>
                <a:cs typeface="Lucida Sans"/>
              </a:rPr>
              <a:t> </a:t>
            </a:r>
            <a:r>
              <a:rPr sz="1200" spc="-22">
                <a:latin typeface="Lucida Sans"/>
                <a:cs typeface="Lucida Sans"/>
              </a:rPr>
              <a:t>make</a:t>
            </a:r>
            <a:r>
              <a:rPr sz="1200" spc="-44">
                <a:latin typeface="Lucida Sans"/>
                <a:cs typeface="Lucida Sans"/>
              </a:rPr>
              <a:t> </a:t>
            </a:r>
            <a:r>
              <a:rPr sz="1200" spc="-31">
                <a:latin typeface="Lucida Sans"/>
                <a:cs typeface="Lucida Sans"/>
              </a:rPr>
              <a:t>conclusions</a:t>
            </a:r>
            <a:r>
              <a:rPr sz="1200" spc="-49">
                <a:latin typeface="Lucida Sans"/>
                <a:cs typeface="Lucida Sans"/>
              </a:rPr>
              <a:t> </a:t>
            </a:r>
            <a:r>
              <a:rPr sz="1200" spc="-18">
                <a:latin typeface="Lucida Sans"/>
                <a:cs typeface="Lucida Sans"/>
              </a:rPr>
              <a:t>about</a:t>
            </a:r>
            <a:r>
              <a:rPr sz="1200" spc="-44">
                <a:latin typeface="Lucida Sans"/>
                <a:cs typeface="Lucida Sans"/>
              </a:rPr>
              <a:t> </a:t>
            </a:r>
            <a:r>
              <a:rPr sz="1200" spc="-9">
                <a:latin typeface="Lucida Sans"/>
                <a:cs typeface="Lucida Sans"/>
              </a:rPr>
              <a:t>the</a:t>
            </a:r>
            <a:r>
              <a:rPr sz="1200" spc="-44">
                <a:latin typeface="Lucida Sans"/>
                <a:cs typeface="Lucida Sans"/>
              </a:rPr>
              <a:t> </a:t>
            </a:r>
            <a:r>
              <a:rPr sz="1200" spc="-9">
                <a:latin typeface="Lucida Sans"/>
                <a:cs typeface="Lucida Sans"/>
              </a:rPr>
              <a:t>entire </a:t>
            </a:r>
            <a:r>
              <a:rPr sz="1200" spc="-22">
                <a:latin typeface="Lucida Sans"/>
                <a:cs typeface="Lucida Sans"/>
              </a:rPr>
              <a:t>student</a:t>
            </a:r>
            <a:r>
              <a:rPr sz="1200" spc="-26">
                <a:latin typeface="Lucida Sans"/>
                <a:cs typeface="Lucida Sans"/>
              </a:rPr>
              <a:t> </a:t>
            </a:r>
            <a:r>
              <a:rPr sz="1200" spc="-9">
                <a:latin typeface="Lucida Sans"/>
                <a:cs typeface="Lucida Sans"/>
              </a:rPr>
              <a:t>population.</a:t>
            </a:r>
            <a:endParaRPr sz="1200">
              <a:latin typeface="Lucida Sans"/>
              <a:cs typeface="Lucida Sans"/>
            </a:endParaRPr>
          </a:p>
        </p:txBody>
      </p:sp>
      <p:sp>
        <p:nvSpPr>
          <p:cNvPr id="10" name="object 10"/>
          <p:cNvSpPr txBox="1"/>
          <p:nvPr/>
        </p:nvSpPr>
        <p:spPr>
          <a:xfrm>
            <a:off x="7720120" y="395977"/>
            <a:ext cx="1214718"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44">
                <a:solidFill>
                  <a:srgbClr val="585858"/>
                </a:solidFill>
                <a:latin typeface="Arial Black"/>
                <a:cs typeface="Arial Black"/>
              </a:rPr>
              <a:t> </a:t>
            </a:r>
            <a:r>
              <a:rPr sz="882" spc="-88">
                <a:solidFill>
                  <a:srgbClr val="585858"/>
                </a:solidFill>
                <a:latin typeface="Arial Black"/>
                <a:cs typeface="Arial Black"/>
              </a:rPr>
              <a:t>2</a:t>
            </a:r>
            <a:r>
              <a:rPr sz="882" spc="-40">
                <a:solidFill>
                  <a:srgbClr val="585858"/>
                </a:solidFill>
                <a:latin typeface="Arial Black"/>
                <a:cs typeface="Arial Black"/>
              </a:rPr>
              <a:t> </a:t>
            </a:r>
            <a:r>
              <a:rPr sz="882" spc="-53">
                <a:solidFill>
                  <a:srgbClr val="585858"/>
                </a:solidFill>
                <a:latin typeface="Arial Black"/>
                <a:cs typeface="Arial Black"/>
              </a:rPr>
              <a:t>Gender</a:t>
            </a:r>
            <a:r>
              <a:rPr sz="882" spc="-44">
                <a:solidFill>
                  <a:srgbClr val="585858"/>
                </a:solidFill>
                <a:latin typeface="Arial Black"/>
                <a:cs typeface="Arial Black"/>
              </a:rPr>
              <a:t> </a:t>
            </a:r>
            <a:r>
              <a:rPr sz="882" spc="-22">
                <a:solidFill>
                  <a:srgbClr val="585858"/>
                </a:solidFill>
                <a:latin typeface="Arial Black"/>
                <a:cs typeface="Arial Black"/>
              </a:rPr>
              <a:t>identity</a:t>
            </a:r>
            <a:endParaRPr sz="882">
              <a:latin typeface="Arial Black"/>
              <a:cs typeface="Arial Black"/>
            </a:endParaRPr>
          </a:p>
        </p:txBody>
      </p:sp>
      <p:sp>
        <p:nvSpPr>
          <p:cNvPr id="11" name="object 11"/>
          <p:cNvSpPr txBox="1"/>
          <p:nvPr/>
        </p:nvSpPr>
        <p:spPr>
          <a:xfrm>
            <a:off x="9097646" y="75393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58%</a:t>
            </a:r>
            <a:endParaRPr sz="882">
              <a:latin typeface="Arial"/>
              <a:cs typeface="Arial"/>
            </a:endParaRPr>
          </a:p>
        </p:txBody>
      </p:sp>
      <p:sp>
        <p:nvSpPr>
          <p:cNvPr id="12" name="object 12"/>
          <p:cNvSpPr txBox="1"/>
          <p:nvPr/>
        </p:nvSpPr>
        <p:spPr>
          <a:xfrm>
            <a:off x="8366052" y="1031835"/>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32%</a:t>
            </a:r>
            <a:endParaRPr sz="882">
              <a:latin typeface="Arial"/>
              <a:cs typeface="Arial"/>
            </a:endParaRPr>
          </a:p>
        </p:txBody>
      </p:sp>
      <p:sp>
        <p:nvSpPr>
          <p:cNvPr id="13" name="object 13"/>
          <p:cNvSpPr txBox="1"/>
          <p:nvPr/>
        </p:nvSpPr>
        <p:spPr>
          <a:xfrm>
            <a:off x="7743778" y="130973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10%</a:t>
            </a:r>
            <a:endParaRPr sz="882">
              <a:latin typeface="Arial"/>
              <a:cs typeface="Arial"/>
            </a:endParaRPr>
          </a:p>
        </p:txBody>
      </p:sp>
      <p:sp>
        <p:nvSpPr>
          <p:cNvPr id="14" name="object 14"/>
          <p:cNvSpPr txBox="1"/>
          <p:nvPr/>
        </p:nvSpPr>
        <p:spPr>
          <a:xfrm>
            <a:off x="6940426" y="769091"/>
            <a:ext cx="388844" cy="133528"/>
          </a:xfrm>
          <a:prstGeom prst="rect">
            <a:avLst/>
          </a:prstGeom>
        </p:spPr>
        <p:txBody>
          <a:bodyPr vert="horz" wrap="square" lIns="0" tIns="11206" rIns="0" bIns="0" rtlCol="0">
            <a:spAutoFit/>
          </a:bodyPr>
          <a:lstStyle/>
          <a:p>
            <a:pPr marL="11206">
              <a:spcBef>
                <a:spcPts val="88"/>
              </a:spcBef>
            </a:pPr>
            <a:r>
              <a:rPr sz="794" spc="-9">
                <a:solidFill>
                  <a:srgbClr val="585858"/>
                </a:solidFill>
                <a:latin typeface="Lucida Sans"/>
                <a:cs typeface="Lucida Sans"/>
              </a:rPr>
              <a:t>Woman</a:t>
            </a:r>
            <a:endParaRPr sz="794">
              <a:latin typeface="Lucida Sans"/>
              <a:cs typeface="Lucida Sans"/>
            </a:endParaRPr>
          </a:p>
        </p:txBody>
      </p:sp>
      <p:sp>
        <p:nvSpPr>
          <p:cNvPr id="15" name="object 15"/>
          <p:cNvSpPr txBox="1"/>
          <p:nvPr/>
        </p:nvSpPr>
        <p:spPr>
          <a:xfrm>
            <a:off x="7097508" y="1046991"/>
            <a:ext cx="231962"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Man</a:t>
            </a:r>
            <a:endParaRPr sz="794">
              <a:latin typeface="Lucida Sans"/>
              <a:cs typeface="Lucida Sans"/>
            </a:endParaRPr>
          </a:p>
        </p:txBody>
      </p:sp>
      <p:sp>
        <p:nvSpPr>
          <p:cNvPr id="16" name="object 16"/>
          <p:cNvSpPr txBox="1"/>
          <p:nvPr/>
        </p:nvSpPr>
        <p:spPr>
          <a:xfrm>
            <a:off x="7022836" y="1324891"/>
            <a:ext cx="306481"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TGQN</a:t>
            </a:r>
            <a:endParaRPr sz="794">
              <a:latin typeface="Lucida Sans"/>
              <a:cs typeface="Lucida Sans"/>
            </a:endParaRPr>
          </a:p>
        </p:txBody>
      </p:sp>
      <p:grpSp>
        <p:nvGrpSpPr>
          <p:cNvPr id="17" name="object 17"/>
          <p:cNvGrpSpPr/>
          <p:nvPr/>
        </p:nvGrpSpPr>
        <p:grpSpPr>
          <a:xfrm>
            <a:off x="7419532" y="4121120"/>
            <a:ext cx="1707216" cy="842122"/>
            <a:chOff x="6529202" y="4670602"/>
            <a:chExt cx="1934845" cy="954405"/>
          </a:xfrm>
        </p:grpSpPr>
        <p:sp>
          <p:nvSpPr>
            <p:cNvPr id="18" name="object 18"/>
            <p:cNvSpPr/>
            <p:nvPr/>
          </p:nvSpPr>
          <p:spPr>
            <a:xfrm>
              <a:off x="6533964" y="4675365"/>
              <a:ext cx="0" cy="944880"/>
            </a:xfrm>
            <a:custGeom>
              <a:avLst/>
              <a:gdLst/>
              <a:ahLst/>
              <a:cxnLst/>
              <a:rect l="l" t="t" r="r" b="b"/>
              <a:pathLst>
                <a:path h="944879">
                  <a:moveTo>
                    <a:pt x="0" y="0"/>
                  </a:moveTo>
                  <a:lnTo>
                    <a:pt x="0" y="944860"/>
                  </a:lnTo>
                </a:path>
              </a:pathLst>
            </a:custGeom>
            <a:ln w="9530">
              <a:solidFill>
                <a:srgbClr val="8A8A8A"/>
              </a:solidFill>
            </a:ln>
          </p:spPr>
          <p:txBody>
            <a:bodyPr wrap="square" lIns="0" tIns="0" rIns="0" bIns="0" rtlCol="0"/>
            <a:lstStyle/>
            <a:p>
              <a:endParaRPr sz="1588"/>
            </a:p>
          </p:txBody>
        </p:sp>
        <p:sp>
          <p:nvSpPr>
            <p:cNvPr id="19" name="object 19"/>
            <p:cNvSpPr/>
            <p:nvPr/>
          </p:nvSpPr>
          <p:spPr>
            <a:xfrm>
              <a:off x="6538721" y="4810366"/>
              <a:ext cx="1925320" cy="673100"/>
            </a:xfrm>
            <a:custGeom>
              <a:avLst/>
              <a:gdLst/>
              <a:ahLst/>
              <a:cxnLst/>
              <a:rect l="l" t="t" r="r" b="b"/>
              <a:pathLst>
                <a:path w="1925320" h="673100">
                  <a:moveTo>
                    <a:pt x="1238948" y="472440"/>
                  </a:moveTo>
                  <a:lnTo>
                    <a:pt x="0" y="472440"/>
                  </a:lnTo>
                  <a:lnTo>
                    <a:pt x="0" y="672858"/>
                  </a:lnTo>
                  <a:lnTo>
                    <a:pt x="1238948" y="672858"/>
                  </a:lnTo>
                  <a:lnTo>
                    <a:pt x="1238948" y="472440"/>
                  </a:lnTo>
                  <a:close/>
                </a:path>
                <a:path w="1925320" h="673100">
                  <a:moveTo>
                    <a:pt x="1925129" y="0"/>
                  </a:moveTo>
                  <a:lnTo>
                    <a:pt x="0" y="0"/>
                  </a:lnTo>
                  <a:lnTo>
                    <a:pt x="0" y="200431"/>
                  </a:lnTo>
                  <a:lnTo>
                    <a:pt x="1925129" y="200431"/>
                  </a:lnTo>
                  <a:lnTo>
                    <a:pt x="1925129" y="0"/>
                  </a:lnTo>
                  <a:close/>
                </a:path>
              </a:pathLst>
            </a:custGeom>
            <a:solidFill>
              <a:srgbClr val="2D89B0"/>
            </a:solidFill>
          </p:spPr>
          <p:txBody>
            <a:bodyPr wrap="square" lIns="0" tIns="0" rIns="0" bIns="0" rtlCol="0"/>
            <a:lstStyle/>
            <a:p>
              <a:endParaRPr sz="1588"/>
            </a:p>
          </p:txBody>
        </p:sp>
      </p:grpSp>
      <p:sp>
        <p:nvSpPr>
          <p:cNvPr id="20" name="object 20"/>
          <p:cNvSpPr txBox="1"/>
          <p:nvPr/>
        </p:nvSpPr>
        <p:spPr>
          <a:xfrm>
            <a:off x="7622139" y="3818254"/>
            <a:ext cx="1370479"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49">
                <a:solidFill>
                  <a:srgbClr val="585858"/>
                </a:solidFill>
                <a:latin typeface="Arial Black"/>
                <a:cs typeface="Arial Black"/>
              </a:rPr>
              <a:t> </a:t>
            </a:r>
            <a:r>
              <a:rPr sz="882" spc="-88">
                <a:solidFill>
                  <a:srgbClr val="585858"/>
                </a:solidFill>
                <a:latin typeface="Arial Black"/>
                <a:cs typeface="Arial Black"/>
              </a:rPr>
              <a:t>4</a:t>
            </a:r>
            <a:r>
              <a:rPr sz="882" spc="-44">
                <a:solidFill>
                  <a:srgbClr val="585858"/>
                </a:solidFill>
                <a:latin typeface="Arial Black"/>
                <a:cs typeface="Arial Black"/>
              </a:rPr>
              <a:t> </a:t>
            </a:r>
            <a:r>
              <a:rPr sz="882" spc="-71">
                <a:solidFill>
                  <a:srgbClr val="585858"/>
                </a:solidFill>
                <a:latin typeface="Arial Black"/>
                <a:cs typeface="Arial Black"/>
              </a:rPr>
              <a:t>Sexual</a:t>
            </a:r>
            <a:r>
              <a:rPr sz="882" spc="-44">
                <a:solidFill>
                  <a:srgbClr val="585858"/>
                </a:solidFill>
                <a:latin typeface="Arial Black"/>
                <a:cs typeface="Arial Black"/>
              </a:rPr>
              <a:t> </a:t>
            </a:r>
            <a:r>
              <a:rPr sz="882" spc="-26">
                <a:solidFill>
                  <a:srgbClr val="585858"/>
                </a:solidFill>
                <a:latin typeface="Arial Black"/>
                <a:cs typeface="Arial Black"/>
              </a:rPr>
              <a:t>orientation</a:t>
            </a:r>
            <a:endParaRPr sz="882">
              <a:latin typeface="Arial Black"/>
              <a:cs typeface="Arial Black"/>
            </a:endParaRPr>
          </a:p>
        </p:txBody>
      </p:sp>
      <p:sp>
        <p:nvSpPr>
          <p:cNvPr id="21" name="object 21"/>
          <p:cNvSpPr txBox="1"/>
          <p:nvPr/>
        </p:nvSpPr>
        <p:spPr>
          <a:xfrm>
            <a:off x="9149010" y="425200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61%</a:t>
            </a:r>
            <a:endParaRPr sz="882">
              <a:latin typeface="Arial"/>
              <a:cs typeface="Arial"/>
            </a:endParaRPr>
          </a:p>
        </p:txBody>
      </p:sp>
      <p:sp>
        <p:nvSpPr>
          <p:cNvPr id="22" name="object 22"/>
          <p:cNvSpPr txBox="1"/>
          <p:nvPr/>
        </p:nvSpPr>
        <p:spPr>
          <a:xfrm>
            <a:off x="8543555" y="4664642"/>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39%</a:t>
            </a:r>
            <a:endParaRPr sz="882">
              <a:latin typeface="Arial"/>
              <a:cs typeface="Arial"/>
            </a:endParaRPr>
          </a:p>
        </p:txBody>
      </p:sp>
      <p:sp>
        <p:nvSpPr>
          <p:cNvPr id="23" name="object 23"/>
          <p:cNvSpPr txBox="1"/>
          <p:nvPr/>
        </p:nvSpPr>
        <p:spPr>
          <a:xfrm>
            <a:off x="6915998" y="4258737"/>
            <a:ext cx="389404"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Straight</a:t>
            </a:r>
            <a:endParaRPr sz="794">
              <a:latin typeface="Lucida Sans"/>
              <a:cs typeface="Lucida Sans"/>
            </a:endParaRPr>
          </a:p>
        </p:txBody>
      </p:sp>
      <p:sp>
        <p:nvSpPr>
          <p:cNvPr id="24" name="object 24"/>
          <p:cNvSpPr txBox="1"/>
          <p:nvPr/>
        </p:nvSpPr>
        <p:spPr>
          <a:xfrm>
            <a:off x="7033388" y="4671376"/>
            <a:ext cx="271743"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LGB+</a:t>
            </a:r>
            <a:endParaRPr sz="794">
              <a:latin typeface="Lucida Sans"/>
              <a:cs typeface="Lucida Sans"/>
            </a:endParaRPr>
          </a:p>
        </p:txBody>
      </p:sp>
      <p:grpSp>
        <p:nvGrpSpPr>
          <p:cNvPr id="25" name="object 25"/>
          <p:cNvGrpSpPr/>
          <p:nvPr/>
        </p:nvGrpSpPr>
        <p:grpSpPr>
          <a:xfrm>
            <a:off x="7241933" y="5467395"/>
            <a:ext cx="1993526" cy="842122"/>
            <a:chOff x="6327924" y="6196381"/>
            <a:chExt cx="2259330" cy="954405"/>
          </a:xfrm>
        </p:grpSpPr>
        <p:sp>
          <p:nvSpPr>
            <p:cNvPr id="26" name="object 26"/>
            <p:cNvSpPr/>
            <p:nvPr/>
          </p:nvSpPr>
          <p:spPr>
            <a:xfrm>
              <a:off x="6332687" y="6201143"/>
              <a:ext cx="0" cy="944880"/>
            </a:xfrm>
            <a:custGeom>
              <a:avLst/>
              <a:gdLst/>
              <a:ahLst/>
              <a:cxnLst/>
              <a:rect l="l" t="t" r="r" b="b"/>
              <a:pathLst>
                <a:path h="944879">
                  <a:moveTo>
                    <a:pt x="0" y="0"/>
                  </a:moveTo>
                  <a:lnTo>
                    <a:pt x="0" y="944860"/>
                  </a:lnTo>
                </a:path>
              </a:pathLst>
            </a:custGeom>
            <a:ln w="9530">
              <a:solidFill>
                <a:srgbClr val="8A8A8A"/>
              </a:solidFill>
            </a:ln>
          </p:spPr>
          <p:txBody>
            <a:bodyPr wrap="square" lIns="0" tIns="0" rIns="0" bIns="0" rtlCol="0"/>
            <a:lstStyle/>
            <a:p>
              <a:endParaRPr sz="1588"/>
            </a:p>
          </p:txBody>
        </p:sp>
        <p:sp>
          <p:nvSpPr>
            <p:cNvPr id="27" name="object 27"/>
            <p:cNvSpPr/>
            <p:nvPr/>
          </p:nvSpPr>
          <p:spPr>
            <a:xfrm>
              <a:off x="6337452" y="6336144"/>
              <a:ext cx="2249805" cy="673100"/>
            </a:xfrm>
            <a:custGeom>
              <a:avLst/>
              <a:gdLst/>
              <a:ahLst/>
              <a:cxnLst/>
              <a:rect l="l" t="t" r="r" b="b"/>
              <a:pathLst>
                <a:path w="2249804" h="673100">
                  <a:moveTo>
                    <a:pt x="505117" y="472440"/>
                  </a:moveTo>
                  <a:lnTo>
                    <a:pt x="0" y="472440"/>
                  </a:lnTo>
                  <a:lnTo>
                    <a:pt x="0" y="672858"/>
                  </a:lnTo>
                  <a:lnTo>
                    <a:pt x="505117" y="672858"/>
                  </a:lnTo>
                  <a:lnTo>
                    <a:pt x="505117" y="472440"/>
                  </a:lnTo>
                  <a:close/>
                </a:path>
                <a:path w="2249804" h="673100">
                  <a:moveTo>
                    <a:pt x="2249246" y="0"/>
                  </a:moveTo>
                  <a:lnTo>
                    <a:pt x="0" y="0"/>
                  </a:lnTo>
                  <a:lnTo>
                    <a:pt x="0" y="200431"/>
                  </a:lnTo>
                  <a:lnTo>
                    <a:pt x="2249246" y="200431"/>
                  </a:lnTo>
                  <a:lnTo>
                    <a:pt x="2249246" y="0"/>
                  </a:lnTo>
                  <a:close/>
                </a:path>
              </a:pathLst>
            </a:custGeom>
            <a:solidFill>
              <a:srgbClr val="2D89B0"/>
            </a:solidFill>
          </p:spPr>
          <p:txBody>
            <a:bodyPr wrap="square" lIns="0" tIns="0" rIns="0" bIns="0" rtlCol="0"/>
            <a:lstStyle/>
            <a:p>
              <a:endParaRPr sz="1588"/>
            </a:p>
          </p:txBody>
        </p:sp>
      </p:grpSp>
      <p:sp>
        <p:nvSpPr>
          <p:cNvPr id="28" name="object 28"/>
          <p:cNvSpPr txBox="1"/>
          <p:nvPr/>
        </p:nvSpPr>
        <p:spPr>
          <a:xfrm>
            <a:off x="7710513" y="5164528"/>
            <a:ext cx="1242172"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35">
                <a:solidFill>
                  <a:srgbClr val="585858"/>
                </a:solidFill>
                <a:latin typeface="Arial Black"/>
                <a:cs typeface="Arial Black"/>
              </a:rPr>
              <a:t> </a:t>
            </a:r>
            <a:r>
              <a:rPr sz="882" spc="-88">
                <a:solidFill>
                  <a:srgbClr val="585858"/>
                </a:solidFill>
                <a:latin typeface="Arial Black"/>
                <a:cs typeface="Arial Black"/>
              </a:rPr>
              <a:t>5</a:t>
            </a:r>
            <a:r>
              <a:rPr sz="882" spc="-35">
                <a:solidFill>
                  <a:srgbClr val="585858"/>
                </a:solidFill>
                <a:latin typeface="Arial Black"/>
                <a:cs typeface="Arial Black"/>
              </a:rPr>
              <a:t> </a:t>
            </a:r>
            <a:r>
              <a:rPr sz="882" spc="-49">
                <a:solidFill>
                  <a:srgbClr val="585858"/>
                </a:solidFill>
                <a:latin typeface="Arial Black"/>
                <a:cs typeface="Arial Black"/>
              </a:rPr>
              <a:t>Disability</a:t>
            </a:r>
            <a:r>
              <a:rPr sz="882" spc="-31">
                <a:solidFill>
                  <a:srgbClr val="585858"/>
                </a:solidFill>
                <a:latin typeface="Arial Black"/>
                <a:cs typeface="Arial Black"/>
              </a:rPr>
              <a:t> </a:t>
            </a:r>
            <a:r>
              <a:rPr sz="882" spc="-40">
                <a:solidFill>
                  <a:srgbClr val="585858"/>
                </a:solidFill>
                <a:latin typeface="Arial Black"/>
                <a:cs typeface="Arial Black"/>
              </a:rPr>
              <a:t>status</a:t>
            </a:r>
            <a:endParaRPr sz="882">
              <a:latin typeface="Arial Black"/>
              <a:cs typeface="Arial Black"/>
            </a:endParaRPr>
          </a:p>
        </p:txBody>
      </p:sp>
      <p:sp>
        <p:nvSpPr>
          <p:cNvPr id="29" name="object 29"/>
          <p:cNvSpPr txBox="1"/>
          <p:nvPr/>
        </p:nvSpPr>
        <p:spPr>
          <a:xfrm>
            <a:off x="9257403" y="5598277"/>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81%</a:t>
            </a:r>
            <a:endParaRPr sz="882">
              <a:latin typeface="Arial"/>
              <a:cs typeface="Arial"/>
            </a:endParaRPr>
          </a:p>
        </p:txBody>
      </p:sp>
      <p:sp>
        <p:nvSpPr>
          <p:cNvPr id="30" name="object 30"/>
          <p:cNvSpPr txBox="1"/>
          <p:nvPr/>
        </p:nvSpPr>
        <p:spPr>
          <a:xfrm>
            <a:off x="7718474" y="6010918"/>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19%</a:t>
            </a:r>
            <a:endParaRPr sz="882">
              <a:latin typeface="Arial"/>
              <a:cs typeface="Arial"/>
            </a:endParaRPr>
          </a:p>
        </p:txBody>
      </p:sp>
      <p:sp>
        <p:nvSpPr>
          <p:cNvPr id="31" name="object 31"/>
          <p:cNvSpPr txBox="1"/>
          <p:nvPr/>
        </p:nvSpPr>
        <p:spPr>
          <a:xfrm>
            <a:off x="6967678" y="5605012"/>
            <a:ext cx="159684"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No</a:t>
            </a:r>
            <a:endParaRPr sz="794">
              <a:latin typeface="Lucida Sans"/>
              <a:cs typeface="Lucida Sans"/>
            </a:endParaRPr>
          </a:p>
        </p:txBody>
      </p:sp>
      <p:sp>
        <p:nvSpPr>
          <p:cNvPr id="32" name="object 32"/>
          <p:cNvSpPr txBox="1"/>
          <p:nvPr/>
        </p:nvSpPr>
        <p:spPr>
          <a:xfrm>
            <a:off x="6943459" y="6017652"/>
            <a:ext cx="183776" cy="133528"/>
          </a:xfrm>
          <a:prstGeom prst="rect">
            <a:avLst/>
          </a:prstGeom>
        </p:spPr>
        <p:txBody>
          <a:bodyPr vert="horz" wrap="square" lIns="0" tIns="11206" rIns="0" bIns="0" rtlCol="0">
            <a:spAutoFit/>
          </a:bodyPr>
          <a:lstStyle/>
          <a:p>
            <a:pPr marL="11206">
              <a:spcBef>
                <a:spcPts val="88"/>
              </a:spcBef>
            </a:pPr>
            <a:r>
              <a:rPr sz="794" spc="-22">
                <a:solidFill>
                  <a:srgbClr val="585858"/>
                </a:solidFill>
                <a:latin typeface="Lucida Sans"/>
                <a:cs typeface="Lucida Sans"/>
              </a:rPr>
              <a:t>Yes</a:t>
            </a:r>
            <a:endParaRPr sz="794">
              <a:latin typeface="Lucida Sans"/>
              <a:cs typeface="Lucida Sans"/>
            </a:endParaRPr>
          </a:p>
        </p:txBody>
      </p:sp>
      <p:grpSp>
        <p:nvGrpSpPr>
          <p:cNvPr id="33" name="object 33"/>
          <p:cNvGrpSpPr/>
          <p:nvPr/>
        </p:nvGrpSpPr>
        <p:grpSpPr>
          <a:xfrm>
            <a:off x="7342939" y="2280086"/>
            <a:ext cx="2111188" cy="1185582"/>
            <a:chOff x="6442397" y="2584097"/>
            <a:chExt cx="2392680" cy="1343660"/>
          </a:xfrm>
        </p:grpSpPr>
        <p:sp>
          <p:nvSpPr>
            <p:cNvPr id="34" name="object 34"/>
            <p:cNvSpPr/>
            <p:nvPr/>
          </p:nvSpPr>
          <p:spPr>
            <a:xfrm>
              <a:off x="6447160" y="2588859"/>
              <a:ext cx="0" cy="1334135"/>
            </a:xfrm>
            <a:custGeom>
              <a:avLst/>
              <a:gdLst/>
              <a:ahLst/>
              <a:cxnLst/>
              <a:rect l="l" t="t" r="r" b="b"/>
              <a:pathLst>
                <a:path h="1334135">
                  <a:moveTo>
                    <a:pt x="0" y="0"/>
                  </a:moveTo>
                  <a:lnTo>
                    <a:pt x="0" y="1333761"/>
                  </a:lnTo>
                </a:path>
              </a:pathLst>
            </a:custGeom>
            <a:ln w="9530">
              <a:solidFill>
                <a:srgbClr val="8A8A8A"/>
              </a:solidFill>
            </a:ln>
          </p:spPr>
          <p:txBody>
            <a:bodyPr wrap="square" lIns="0" tIns="0" rIns="0" bIns="0" rtlCol="0"/>
            <a:lstStyle/>
            <a:p>
              <a:endParaRPr sz="1588"/>
            </a:p>
          </p:txBody>
        </p:sp>
        <p:sp>
          <p:nvSpPr>
            <p:cNvPr id="35" name="object 35"/>
            <p:cNvSpPr/>
            <p:nvPr/>
          </p:nvSpPr>
          <p:spPr>
            <a:xfrm>
              <a:off x="6451917" y="2658414"/>
              <a:ext cx="2383155" cy="1191260"/>
            </a:xfrm>
            <a:custGeom>
              <a:avLst/>
              <a:gdLst/>
              <a:ahLst/>
              <a:cxnLst/>
              <a:rect l="l" t="t" r="r" b="b"/>
              <a:pathLst>
                <a:path w="2383154" h="1191260">
                  <a:moveTo>
                    <a:pt x="304977" y="1000315"/>
                  </a:moveTo>
                  <a:lnTo>
                    <a:pt x="0" y="1000315"/>
                  </a:lnTo>
                  <a:lnTo>
                    <a:pt x="0" y="1190853"/>
                  </a:lnTo>
                  <a:lnTo>
                    <a:pt x="304977" y="1190853"/>
                  </a:lnTo>
                  <a:lnTo>
                    <a:pt x="304977" y="1000315"/>
                  </a:lnTo>
                  <a:close/>
                </a:path>
                <a:path w="2383154" h="1191260">
                  <a:moveTo>
                    <a:pt x="1057871" y="666877"/>
                  </a:moveTo>
                  <a:lnTo>
                    <a:pt x="0" y="666877"/>
                  </a:lnTo>
                  <a:lnTo>
                    <a:pt x="0" y="857415"/>
                  </a:lnTo>
                  <a:lnTo>
                    <a:pt x="1057871" y="857415"/>
                  </a:lnTo>
                  <a:lnTo>
                    <a:pt x="1057871" y="666877"/>
                  </a:lnTo>
                  <a:close/>
                </a:path>
                <a:path w="2383154" h="1191260">
                  <a:moveTo>
                    <a:pt x="1534388" y="333438"/>
                  </a:moveTo>
                  <a:lnTo>
                    <a:pt x="0" y="333438"/>
                  </a:lnTo>
                  <a:lnTo>
                    <a:pt x="0" y="523976"/>
                  </a:lnTo>
                  <a:lnTo>
                    <a:pt x="1534388" y="523976"/>
                  </a:lnTo>
                  <a:lnTo>
                    <a:pt x="1534388" y="333438"/>
                  </a:lnTo>
                  <a:close/>
                </a:path>
                <a:path w="2383154" h="1191260">
                  <a:moveTo>
                    <a:pt x="2382583" y="0"/>
                  </a:moveTo>
                  <a:lnTo>
                    <a:pt x="0" y="0"/>
                  </a:lnTo>
                  <a:lnTo>
                    <a:pt x="0" y="190538"/>
                  </a:lnTo>
                  <a:lnTo>
                    <a:pt x="2382583" y="190538"/>
                  </a:lnTo>
                  <a:lnTo>
                    <a:pt x="2382583" y="0"/>
                  </a:lnTo>
                  <a:close/>
                </a:path>
              </a:pathLst>
            </a:custGeom>
            <a:solidFill>
              <a:srgbClr val="2D89B0"/>
            </a:solidFill>
          </p:spPr>
          <p:txBody>
            <a:bodyPr wrap="square" lIns="0" tIns="0" rIns="0" bIns="0" rtlCol="0"/>
            <a:lstStyle/>
            <a:p>
              <a:endParaRPr sz="1588"/>
            </a:p>
          </p:txBody>
        </p:sp>
      </p:grpSp>
      <p:sp>
        <p:nvSpPr>
          <p:cNvPr id="36" name="object 36"/>
          <p:cNvSpPr txBox="1"/>
          <p:nvPr/>
        </p:nvSpPr>
        <p:spPr>
          <a:xfrm>
            <a:off x="8055812" y="1977752"/>
            <a:ext cx="542925"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53">
                <a:solidFill>
                  <a:srgbClr val="585858"/>
                </a:solidFill>
                <a:latin typeface="Arial Black"/>
                <a:cs typeface="Arial Black"/>
              </a:rPr>
              <a:t> </a:t>
            </a:r>
            <a:r>
              <a:rPr sz="882" spc="-88">
                <a:solidFill>
                  <a:srgbClr val="585858"/>
                </a:solidFill>
                <a:latin typeface="Arial Black"/>
                <a:cs typeface="Arial Black"/>
              </a:rPr>
              <a:t>3</a:t>
            </a:r>
            <a:r>
              <a:rPr sz="882" spc="-49">
                <a:solidFill>
                  <a:srgbClr val="585858"/>
                </a:solidFill>
                <a:latin typeface="Arial Black"/>
                <a:cs typeface="Arial Black"/>
              </a:rPr>
              <a:t> </a:t>
            </a:r>
            <a:r>
              <a:rPr sz="882" spc="-62">
                <a:solidFill>
                  <a:srgbClr val="585858"/>
                </a:solidFill>
                <a:latin typeface="Arial Black"/>
                <a:cs typeface="Arial Black"/>
              </a:rPr>
              <a:t>Age</a:t>
            </a:r>
            <a:endParaRPr sz="882">
              <a:latin typeface="Arial Black"/>
              <a:cs typeface="Arial Black"/>
            </a:endParaRPr>
          </a:p>
        </p:txBody>
      </p:sp>
      <p:sp>
        <p:nvSpPr>
          <p:cNvPr id="37" name="object 37"/>
          <p:cNvSpPr txBox="1"/>
          <p:nvPr/>
        </p:nvSpPr>
        <p:spPr>
          <a:xfrm>
            <a:off x="9476055" y="2343471"/>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45%</a:t>
            </a:r>
            <a:endParaRPr sz="882">
              <a:latin typeface="Arial"/>
              <a:cs typeface="Arial"/>
            </a:endParaRPr>
          </a:p>
        </p:txBody>
      </p:sp>
      <p:sp>
        <p:nvSpPr>
          <p:cNvPr id="38" name="object 38"/>
          <p:cNvSpPr txBox="1"/>
          <p:nvPr/>
        </p:nvSpPr>
        <p:spPr>
          <a:xfrm>
            <a:off x="8727644" y="2637684"/>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29%</a:t>
            </a:r>
            <a:endParaRPr sz="882">
              <a:latin typeface="Arial"/>
              <a:cs typeface="Arial"/>
            </a:endParaRPr>
          </a:p>
        </p:txBody>
      </p:sp>
      <p:sp>
        <p:nvSpPr>
          <p:cNvPr id="39" name="object 39"/>
          <p:cNvSpPr txBox="1"/>
          <p:nvPr/>
        </p:nvSpPr>
        <p:spPr>
          <a:xfrm>
            <a:off x="8307188" y="2931896"/>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20%</a:t>
            </a:r>
            <a:endParaRPr sz="882">
              <a:latin typeface="Arial"/>
              <a:cs typeface="Arial"/>
            </a:endParaRPr>
          </a:p>
        </p:txBody>
      </p:sp>
      <p:sp>
        <p:nvSpPr>
          <p:cNvPr id="40" name="object 40"/>
          <p:cNvSpPr txBox="1"/>
          <p:nvPr/>
        </p:nvSpPr>
        <p:spPr>
          <a:xfrm>
            <a:off x="7642868" y="322610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a:t>
            </a:r>
            <a:endParaRPr sz="882">
              <a:latin typeface="Arial"/>
              <a:cs typeface="Arial"/>
            </a:endParaRPr>
          </a:p>
        </p:txBody>
      </p:sp>
      <p:sp>
        <p:nvSpPr>
          <p:cNvPr id="41" name="object 41"/>
          <p:cNvSpPr txBox="1"/>
          <p:nvPr/>
        </p:nvSpPr>
        <p:spPr>
          <a:xfrm>
            <a:off x="6942669" y="2358600"/>
            <a:ext cx="286310" cy="133528"/>
          </a:xfrm>
          <a:prstGeom prst="rect">
            <a:avLst/>
          </a:prstGeom>
        </p:spPr>
        <p:txBody>
          <a:bodyPr vert="horz" wrap="square" lIns="0" tIns="11206" rIns="0" bIns="0" rtlCol="0">
            <a:spAutoFit/>
          </a:bodyPr>
          <a:lstStyle/>
          <a:p>
            <a:pPr marL="11206">
              <a:spcBef>
                <a:spcPts val="88"/>
              </a:spcBef>
            </a:pPr>
            <a:r>
              <a:rPr sz="794" spc="-44">
                <a:solidFill>
                  <a:srgbClr val="585858"/>
                </a:solidFill>
                <a:latin typeface="Lucida Sans"/>
                <a:cs typeface="Lucida Sans"/>
              </a:rPr>
              <a:t>18-</a:t>
            </a:r>
            <a:r>
              <a:rPr sz="794" spc="-31">
                <a:solidFill>
                  <a:srgbClr val="585858"/>
                </a:solidFill>
                <a:latin typeface="Lucida Sans"/>
                <a:cs typeface="Lucida Sans"/>
              </a:rPr>
              <a:t>20</a:t>
            </a:r>
            <a:endParaRPr sz="794">
              <a:latin typeface="Lucida Sans"/>
              <a:cs typeface="Lucida Sans"/>
            </a:endParaRPr>
          </a:p>
        </p:txBody>
      </p:sp>
      <p:sp>
        <p:nvSpPr>
          <p:cNvPr id="42" name="object 42"/>
          <p:cNvSpPr txBox="1"/>
          <p:nvPr/>
        </p:nvSpPr>
        <p:spPr>
          <a:xfrm>
            <a:off x="6942669" y="2652812"/>
            <a:ext cx="286310" cy="133528"/>
          </a:xfrm>
          <a:prstGeom prst="rect">
            <a:avLst/>
          </a:prstGeom>
        </p:spPr>
        <p:txBody>
          <a:bodyPr vert="horz" wrap="square" lIns="0" tIns="11206" rIns="0" bIns="0" rtlCol="0">
            <a:spAutoFit/>
          </a:bodyPr>
          <a:lstStyle/>
          <a:p>
            <a:pPr marL="11206">
              <a:spcBef>
                <a:spcPts val="88"/>
              </a:spcBef>
            </a:pPr>
            <a:r>
              <a:rPr sz="794" spc="-44">
                <a:solidFill>
                  <a:srgbClr val="585858"/>
                </a:solidFill>
                <a:latin typeface="Lucida Sans"/>
                <a:cs typeface="Lucida Sans"/>
              </a:rPr>
              <a:t>21-</a:t>
            </a:r>
            <a:r>
              <a:rPr sz="794" spc="-31">
                <a:solidFill>
                  <a:srgbClr val="585858"/>
                </a:solidFill>
                <a:latin typeface="Lucida Sans"/>
                <a:cs typeface="Lucida Sans"/>
              </a:rPr>
              <a:t>24</a:t>
            </a:r>
            <a:endParaRPr sz="794">
              <a:latin typeface="Lucida Sans"/>
              <a:cs typeface="Lucida Sans"/>
            </a:endParaRPr>
          </a:p>
        </p:txBody>
      </p:sp>
      <p:sp>
        <p:nvSpPr>
          <p:cNvPr id="43" name="object 43"/>
          <p:cNvSpPr txBox="1"/>
          <p:nvPr/>
        </p:nvSpPr>
        <p:spPr>
          <a:xfrm>
            <a:off x="6942669" y="2947024"/>
            <a:ext cx="286310" cy="133528"/>
          </a:xfrm>
          <a:prstGeom prst="rect">
            <a:avLst/>
          </a:prstGeom>
        </p:spPr>
        <p:txBody>
          <a:bodyPr vert="horz" wrap="square" lIns="0" tIns="11206" rIns="0" bIns="0" rtlCol="0">
            <a:spAutoFit/>
          </a:bodyPr>
          <a:lstStyle/>
          <a:p>
            <a:pPr marL="11206">
              <a:spcBef>
                <a:spcPts val="88"/>
              </a:spcBef>
            </a:pPr>
            <a:r>
              <a:rPr sz="794" spc="-44">
                <a:solidFill>
                  <a:srgbClr val="585858"/>
                </a:solidFill>
                <a:latin typeface="Lucida Sans"/>
                <a:cs typeface="Lucida Sans"/>
              </a:rPr>
              <a:t>25-</a:t>
            </a:r>
            <a:r>
              <a:rPr sz="794" spc="-31">
                <a:solidFill>
                  <a:srgbClr val="585858"/>
                </a:solidFill>
                <a:latin typeface="Lucida Sans"/>
                <a:cs typeface="Lucida Sans"/>
              </a:rPr>
              <a:t>29</a:t>
            </a:r>
            <a:endParaRPr sz="794">
              <a:latin typeface="Lucida Sans"/>
              <a:cs typeface="Lucida Sans"/>
            </a:endParaRPr>
          </a:p>
        </p:txBody>
      </p:sp>
      <p:sp>
        <p:nvSpPr>
          <p:cNvPr id="44" name="object 44"/>
          <p:cNvSpPr txBox="1"/>
          <p:nvPr/>
        </p:nvSpPr>
        <p:spPr>
          <a:xfrm>
            <a:off x="7032702" y="3241236"/>
            <a:ext cx="196103" cy="133528"/>
          </a:xfrm>
          <a:prstGeom prst="rect">
            <a:avLst/>
          </a:prstGeom>
        </p:spPr>
        <p:txBody>
          <a:bodyPr vert="horz" wrap="square" lIns="0" tIns="11206" rIns="0" bIns="0" rtlCol="0">
            <a:spAutoFit/>
          </a:bodyPr>
          <a:lstStyle/>
          <a:p>
            <a:pPr marL="11206">
              <a:spcBef>
                <a:spcPts val="88"/>
              </a:spcBef>
            </a:pPr>
            <a:r>
              <a:rPr sz="794" spc="-44">
                <a:solidFill>
                  <a:srgbClr val="585858"/>
                </a:solidFill>
                <a:latin typeface="Lucida Sans"/>
                <a:cs typeface="Lucida Sans"/>
              </a:rPr>
              <a:t>30+</a:t>
            </a:r>
            <a:endParaRPr sz="794">
              <a:latin typeface="Lucida Sans"/>
              <a:cs typeface="Lucida Sans"/>
            </a:endParaRPr>
          </a:p>
        </p:txBody>
      </p:sp>
      <p:grpSp>
        <p:nvGrpSpPr>
          <p:cNvPr id="45" name="object 45"/>
          <p:cNvGrpSpPr/>
          <p:nvPr/>
        </p:nvGrpSpPr>
        <p:grpSpPr>
          <a:xfrm>
            <a:off x="3529461" y="1861408"/>
            <a:ext cx="6417049" cy="4287371"/>
            <a:chOff x="2120456" y="2109596"/>
            <a:chExt cx="7272655" cy="4859020"/>
          </a:xfrm>
        </p:grpSpPr>
        <p:sp>
          <p:nvSpPr>
            <p:cNvPr id="46" name="object 46"/>
            <p:cNvSpPr/>
            <p:nvPr/>
          </p:nvSpPr>
          <p:spPr>
            <a:xfrm>
              <a:off x="5676645" y="2115946"/>
              <a:ext cx="3716020" cy="0"/>
            </a:xfrm>
            <a:custGeom>
              <a:avLst/>
              <a:gdLst/>
              <a:ahLst/>
              <a:cxnLst/>
              <a:rect l="l" t="t" r="r" b="b"/>
              <a:pathLst>
                <a:path w="3716020">
                  <a:moveTo>
                    <a:pt x="0" y="0"/>
                  </a:moveTo>
                  <a:lnTo>
                    <a:pt x="3715893" y="0"/>
                  </a:lnTo>
                </a:path>
              </a:pathLst>
            </a:custGeom>
            <a:ln w="12700">
              <a:solidFill>
                <a:srgbClr val="B6B6B6"/>
              </a:solidFill>
            </a:ln>
          </p:spPr>
          <p:txBody>
            <a:bodyPr wrap="square" lIns="0" tIns="0" rIns="0" bIns="0" rtlCol="0"/>
            <a:lstStyle/>
            <a:p>
              <a:endParaRPr sz="1588"/>
            </a:p>
          </p:txBody>
        </p:sp>
        <p:sp>
          <p:nvSpPr>
            <p:cNvPr id="47" name="object 47"/>
            <p:cNvSpPr/>
            <p:nvPr/>
          </p:nvSpPr>
          <p:spPr>
            <a:xfrm>
              <a:off x="2125226" y="4325167"/>
              <a:ext cx="0" cy="2643505"/>
            </a:xfrm>
            <a:custGeom>
              <a:avLst/>
              <a:gdLst/>
              <a:ahLst/>
              <a:cxnLst/>
              <a:rect l="l" t="t" r="r" b="b"/>
              <a:pathLst>
                <a:path h="2643504">
                  <a:moveTo>
                    <a:pt x="0" y="0"/>
                  </a:moveTo>
                  <a:lnTo>
                    <a:pt x="0" y="2643310"/>
                  </a:lnTo>
                </a:path>
              </a:pathLst>
            </a:custGeom>
            <a:ln w="9540">
              <a:solidFill>
                <a:srgbClr val="8A8A8A"/>
              </a:solidFill>
            </a:ln>
          </p:spPr>
          <p:txBody>
            <a:bodyPr wrap="square" lIns="0" tIns="0" rIns="0" bIns="0" rtlCol="0"/>
            <a:lstStyle/>
            <a:p>
              <a:endParaRPr sz="1588"/>
            </a:p>
          </p:txBody>
        </p:sp>
        <p:sp>
          <p:nvSpPr>
            <p:cNvPr id="48" name="object 48"/>
            <p:cNvSpPr/>
            <p:nvPr/>
          </p:nvSpPr>
          <p:spPr>
            <a:xfrm>
              <a:off x="2129993" y="4416627"/>
              <a:ext cx="1946275" cy="2125980"/>
            </a:xfrm>
            <a:custGeom>
              <a:avLst/>
              <a:gdLst/>
              <a:ahLst/>
              <a:cxnLst/>
              <a:rect l="l" t="t" r="r" b="b"/>
              <a:pathLst>
                <a:path w="1946275" h="2125979">
                  <a:moveTo>
                    <a:pt x="95402" y="1982482"/>
                  </a:moveTo>
                  <a:lnTo>
                    <a:pt x="0" y="1982482"/>
                  </a:lnTo>
                  <a:lnTo>
                    <a:pt x="0" y="2125624"/>
                  </a:lnTo>
                  <a:lnTo>
                    <a:pt x="95402" y="2125624"/>
                  </a:lnTo>
                  <a:lnTo>
                    <a:pt x="95402" y="1982482"/>
                  </a:lnTo>
                  <a:close/>
                </a:path>
                <a:path w="1946275" h="2125979">
                  <a:moveTo>
                    <a:pt x="143103" y="1652066"/>
                  </a:moveTo>
                  <a:lnTo>
                    <a:pt x="0" y="1652066"/>
                  </a:lnTo>
                  <a:lnTo>
                    <a:pt x="0" y="1795208"/>
                  </a:lnTo>
                  <a:lnTo>
                    <a:pt x="143103" y="1795208"/>
                  </a:lnTo>
                  <a:lnTo>
                    <a:pt x="143103" y="1652066"/>
                  </a:lnTo>
                  <a:close/>
                </a:path>
                <a:path w="1946275" h="2125979">
                  <a:moveTo>
                    <a:pt x="200342" y="1321650"/>
                  </a:moveTo>
                  <a:lnTo>
                    <a:pt x="0" y="1321650"/>
                  </a:lnTo>
                  <a:lnTo>
                    <a:pt x="0" y="1464792"/>
                  </a:lnTo>
                  <a:lnTo>
                    <a:pt x="200342" y="1464792"/>
                  </a:lnTo>
                  <a:lnTo>
                    <a:pt x="200342" y="1321650"/>
                  </a:lnTo>
                  <a:close/>
                </a:path>
                <a:path w="1946275" h="2125979">
                  <a:moveTo>
                    <a:pt x="295744" y="991235"/>
                  </a:moveTo>
                  <a:lnTo>
                    <a:pt x="0" y="991235"/>
                  </a:lnTo>
                  <a:lnTo>
                    <a:pt x="0" y="1134376"/>
                  </a:lnTo>
                  <a:lnTo>
                    <a:pt x="295744" y="1134376"/>
                  </a:lnTo>
                  <a:lnTo>
                    <a:pt x="295744" y="991235"/>
                  </a:lnTo>
                  <a:close/>
                </a:path>
                <a:path w="1946275" h="2125979">
                  <a:moveTo>
                    <a:pt x="400685" y="660831"/>
                  </a:moveTo>
                  <a:lnTo>
                    <a:pt x="0" y="660831"/>
                  </a:lnTo>
                  <a:lnTo>
                    <a:pt x="0" y="803960"/>
                  </a:lnTo>
                  <a:lnTo>
                    <a:pt x="400685" y="803960"/>
                  </a:lnTo>
                  <a:lnTo>
                    <a:pt x="400685" y="660831"/>
                  </a:lnTo>
                  <a:close/>
                </a:path>
                <a:path w="1946275" h="2125979">
                  <a:moveTo>
                    <a:pt x="1898497" y="330415"/>
                  </a:moveTo>
                  <a:lnTo>
                    <a:pt x="0" y="330415"/>
                  </a:lnTo>
                  <a:lnTo>
                    <a:pt x="0" y="473557"/>
                  </a:lnTo>
                  <a:lnTo>
                    <a:pt x="1898497" y="473557"/>
                  </a:lnTo>
                  <a:lnTo>
                    <a:pt x="1898497" y="330415"/>
                  </a:lnTo>
                  <a:close/>
                </a:path>
                <a:path w="1946275" h="2125979">
                  <a:moveTo>
                    <a:pt x="1946198" y="0"/>
                  </a:moveTo>
                  <a:lnTo>
                    <a:pt x="0" y="0"/>
                  </a:lnTo>
                  <a:lnTo>
                    <a:pt x="0" y="143141"/>
                  </a:lnTo>
                  <a:lnTo>
                    <a:pt x="1946198" y="143141"/>
                  </a:lnTo>
                  <a:lnTo>
                    <a:pt x="1946198" y="0"/>
                  </a:lnTo>
                  <a:close/>
                </a:path>
              </a:pathLst>
            </a:custGeom>
            <a:solidFill>
              <a:srgbClr val="2D89B0"/>
            </a:solidFill>
          </p:spPr>
          <p:txBody>
            <a:bodyPr wrap="square" lIns="0" tIns="0" rIns="0" bIns="0" rtlCol="0"/>
            <a:lstStyle/>
            <a:p>
              <a:endParaRPr sz="1588"/>
            </a:p>
          </p:txBody>
        </p:sp>
      </p:grpSp>
      <p:sp>
        <p:nvSpPr>
          <p:cNvPr id="49" name="object 49"/>
          <p:cNvSpPr txBox="1"/>
          <p:nvPr/>
        </p:nvSpPr>
        <p:spPr>
          <a:xfrm>
            <a:off x="3234407" y="3509299"/>
            <a:ext cx="1374401" cy="147058"/>
          </a:xfrm>
          <a:prstGeom prst="rect">
            <a:avLst/>
          </a:prstGeom>
        </p:spPr>
        <p:txBody>
          <a:bodyPr vert="horz" wrap="square" lIns="0" tIns="11206" rIns="0" bIns="0" rtlCol="0">
            <a:spAutoFit/>
          </a:bodyPr>
          <a:lstStyle/>
          <a:p>
            <a:pPr marL="11206">
              <a:spcBef>
                <a:spcPts val="88"/>
              </a:spcBef>
            </a:pPr>
            <a:r>
              <a:rPr sz="882" spc="-75">
                <a:solidFill>
                  <a:srgbClr val="585858"/>
                </a:solidFill>
                <a:latin typeface="Arial Black"/>
                <a:cs typeface="Arial Black"/>
              </a:rPr>
              <a:t>Fig.</a:t>
            </a:r>
            <a:r>
              <a:rPr sz="882" spc="-49">
                <a:solidFill>
                  <a:srgbClr val="585858"/>
                </a:solidFill>
                <a:latin typeface="Arial Black"/>
                <a:cs typeface="Arial Black"/>
              </a:rPr>
              <a:t> </a:t>
            </a:r>
            <a:r>
              <a:rPr sz="882" spc="-88">
                <a:solidFill>
                  <a:srgbClr val="585858"/>
                </a:solidFill>
                <a:latin typeface="Arial Black"/>
                <a:cs typeface="Arial Black"/>
              </a:rPr>
              <a:t>1</a:t>
            </a:r>
            <a:r>
              <a:rPr sz="882" spc="-49">
                <a:solidFill>
                  <a:srgbClr val="585858"/>
                </a:solidFill>
                <a:latin typeface="Arial Black"/>
                <a:cs typeface="Arial Black"/>
              </a:rPr>
              <a:t> </a:t>
            </a:r>
            <a:r>
              <a:rPr sz="882" spc="-97">
                <a:solidFill>
                  <a:srgbClr val="585858"/>
                </a:solidFill>
                <a:latin typeface="Arial Black"/>
                <a:cs typeface="Arial Black"/>
              </a:rPr>
              <a:t>Race</a:t>
            </a:r>
            <a:r>
              <a:rPr sz="882" spc="-49">
                <a:solidFill>
                  <a:srgbClr val="585858"/>
                </a:solidFill>
                <a:latin typeface="Arial Black"/>
                <a:cs typeface="Arial Black"/>
              </a:rPr>
              <a:t> </a:t>
            </a:r>
            <a:r>
              <a:rPr sz="882" spc="-35">
                <a:solidFill>
                  <a:srgbClr val="585858"/>
                </a:solidFill>
                <a:latin typeface="Arial Black"/>
                <a:cs typeface="Arial Black"/>
              </a:rPr>
              <a:t>and</a:t>
            </a:r>
            <a:r>
              <a:rPr sz="882" spc="-49">
                <a:solidFill>
                  <a:srgbClr val="585858"/>
                </a:solidFill>
                <a:latin typeface="Arial Black"/>
                <a:cs typeface="Arial Black"/>
              </a:rPr>
              <a:t> </a:t>
            </a:r>
            <a:r>
              <a:rPr sz="882" spc="-31">
                <a:solidFill>
                  <a:srgbClr val="585858"/>
                </a:solidFill>
                <a:latin typeface="Arial Black"/>
                <a:cs typeface="Arial Black"/>
              </a:rPr>
              <a:t>ethnicity</a:t>
            </a:r>
            <a:endParaRPr sz="882">
              <a:latin typeface="Arial Black"/>
              <a:cs typeface="Arial Black"/>
            </a:endParaRPr>
          </a:p>
        </p:txBody>
      </p:sp>
      <p:sp>
        <p:nvSpPr>
          <p:cNvPr id="63" name="object 63"/>
          <p:cNvSpPr txBox="1"/>
          <p:nvPr/>
        </p:nvSpPr>
        <p:spPr>
          <a:xfrm>
            <a:off x="10168441" y="6641731"/>
            <a:ext cx="137832" cy="140317"/>
          </a:xfrm>
          <a:prstGeom prst="rect">
            <a:avLst/>
          </a:prstGeom>
        </p:spPr>
        <p:txBody>
          <a:bodyPr vert="horz" wrap="square" lIns="0" tIns="17929" rIns="0" bIns="0" rtlCol="0">
            <a:spAutoFit/>
          </a:bodyPr>
          <a:lstStyle/>
          <a:p>
            <a:pPr marL="11206">
              <a:spcBef>
                <a:spcPts val="141"/>
              </a:spcBef>
            </a:pPr>
            <a:fld id="{81D60167-4931-47E6-BA6A-407CBD079E47}" type="slidenum">
              <a:rPr sz="794" spc="-31" dirty="0">
                <a:solidFill>
                  <a:srgbClr val="FFFFFF"/>
                </a:solidFill>
                <a:latin typeface="Lucida Sans"/>
                <a:cs typeface="Lucida Sans"/>
              </a:rPr>
              <a:pPr marL="11206">
                <a:spcBef>
                  <a:spcPts val="141"/>
                </a:spcBef>
              </a:pPr>
              <a:t>9</a:t>
            </a:fld>
            <a:endParaRPr sz="794">
              <a:latin typeface="Lucida Sans"/>
              <a:cs typeface="Lucida Sans"/>
            </a:endParaRPr>
          </a:p>
        </p:txBody>
      </p:sp>
      <p:sp>
        <p:nvSpPr>
          <p:cNvPr id="50" name="object 50"/>
          <p:cNvSpPr txBox="1"/>
          <p:nvPr/>
        </p:nvSpPr>
        <p:spPr>
          <a:xfrm>
            <a:off x="5277578" y="387562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38%</a:t>
            </a:r>
            <a:endParaRPr sz="882">
              <a:latin typeface="Arial"/>
              <a:cs typeface="Arial"/>
            </a:endParaRPr>
          </a:p>
        </p:txBody>
      </p:sp>
      <p:sp>
        <p:nvSpPr>
          <p:cNvPr id="51" name="object 51"/>
          <p:cNvSpPr txBox="1"/>
          <p:nvPr/>
        </p:nvSpPr>
        <p:spPr>
          <a:xfrm>
            <a:off x="5235489" y="4170323"/>
            <a:ext cx="247090"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37%</a:t>
            </a:r>
            <a:endParaRPr sz="882">
              <a:latin typeface="Arial"/>
              <a:cs typeface="Arial"/>
            </a:endParaRPr>
          </a:p>
        </p:txBody>
      </p:sp>
      <p:sp>
        <p:nvSpPr>
          <p:cNvPr id="52" name="object 52"/>
          <p:cNvSpPr txBox="1"/>
          <p:nvPr/>
        </p:nvSpPr>
        <p:spPr>
          <a:xfrm>
            <a:off x="3913892" y="4456602"/>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8%</a:t>
            </a:r>
            <a:endParaRPr sz="882">
              <a:latin typeface="Arial"/>
              <a:cs typeface="Arial"/>
            </a:endParaRPr>
          </a:p>
        </p:txBody>
      </p:sp>
      <p:sp>
        <p:nvSpPr>
          <p:cNvPr id="53" name="object 53"/>
          <p:cNvSpPr txBox="1"/>
          <p:nvPr/>
        </p:nvSpPr>
        <p:spPr>
          <a:xfrm>
            <a:off x="3821296" y="4751301"/>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6%</a:t>
            </a:r>
            <a:endParaRPr sz="882">
              <a:latin typeface="Arial"/>
              <a:cs typeface="Arial"/>
            </a:endParaRPr>
          </a:p>
        </p:txBody>
      </p:sp>
      <p:sp>
        <p:nvSpPr>
          <p:cNvPr id="54" name="object 54"/>
          <p:cNvSpPr txBox="1"/>
          <p:nvPr/>
        </p:nvSpPr>
        <p:spPr>
          <a:xfrm>
            <a:off x="3737118" y="504600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4%</a:t>
            </a:r>
            <a:endParaRPr sz="882">
              <a:latin typeface="Arial"/>
              <a:cs typeface="Arial"/>
            </a:endParaRPr>
          </a:p>
        </p:txBody>
      </p:sp>
      <p:sp>
        <p:nvSpPr>
          <p:cNvPr id="55" name="object 55"/>
          <p:cNvSpPr txBox="1"/>
          <p:nvPr/>
        </p:nvSpPr>
        <p:spPr>
          <a:xfrm>
            <a:off x="3686611" y="5332280"/>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3%</a:t>
            </a:r>
            <a:endParaRPr sz="882">
              <a:latin typeface="Arial"/>
              <a:cs typeface="Arial"/>
            </a:endParaRPr>
          </a:p>
        </p:txBody>
      </p:sp>
      <p:sp>
        <p:nvSpPr>
          <p:cNvPr id="56" name="object 56"/>
          <p:cNvSpPr txBox="1"/>
          <p:nvPr/>
        </p:nvSpPr>
        <p:spPr>
          <a:xfrm>
            <a:off x="3644522" y="562697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2%</a:t>
            </a:r>
            <a:endParaRPr sz="882">
              <a:latin typeface="Arial"/>
              <a:cs typeface="Arial"/>
            </a:endParaRPr>
          </a:p>
        </p:txBody>
      </p:sp>
      <p:sp>
        <p:nvSpPr>
          <p:cNvPr id="57" name="object 57"/>
          <p:cNvSpPr txBox="1"/>
          <p:nvPr/>
        </p:nvSpPr>
        <p:spPr>
          <a:xfrm>
            <a:off x="3560344" y="5913258"/>
            <a:ext cx="184897" cy="147058"/>
          </a:xfrm>
          <a:prstGeom prst="rect">
            <a:avLst/>
          </a:prstGeom>
        </p:spPr>
        <p:txBody>
          <a:bodyPr vert="horz" wrap="square" lIns="0" tIns="11206" rIns="0" bIns="0" rtlCol="0">
            <a:spAutoFit/>
          </a:bodyPr>
          <a:lstStyle/>
          <a:p>
            <a:pPr marL="11206">
              <a:spcBef>
                <a:spcPts val="88"/>
              </a:spcBef>
            </a:pPr>
            <a:r>
              <a:rPr sz="882" spc="-22">
                <a:solidFill>
                  <a:srgbClr val="585858"/>
                </a:solidFill>
                <a:latin typeface="Arial"/>
                <a:cs typeface="Arial"/>
              </a:rPr>
              <a:t>0%</a:t>
            </a:r>
            <a:endParaRPr sz="882">
              <a:latin typeface="Arial"/>
              <a:cs typeface="Arial"/>
            </a:endParaRPr>
          </a:p>
        </p:txBody>
      </p:sp>
      <p:sp>
        <p:nvSpPr>
          <p:cNvPr id="58" name="object 58"/>
          <p:cNvSpPr txBox="1"/>
          <p:nvPr/>
        </p:nvSpPr>
        <p:spPr>
          <a:xfrm>
            <a:off x="2990402" y="3882357"/>
            <a:ext cx="424703" cy="133528"/>
          </a:xfrm>
          <a:prstGeom prst="rect">
            <a:avLst/>
          </a:prstGeom>
        </p:spPr>
        <p:txBody>
          <a:bodyPr vert="horz" wrap="square" lIns="0" tIns="11206" rIns="0" bIns="0" rtlCol="0">
            <a:spAutoFit/>
          </a:bodyPr>
          <a:lstStyle/>
          <a:p>
            <a:pPr marL="11206">
              <a:spcBef>
                <a:spcPts val="88"/>
              </a:spcBef>
            </a:pPr>
            <a:r>
              <a:rPr sz="794" spc="-18">
                <a:solidFill>
                  <a:srgbClr val="585858"/>
                </a:solidFill>
                <a:latin typeface="Lucida Sans"/>
                <a:cs typeface="Lucida Sans"/>
              </a:rPr>
              <a:t>Hispanic</a:t>
            </a:r>
            <a:endParaRPr sz="794">
              <a:latin typeface="Lucida Sans"/>
              <a:cs typeface="Lucida Sans"/>
            </a:endParaRPr>
          </a:p>
        </p:txBody>
      </p:sp>
      <p:sp>
        <p:nvSpPr>
          <p:cNvPr id="59" name="object 59"/>
          <p:cNvSpPr txBox="1"/>
          <p:nvPr/>
        </p:nvSpPr>
        <p:spPr>
          <a:xfrm>
            <a:off x="2494986" y="4177056"/>
            <a:ext cx="920563" cy="718176"/>
          </a:xfrm>
          <a:prstGeom prst="rect">
            <a:avLst/>
          </a:prstGeom>
        </p:spPr>
        <p:txBody>
          <a:bodyPr vert="horz" wrap="square" lIns="0" tIns="11206" rIns="0" bIns="0" rtlCol="0">
            <a:spAutoFit/>
          </a:bodyPr>
          <a:lstStyle/>
          <a:p>
            <a:pPr marR="5043" algn="r">
              <a:spcBef>
                <a:spcPts val="88"/>
              </a:spcBef>
            </a:pPr>
            <a:r>
              <a:rPr sz="794" spc="-9">
                <a:solidFill>
                  <a:srgbClr val="585858"/>
                </a:solidFill>
                <a:latin typeface="Lucida Sans"/>
                <a:cs typeface="Lucida Sans"/>
              </a:rPr>
              <a:t>White</a:t>
            </a:r>
            <a:endParaRPr sz="794">
              <a:latin typeface="Lucida Sans"/>
              <a:cs typeface="Lucida Sans"/>
            </a:endParaRPr>
          </a:p>
          <a:p>
            <a:pPr marL="134478" marR="4483" indent="-123832" algn="r">
              <a:spcBef>
                <a:spcPts val="904"/>
              </a:spcBef>
            </a:pPr>
            <a:r>
              <a:rPr sz="794" spc="-22">
                <a:solidFill>
                  <a:srgbClr val="585858"/>
                </a:solidFill>
                <a:latin typeface="Lucida Sans"/>
                <a:cs typeface="Lucida Sans"/>
              </a:rPr>
              <a:t>American</a:t>
            </a:r>
            <a:r>
              <a:rPr sz="794" spc="-13">
                <a:solidFill>
                  <a:srgbClr val="585858"/>
                </a:solidFill>
                <a:latin typeface="Lucida Sans"/>
                <a:cs typeface="Lucida Sans"/>
              </a:rPr>
              <a:t> </a:t>
            </a:r>
            <a:r>
              <a:rPr sz="794" spc="-18">
                <a:solidFill>
                  <a:srgbClr val="585858"/>
                </a:solidFill>
                <a:latin typeface="Lucida Sans"/>
                <a:cs typeface="Lucida Sans"/>
              </a:rPr>
              <a:t>Indian</a:t>
            </a:r>
            <a:r>
              <a:rPr sz="794" spc="-13">
                <a:solidFill>
                  <a:srgbClr val="585858"/>
                </a:solidFill>
                <a:latin typeface="Lucida Sans"/>
                <a:cs typeface="Lucida Sans"/>
              </a:rPr>
              <a:t> </a:t>
            </a:r>
            <a:r>
              <a:rPr sz="794" spc="-22">
                <a:solidFill>
                  <a:srgbClr val="585858"/>
                </a:solidFill>
                <a:latin typeface="Lucida Sans"/>
                <a:cs typeface="Lucida Sans"/>
              </a:rPr>
              <a:t>or </a:t>
            </a:r>
            <a:r>
              <a:rPr sz="794" spc="-9">
                <a:solidFill>
                  <a:srgbClr val="585858"/>
                </a:solidFill>
                <a:latin typeface="Lucida Sans"/>
                <a:cs typeface="Lucida Sans"/>
              </a:rPr>
              <a:t>Native</a:t>
            </a:r>
            <a:r>
              <a:rPr sz="794" spc="-53">
                <a:solidFill>
                  <a:srgbClr val="585858"/>
                </a:solidFill>
                <a:latin typeface="Lucida Sans"/>
                <a:cs typeface="Lucida Sans"/>
              </a:rPr>
              <a:t> </a:t>
            </a:r>
            <a:r>
              <a:rPr sz="794" spc="-22">
                <a:solidFill>
                  <a:srgbClr val="585858"/>
                </a:solidFill>
                <a:latin typeface="Lucida Sans"/>
                <a:cs typeface="Lucida Sans"/>
              </a:rPr>
              <a:t>American</a:t>
            </a:r>
            <a:endParaRPr sz="794">
              <a:latin typeface="Lucida Sans"/>
              <a:cs typeface="Lucida Sans"/>
            </a:endParaRPr>
          </a:p>
          <a:p>
            <a:pPr marL="59394">
              <a:spcBef>
                <a:spcPts val="811"/>
              </a:spcBef>
            </a:pPr>
            <a:r>
              <a:rPr sz="794" spc="-18">
                <a:solidFill>
                  <a:srgbClr val="585858"/>
                </a:solidFill>
                <a:latin typeface="Lucida Sans"/>
                <a:cs typeface="Lucida Sans"/>
              </a:rPr>
              <a:t>U.S.</a:t>
            </a:r>
            <a:r>
              <a:rPr sz="794" spc="-22">
                <a:solidFill>
                  <a:srgbClr val="585858"/>
                </a:solidFill>
                <a:latin typeface="Lucida Sans"/>
                <a:cs typeface="Lucida Sans"/>
              </a:rPr>
              <a:t> </a:t>
            </a:r>
            <a:r>
              <a:rPr sz="794" spc="-9">
                <a:solidFill>
                  <a:srgbClr val="585858"/>
                </a:solidFill>
                <a:latin typeface="Lucida Sans"/>
                <a:cs typeface="Lucida Sans"/>
              </a:rPr>
              <a:t>Non-Resident</a:t>
            </a:r>
            <a:endParaRPr sz="794">
              <a:latin typeface="Lucida Sans"/>
              <a:cs typeface="Lucida Sans"/>
            </a:endParaRPr>
          </a:p>
        </p:txBody>
      </p:sp>
      <p:sp>
        <p:nvSpPr>
          <p:cNvPr id="60" name="object 60"/>
          <p:cNvSpPr txBox="1"/>
          <p:nvPr/>
        </p:nvSpPr>
        <p:spPr>
          <a:xfrm>
            <a:off x="2494986" y="5052734"/>
            <a:ext cx="920002" cy="133528"/>
          </a:xfrm>
          <a:prstGeom prst="rect">
            <a:avLst/>
          </a:prstGeom>
        </p:spPr>
        <p:txBody>
          <a:bodyPr vert="horz" wrap="square" lIns="0" tIns="11206" rIns="0" bIns="0" rtlCol="0">
            <a:spAutoFit/>
          </a:bodyPr>
          <a:lstStyle/>
          <a:p>
            <a:pPr marL="11206">
              <a:spcBef>
                <a:spcPts val="88"/>
              </a:spcBef>
            </a:pPr>
            <a:r>
              <a:rPr sz="794" spc="-26">
                <a:solidFill>
                  <a:srgbClr val="585858"/>
                </a:solidFill>
                <a:latin typeface="Lucida Sans"/>
                <a:cs typeface="Lucida Sans"/>
              </a:rPr>
              <a:t>Two</a:t>
            </a:r>
            <a:r>
              <a:rPr sz="794" spc="-49">
                <a:solidFill>
                  <a:srgbClr val="585858"/>
                </a:solidFill>
                <a:latin typeface="Lucida Sans"/>
                <a:cs typeface="Lucida Sans"/>
              </a:rPr>
              <a:t> </a:t>
            </a:r>
            <a:r>
              <a:rPr sz="794">
                <a:solidFill>
                  <a:srgbClr val="585858"/>
                </a:solidFill>
                <a:latin typeface="Lucida Sans"/>
                <a:cs typeface="Lucida Sans"/>
              </a:rPr>
              <a:t>or</a:t>
            </a:r>
            <a:r>
              <a:rPr sz="794" spc="-44">
                <a:solidFill>
                  <a:srgbClr val="585858"/>
                </a:solidFill>
                <a:latin typeface="Lucida Sans"/>
                <a:cs typeface="Lucida Sans"/>
              </a:rPr>
              <a:t> </a:t>
            </a:r>
            <a:r>
              <a:rPr sz="794">
                <a:solidFill>
                  <a:srgbClr val="585858"/>
                </a:solidFill>
                <a:latin typeface="Lucida Sans"/>
                <a:cs typeface="Lucida Sans"/>
              </a:rPr>
              <a:t>More</a:t>
            </a:r>
            <a:r>
              <a:rPr sz="794" spc="-44">
                <a:solidFill>
                  <a:srgbClr val="585858"/>
                </a:solidFill>
                <a:latin typeface="Lucida Sans"/>
                <a:cs typeface="Lucida Sans"/>
              </a:rPr>
              <a:t> </a:t>
            </a:r>
            <a:r>
              <a:rPr sz="794" spc="-18">
                <a:solidFill>
                  <a:srgbClr val="585858"/>
                </a:solidFill>
                <a:latin typeface="Lucida Sans"/>
                <a:cs typeface="Lucida Sans"/>
              </a:rPr>
              <a:t>Races</a:t>
            </a:r>
            <a:endParaRPr sz="794">
              <a:latin typeface="Lucida Sans"/>
              <a:cs typeface="Lucida Sans"/>
            </a:endParaRPr>
          </a:p>
        </p:txBody>
      </p:sp>
      <p:sp>
        <p:nvSpPr>
          <p:cNvPr id="61" name="object 61"/>
          <p:cNvSpPr txBox="1"/>
          <p:nvPr/>
        </p:nvSpPr>
        <p:spPr>
          <a:xfrm>
            <a:off x="2502842" y="5339013"/>
            <a:ext cx="912719" cy="789092"/>
          </a:xfrm>
          <a:prstGeom prst="rect">
            <a:avLst/>
          </a:prstGeom>
        </p:spPr>
        <p:txBody>
          <a:bodyPr vert="horz" wrap="square" lIns="0" tIns="11206" rIns="0" bIns="0" rtlCol="0">
            <a:spAutoFit/>
          </a:bodyPr>
          <a:lstStyle/>
          <a:p>
            <a:pPr marR="5043" algn="r">
              <a:spcBef>
                <a:spcPts val="88"/>
              </a:spcBef>
            </a:pPr>
            <a:r>
              <a:rPr sz="794" spc="-9">
                <a:solidFill>
                  <a:srgbClr val="585858"/>
                </a:solidFill>
                <a:latin typeface="Lucida Sans"/>
                <a:cs typeface="Lucida Sans"/>
              </a:rPr>
              <a:t>Asian</a:t>
            </a:r>
            <a:endParaRPr sz="794">
              <a:latin typeface="Lucida Sans"/>
              <a:cs typeface="Lucida Sans"/>
            </a:endParaRPr>
          </a:p>
          <a:p>
            <a:pPr marR="4483" algn="r">
              <a:spcBef>
                <a:spcPts val="904"/>
              </a:spcBef>
            </a:pPr>
            <a:r>
              <a:rPr sz="794" spc="-18">
                <a:solidFill>
                  <a:srgbClr val="585858"/>
                </a:solidFill>
                <a:latin typeface="Lucida Sans"/>
                <a:cs typeface="Lucida Sans"/>
              </a:rPr>
              <a:t>Black</a:t>
            </a:r>
            <a:r>
              <a:rPr sz="794" spc="-40">
                <a:solidFill>
                  <a:srgbClr val="585858"/>
                </a:solidFill>
                <a:latin typeface="Lucida Sans"/>
                <a:cs typeface="Lucida Sans"/>
              </a:rPr>
              <a:t> </a:t>
            </a:r>
            <a:r>
              <a:rPr sz="794">
                <a:solidFill>
                  <a:srgbClr val="585858"/>
                </a:solidFill>
                <a:latin typeface="Lucida Sans"/>
                <a:cs typeface="Lucida Sans"/>
              </a:rPr>
              <a:t>or</a:t>
            </a:r>
            <a:r>
              <a:rPr sz="794" spc="-40">
                <a:solidFill>
                  <a:srgbClr val="585858"/>
                </a:solidFill>
                <a:latin typeface="Lucida Sans"/>
                <a:cs typeface="Lucida Sans"/>
              </a:rPr>
              <a:t> </a:t>
            </a:r>
            <a:r>
              <a:rPr sz="794" spc="-9">
                <a:solidFill>
                  <a:srgbClr val="585858"/>
                </a:solidFill>
                <a:latin typeface="Lucida Sans"/>
                <a:cs typeface="Lucida Sans"/>
              </a:rPr>
              <a:t>African</a:t>
            </a:r>
            <a:endParaRPr sz="794">
              <a:latin typeface="Lucida Sans"/>
              <a:cs typeface="Lucida Sans"/>
            </a:endParaRPr>
          </a:p>
          <a:p>
            <a:pPr marR="5043" algn="r"/>
            <a:r>
              <a:rPr sz="794" spc="-9">
                <a:solidFill>
                  <a:srgbClr val="585858"/>
                </a:solidFill>
                <a:latin typeface="Lucida Sans"/>
                <a:cs typeface="Lucida Sans"/>
              </a:rPr>
              <a:t>American</a:t>
            </a:r>
            <a:endParaRPr sz="794">
              <a:latin typeface="Lucida Sans"/>
              <a:cs typeface="Lucida Sans"/>
            </a:endParaRPr>
          </a:p>
          <a:p>
            <a:pPr marL="196674" marR="4483" indent="-186028" algn="r">
              <a:spcBef>
                <a:spcPts val="415"/>
              </a:spcBef>
            </a:pPr>
            <a:r>
              <a:rPr sz="794" spc="-9">
                <a:solidFill>
                  <a:srgbClr val="585858"/>
                </a:solidFill>
                <a:latin typeface="Lucida Sans"/>
                <a:cs typeface="Lucida Sans"/>
              </a:rPr>
              <a:t>Native</a:t>
            </a:r>
            <a:r>
              <a:rPr sz="794" spc="-22">
                <a:solidFill>
                  <a:srgbClr val="585858"/>
                </a:solidFill>
                <a:latin typeface="Lucida Sans"/>
                <a:cs typeface="Lucida Sans"/>
              </a:rPr>
              <a:t> </a:t>
            </a:r>
            <a:r>
              <a:rPr sz="794" spc="-18">
                <a:solidFill>
                  <a:srgbClr val="585858"/>
                </a:solidFill>
                <a:latin typeface="Lucida Sans"/>
                <a:cs typeface="Lucida Sans"/>
              </a:rPr>
              <a:t>Hawaiian </a:t>
            </a:r>
            <a:r>
              <a:rPr sz="794" spc="-22">
                <a:solidFill>
                  <a:srgbClr val="585858"/>
                </a:solidFill>
                <a:latin typeface="Lucida Sans"/>
                <a:cs typeface="Lucida Sans"/>
              </a:rPr>
              <a:t>or Pacific</a:t>
            </a:r>
            <a:r>
              <a:rPr sz="794" spc="-31">
                <a:solidFill>
                  <a:srgbClr val="585858"/>
                </a:solidFill>
                <a:latin typeface="Lucida Sans"/>
                <a:cs typeface="Lucida Sans"/>
              </a:rPr>
              <a:t> </a:t>
            </a:r>
            <a:r>
              <a:rPr sz="794" spc="-18">
                <a:solidFill>
                  <a:srgbClr val="585858"/>
                </a:solidFill>
                <a:latin typeface="Lucida Sans"/>
                <a:cs typeface="Lucida Sans"/>
              </a:rPr>
              <a:t>Islander</a:t>
            </a:r>
            <a:endParaRPr sz="794">
              <a:latin typeface="Lucida Sans"/>
              <a:cs typeface="Lucida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d6f30d-3b97-49bc-86fa-d9f0e34a04e4" xsi:nil="true"/>
    <lcf76f155ced4ddcb4097134ff3c332f xmlns="f1de78d4-68df-4fc1-b122-40bc3895f4f8">
      <Terms xmlns="http://schemas.microsoft.com/office/infopath/2007/PartnerControls"/>
    </lcf76f155ced4ddcb4097134ff3c332f>
    <_ApprovalAssignedTo xmlns="f1de78d4-68df-4fc1-b122-40bc3895f4f8">
      <UserInfo>
        <DisplayName/>
        <AccountId xsi:nil="true"/>
        <AccountType/>
      </UserInfo>
    </_ApprovalAssignedTo>
    <_ApprovalRespondedBy xmlns="f1de78d4-68df-4fc1-b122-40bc3895f4f8">
      <UserInfo>
        <DisplayName/>
        <AccountId xsi:nil="true"/>
        <AccountType/>
      </UserInfo>
    </_ApprovalRespondedBy>
    <_ApprovalStatus xmlns="f1de78d4-68df-4fc1-b122-40bc3895f4f8">0</_ApprovalStatus>
    <_ApprovalSentBy xmlns="f1de78d4-68df-4fc1-b122-40bc3895f4f8">
      <UserInfo>
        <DisplayName/>
        <AccountId xsi:nil="true"/>
        <AccountType/>
      </UserInfo>
    </_ApprovalSentB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89BA6AA423594AA77154F4DE964195" ma:contentTypeVersion="22" ma:contentTypeDescription="Create a new document." ma:contentTypeScope="" ma:versionID="a58f9891615978e919beb6566bff50ad">
  <xsd:schema xmlns:xsd="http://www.w3.org/2001/XMLSchema" xmlns:xs="http://www.w3.org/2001/XMLSchema" xmlns:p="http://schemas.microsoft.com/office/2006/metadata/properties" xmlns:ns2="f1de78d4-68df-4fc1-b122-40bc3895f4f8" xmlns:ns3="b3d6f30d-3b97-49bc-86fa-d9f0e34a04e4" targetNamespace="http://schemas.microsoft.com/office/2006/metadata/properties" ma:root="true" ma:fieldsID="8955eee93440ad11169e892055aa7882" ns2:_="" ns3:_="">
    <xsd:import namespace="f1de78d4-68df-4fc1-b122-40bc3895f4f8"/>
    <xsd:import namespace="b3d6f30d-3b97-49bc-86fa-d9f0e34a04e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_ApprovalAssignedTo" minOccurs="0"/>
                <xsd:element ref="ns2:_ApprovalRespondedBy" minOccurs="0"/>
                <xsd:element ref="ns2:_ApprovalSentBy" minOccurs="0"/>
                <xsd:element ref="ns2:_Approval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de78d4-68df-4fc1-b122-40bc3895f4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911b813-a230-4b01-befd-2f84efefd6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element name="_ApprovalAssignedTo" ma:index="26"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27"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28"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29" nillable="true" ma:displayName="Approval status" ma:internalName="_Approval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3d6f30d-3b97-49bc-86fa-d9f0e34a04e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4d52edc-2ca0-4a5b-b734-5ffccedec735}" ma:internalName="TaxCatchAll" ma:showField="CatchAllData" ma:web="b3d6f30d-3b97-49bc-86fa-d9f0e34a04e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BD488C-BB95-4273-97EC-C718B3ABB8BD}">
  <ds:schemaRefs>
    <ds:schemaRef ds:uri="b3d6f30d-3b97-49bc-86fa-d9f0e34a04e4"/>
    <ds:schemaRef ds:uri="f1de78d4-68df-4fc1-b122-40bc3895f4f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3D0829A-96F8-4B6E-8111-480EBFADBE4A}">
  <ds:schemaRefs>
    <ds:schemaRef ds:uri="http://schemas.microsoft.com/sharepoint/v3/contenttype/forms"/>
  </ds:schemaRefs>
</ds:datastoreItem>
</file>

<file path=customXml/itemProps3.xml><?xml version="1.0" encoding="utf-8"?>
<ds:datastoreItem xmlns:ds="http://schemas.openxmlformats.org/officeDocument/2006/customXml" ds:itemID="{883BCD6B-673D-4FA7-9D89-A75283D52BC9}">
  <ds:schemaRefs>
    <ds:schemaRef ds:uri="b3d6f30d-3b97-49bc-86fa-d9f0e34a04e4"/>
    <ds:schemaRef ds:uri="f1de78d4-68df-4fc1-b122-40bc3895f4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6699</Words>
  <Application>Microsoft Office PowerPoint</Application>
  <PresentationFormat>Widescreen</PresentationFormat>
  <Paragraphs>1150</Paragraphs>
  <Slides>44</Slides>
  <Notes>6</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Study Design</vt:lpstr>
      <vt:lpstr>Study Measures</vt:lpstr>
      <vt:lpstr>Study Measures</vt:lpstr>
      <vt:lpstr>Study Measures</vt:lpstr>
      <vt:lpstr>Study Measures</vt:lpstr>
      <vt:lpstr>Data Analysis Methods</vt:lpstr>
      <vt:lpstr>Key Terms</vt:lpstr>
      <vt:lpstr>PowerPoint Presentation</vt:lpstr>
      <vt:lpstr>Participant Demographics</vt:lpstr>
      <vt:lpstr>Participant Demographics</vt:lpstr>
      <vt:lpstr>Executive Summary</vt:lpstr>
      <vt:lpstr>Perceptions of Belonging, Equity, and Well-being</vt:lpstr>
      <vt:lpstr>PowerPoint Presentation</vt:lpstr>
      <vt:lpstr>PowerPoint Presentation</vt:lpstr>
      <vt:lpstr>PowerPoint Presentation</vt:lpstr>
      <vt:lpstr>Campus Culture</vt:lpstr>
      <vt:lpstr>PowerPoint Presentation</vt:lpstr>
      <vt:lpstr>PowerPoint Presentation</vt:lpstr>
      <vt:lpstr>PowerPoint Presentation</vt:lpstr>
      <vt:lpstr>PowerPoint Presentation</vt:lpstr>
      <vt:lpstr>PowerPoint Presentation</vt:lpstr>
      <vt:lpstr>20% of Students Experienced Sexual Harassment</vt:lpstr>
      <vt:lpstr>PowerPoint Presentation</vt:lpstr>
      <vt:lpstr>PowerPoint Presentation</vt:lpstr>
      <vt:lpstr>PowerPoint Presentation</vt:lpstr>
      <vt:lpstr>Reporting of Sexual Harassment</vt:lpstr>
      <vt:lpstr>PowerPoint Presentation</vt:lpstr>
      <vt:lpstr>PowerPoint Presentation</vt:lpstr>
      <vt:lpstr>PowerPoint Presentation</vt:lpstr>
      <vt:lpstr>Reporting of Sexual Violence</vt:lpstr>
      <vt:lpstr>13% of Students Experienced Intimate Partner Violence</vt:lpstr>
      <vt:lpstr>PowerPoint Presentation</vt:lpstr>
      <vt:lpstr>Reporting of Intimate Partner Violence</vt:lpstr>
      <vt:lpstr>PowerPoint Presentation</vt:lpstr>
      <vt:lpstr>PowerPoint Presentation</vt:lpstr>
      <vt:lpstr>PowerPoint Presentation</vt:lpstr>
      <vt:lpstr>Reporting of Stalking</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Beck Rivera</dc:creator>
  <cp:lastModifiedBy>Beck Rivera</cp:lastModifiedBy>
  <cp:revision>97</cp:revision>
  <dcterms:created xsi:type="dcterms:W3CDTF">2026-04-13T15:25:04Z</dcterms:created>
  <dcterms:modified xsi:type="dcterms:W3CDTF">2026-08-06T14:49:34Z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0x0101004D89BA6AA423594AA77154F4DE964195</vt:lpwstr>
  </property>
  <property fmtid="{D5CDD505-2E9C-101B-9397-08002B2CF9AE}" pid="3" name="MediaServiceImageTags">
    <vt:lpwstr/>
  </property>
</Properties>
</file>